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4" r:id="rId4"/>
    <p:sldMasterId id="2147483719" r:id="rId5"/>
    <p:sldMasterId id="2147483694" r:id="rId6"/>
    <p:sldMasterId id="2147483950" r:id="rId7"/>
    <p:sldMasterId id="2147483691" r:id="rId8"/>
    <p:sldMasterId id="2147483675" r:id="rId9"/>
    <p:sldMasterId id="2147483804" r:id="rId10"/>
    <p:sldMasterId id="2147483738" r:id="rId11"/>
  </p:sldMasterIdLst>
  <p:notesMasterIdLst>
    <p:notesMasterId r:id="rId73"/>
  </p:notesMasterIdLst>
  <p:handoutMasterIdLst>
    <p:handoutMasterId r:id="rId74"/>
  </p:handoutMasterIdLst>
  <p:sldIdLst>
    <p:sldId id="2147479982" r:id="rId12"/>
    <p:sldId id="2147479987" r:id="rId13"/>
    <p:sldId id="2147479988" r:id="rId14"/>
    <p:sldId id="2147479989" r:id="rId15"/>
    <p:sldId id="2147479990" r:id="rId16"/>
    <p:sldId id="2147479991" r:id="rId17"/>
    <p:sldId id="2147479992" r:id="rId18"/>
    <p:sldId id="2147479993" r:id="rId19"/>
    <p:sldId id="2147479994" r:id="rId20"/>
    <p:sldId id="2147479995" r:id="rId21"/>
    <p:sldId id="2147479996" r:id="rId22"/>
    <p:sldId id="2147479997" r:id="rId23"/>
    <p:sldId id="2147479998" r:id="rId24"/>
    <p:sldId id="2147479999" r:id="rId25"/>
    <p:sldId id="2147480000" r:id="rId26"/>
    <p:sldId id="2147480001" r:id="rId27"/>
    <p:sldId id="2147480002" r:id="rId28"/>
    <p:sldId id="2147480003" r:id="rId29"/>
    <p:sldId id="2147480004" r:id="rId30"/>
    <p:sldId id="2147480005" r:id="rId31"/>
    <p:sldId id="2147480006" r:id="rId32"/>
    <p:sldId id="2147480007" r:id="rId33"/>
    <p:sldId id="2147480008" r:id="rId34"/>
    <p:sldId id="2147480009" r:id="rId35"/>
    <p:sldId id="2147480010" r:id="rId36"/>
    <p:sldId id="2147480011" r:id="rId37"/>
    <p:sldId id="2147480012" r:id="rId38"/>
    <p:sldId id="269" r:id="rId39"/>
    <p:sldId id="270" r:id="rId40"/>
    <p:sldId id="271" r:id="rId41"/>
    <p:sldId id="272" r:id="rId42"/>
    <p:sldId id="273" r:id="rId43"/>
    <p:sldId id="274" r:id="rId44"/>
    <p:sldId id="275" r:id="rId45"/>
    <p:sldId id="276" r:id="rId46"/>
    <p:sldId id="277" r:id="rId47"/>
    <p:sldId id="278" r:id="rId48"/>
    <p:sldId id="2147480033" r:id="rId49"/>
    <p:sldId id="2147480034" r:id="rId50"/>
    <p:sldId id="2147480035" r:id="rId51"/>
    <p:sldId id="2147480036" r:id="rId52"/>
    <p:sldId id="2147480037" r:id="rId53"/>
    <p:sldId id="2147480038" r:id="rId54"/>
    <p:sldId id="2147480039" r:id="rId55"/>
    <p:sldId id="2147480040" r:id="rId56"/>
    <p:sldId id="2147480041" r:id="rId57"/>
    <p:sldId id="2147480042" r:id="rId58"/>
    <p:sldId id="2147480043" r:id="rId59"/>
    <p:sldId id="2147480044" r:id="rId60"/>
    <p:sldId id="2147480045" r:id="rId61"/>
    <p:sldId id="2147480046" r:id="rId62"/>
    <p:sldId id="2147480047" r:id="rId63"/>
    <p:sldId id="2147480048" r:id="rId64"/>
    <p:sldId id="2147480049" r:id="rId65"/>
    <p:sldId id="2147480050" r:id="rId66"/>
    <p:sldId id="2147480051" r:id="rId67"/>
    <p:sldId id="2147480052" r:id="rId68"/>
    <p:sldId id="2147480053" r:id="rId69"/>
    <p:sldId id="2147480054" r:id="rId70"/>
    <p:sldId id="2147479983" r:id="rId71"/>
    <p:sldId id="2147479986" r:id="rId72"/>
  </p:sldIdLst>
  <p:sldSz cx="12192000" cy="6858000"/>
  <p:notesSz cx="6858000" cy="9144000"/>
  <p:defaultTextStyle>
    <a:defPPr>
      <a:defRPr lang="en-US"/>
    </a:defPPr>
    <a:lvl1pPr marL="0" algn="l" defTabSz="914080" rtl="0" eaLnBrk="1" latinLnBrk="0" hangingPunct="1">
      <a:defRPr sz="1799" kern="1200">
        <a:solidFill>
          <a:schemeClr val="tx1"/>
        </a:solidFill>
        <a:latin typeface="+mn-lt"/>
        <a:ea typeface="+mn-ea"/>
        <a:cs typeface="+mn-cs"/>
      </a:defRPr>
    </a:lvl1pPr>
    <a:lvl2pPr marL="457040" algn="l" defTabSz="914080" rtl="0" eaLnBrk="1" latinLnBrk="0" hangingPunct="1">
      <a:defRPr sz="1799" kern="1200">
        <a:solidFill>
          <a:schemeClr val="tx1"/>
        </a:solidFill>
        <a:latin typeface="+mn-lt"/>
        <a:ea typeface="+mn-ea"/>
        <a:cs typeface="+mn-cs"/>
      </a:defRPr>
    </a:lvl2pPr>
    <a:lvl3pPr marL="914080" algn="l" defTabSz="914080" rtl="0" eaLnBrk="1" latinLnBrk="0" hangingPunct="1">
      <a:defRPr sz="1799" kern="1200">
        <a:solidFill>
          <a:schemeClr val="tx1"/>
        </a:solidFill>
        <a:latin typeface="+mn-lt"/>
        <a:ea typeface="+mn-ea"/>
        <a:cs typeface="+mn-cs"/>
      </a:defRPr>
    </a:lvl3pPr>
    <a:lvl4pPr marL="1371120" algn="l" defTabSz="914080" rtl="0" eaLnBrk="1" latinLnBrk="0" hangingPunct="1">
      <a:defRPr sz="1799" kern="1200">
        <a:solidFill>
          <a:schemeClr val="tx1"/>
        </a:solidFill>
        <a:latin typeface="+mn-lt"/>
        <a:ea typeface="+mn-ea"/>
        <a:cs typeface="+mn-cs"/>
      </a:defRPr>
    </a:lvl4pPr>
    <a:lvl5pPr marL="1828160" algn="l" defTabSz="914080" rtl="0" eaLnBrk="1" latinLnBrk="0" hangingPunct="1">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PPT overview" id="{E7911335-AE54-7343-88C5-6B0B6B73A73E}">
          <p14:sldIdLst>
            <p14:sldId id="2147479982"/>
            <p14:sldId id="2147479987"/>
            <p14:sldId id="2147479988"/>
            <p14:sldId id="2147479989"/>
            <p14:sldId id="2147479990"/>
            <p14:sldId id="2147479991"/>
            <p14:sldId id="2147479992"/>
            <p14:sldId id="2147479993"/>
            <p14:sldId id="2147479994"/>
            <p14:sldId id="2147479995"/>
            <p14:sldId id="2147479996"/>
            <p14:sldId id="2147479997"/>
            <p14:sldId id="2147479998"/>
            <p14:sldId id="2147479999"/>
            <p14:sldId id="2147480000"/>
            <p14:sldId id="2147480001"/>
            <p14:sldId id="2147480002"/>
            <p14:sldId id="2147480003"/>
            <p14:sldId id="2147480004"/>
            <p14:sldId id="2147480005"/>
            <p14:sldId id="2147480006"/>
            <p14:sldId id="2147480007"/>
            <p14:sldId id="2147480008"/>
            <p14:sldId id="2147480009"/>
            <p14:sldId id="2147480010"/>
            <p14:sldId id="2147480011"/>
            <p14:sldId id="2147480012"/>
            <p14:sldId id="269"/>
            <p14:sldId id="270"/>
            <p14:sldId id="271"/>
            <p14:sldId id="272"/>
            <p14:sldId id="273"/>
            <p14:sldId id="274"/>
            <p14:sldId id="275"/>
            <p14:sldId id="276"/>
            <p14:sldId id="277"/>
            <p14:sldId id="278"/>
            <p14:sldId id="2147480033"/>
            <p14:sldId id="2147480034"/>
            <p14:sldId id="2147480035"/>
            <p14:sldId id="2147480036"/>
            <p14:sldId id="2147480037"/>
            <p14:sldId id="2147480038"/>
            <p14:sldId id="2147480039"/>
            <p14:sldId id="2147480040"/>
            <p14:sldId id="2147480041"/>
            <p14:sldId id="2147480042"/>
            <p14:sldId id="2147480043"/>
            <p14:sldId id="2147480044"/>
            <p14:sldId id="2147480045"/>
            <p14:sldId id="2147480046"/>
            <p14:sldId id="2147480047"/>
            <p14:sldId id="2147480048"/>
            <p14:sldId id="2147480049"/>
            <p14:sldId id="2147480050"/>
            <p14:sldId id="2147480051"/>
            <p14:sldId id="2147480052"/>
            <p14:sldId id="2147480053"/>
            <p14:sldId id="2147480054"/>
            <p14:sldId id="2147479983"/>
            <p14:sldId id="2147479986"/>
          </p14:sldIdLst>
        </p14:section>
      </p14:sectionLst>
    </p:ext>
    <p:ext uri="{EFAFB233-063F-42B5-8137-9DF3F51BA10A}">
      <p15:sldGuideLst xmlns:p15="http://schemas.microsoft.com/office/powerpoint/2012/main">
        <p15:guide id="1" orient="horz" pos="1296" userDrawn="1">
          <p15:clr>
            <a:srgbClr val="A4A3A4"/>
          </p15:clr>
        </p15:guide>
        <p15:guide id="2" pos="456" userDrawn="1">
          <p15:clr>
            <a:srgbClr val="A4A3A4"/>
          </p15:clr>
        </p15:guide>
        <p15:guide id="3" pos="4656" userDrawn="1">
          <p15:clr>
            <a:srgbClr val="A4A3A4"/>
          </p15:clr>
        </p15:guide>
        <p15:guide id="4" pos="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FCDB57-A9B5-0523-CEFB-619125AD9990}" name="Arya Nielsen, PhD" initials="" userId="S::arya@guasha.com::cc8ecfce-b7db-434a-a420-8812a9a4b4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4F9"/>
    <a:srgbClr val="0078B3"/>
    <a:srgbClr val="163A6E"/>
    <a:srgbClr val="B0D9FF"/>
    <a:srgbClr val="8ECFF1"/>
    <a:srgbClr val="003B71"/>
    <a:srgbClr val="BDE9FF"/>
    <a:srgbClr val="EDEDED"/>
    <a:srgbClr val="898989"/>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6195" autoAdjust="0"/>
  </p:normalViewPr>
  <p:slideViewPr>
    <p:cSldViewPr snapToGrid="0">
      <p:cViewPr varScale="1">
        <p:scale>
          <a:sx n="103" d="100"/>
          <a:sy n="103" d="100"/>
        </p:scale>
        <p:origin x="816" y="102"/>
      </p:cViewPr>
      <p:guideLst>
        <p:guide orient="horz" pos="1296"/>
        <p:guide pos="456"/>
        <p:guide pos="4656"/>
        <p:guide pos="81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handoutMaster" Target="handoutMasters/handoutMaster1.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2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herman\Documents\New%20Work\ShermanOlderAcupuncture\UH3\Economic%20Evaluation%20paper\Analysis\Copy%20of%20Data%20for%20Figur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6036837948673"/>
          <c:y val="1.7033173173514399E-2"/>
          <c:w val="0.65518116351741584"/>
          <c:h val="0.8147100709633518"/>
        </c:manualLayout>
      </c:layout>
      <c:lineChart>
        <c:grouping val="standard"/>
        <c:varyColors val="0"/>
        <c:ser>
          <c:idx val="2"/>
          <c:order val="0"/>
          <c:tx>
            <c:strRef>
              <c:f>Sheet1!$D$1</c:f>
              <c:strCache>
                <c:ptCount val="1"/>
                <c:pt idx="0">
                  <c:v>Natural &amp; semisynthetics </c:v>
                </c:pt>
              </c:strCache>
            </c:strRef>
          </c:tx>
          <c:spPr>
            <a:ln w="50800" cap="rnd" cmpd="sng" algn="ctr">
              <a:solidFill>
                <a:srgbClr val="52AAF1"/>
              </a:solidFill>
              <a:prstDash val="solid"/>
              <a:round/>
            </a:ln>
            <a:effectLst/>
          </c:spPr>
          <c:marker>
            <c:symbol val="none"/>
          </c:marker>
          <c:dPt>
            <c:idx val="22"/>
            <c:bubble3D val="0"/>
            <c:spPr>
              <a:ln w="50800" cap="rnd" cmpd="sng" algn="ctr">
                <a:solidFill>
                  <a:srgbClr val="52AAF1"/>
                </a:solidFill>
                <a:prstDash val="solid"/>
                <a:round/>
              </a:ln>
              <a:effectLst/>
            </c:spPr>
            <c:extLst>
              <c:ext xmlns:c16="http://schemas.microsoft.com/office/drawing/2014/chart" uri="{C3380CC4-5D6E-409C-BE32-E72D297353CC}">
                <c16:uniqueId val="{00000001-623A-4463-B670-0A7BBC2C004A}"/>
              </c:ext>
            </c:extLst>
          </c:dPt>
          <c:dPt>
            <c:idx val="23"/>
            <c:bubble3D val="0"/>
            <c:spPr>
              <a:ln w="50800" cap="rnd" cmpd="sng" algn="ctr">
                <a:solidFill>
                  <a:srgbClr val="52AAF1"/>
                </a:solidFill>
                <a:prstDash val="solid"/>
                <a:round/>
              </a:ln>
              <a:effectLst/>
            </c:spPr>
            <c:extLst>
              <c:ext xmlns:c16="http://schemas.microsoft.com/office/drawing/2014/chart" uri="{C3380CC4-5D6E-409C-BE32-E72D297353CC}">
                <c16:uniqueId val="{00000003-623A-4463-B670-0A7BBC2C004A}"/>
              </c:ext>
            </c:extLst>
          </c:dPt>
          <c:dLbls>
            <c:dLbl>
              <c:idx val="23"/>
              <c:spPr>
                <a:noFill/>
                <a:ln>
                  <a:noFill/>
                </a:ln>
                <a:effectLst/>
              </c:spPr>
              <c:txPr>
                <a:bodyPr rot="0" spcFirstLastPara="1" vertOverflow="ellipsis" vert="horz" wrap="square" lIns="38100" tIns="19050" rIns="38100" bIns="19050" anchor="ctr" anchorCtr="0">
                  <a:spAutoFit/>
                </a:bodyPr>
                <a:lstStyle/>
                <a:p>
                  <a:pPr algn="l">
                    <a:defRPr sz="1200" b="0" i="0" u="none" strike="noStrike" kern="1200" baseline="0">
                      <a:solidFill>
                        <a:srgbClr val="0070C0"/>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623A-4463-B670-0A7BBC2C004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Sheet1!$D$2:$D$25</c:f>
              <c:numCache>
                <c:formatCode>#,##0</c:formatCode>
                <c:ptCount val="24"/>
                <c:pt idx="0">
                  <c:v>2749</c:v>
                </c:pt>
                <c:pt idx="1">
                  <c:v>2917</c:v>
                </c:pt>
                <c:pt idx="2">
                  <c:v>3479</c:v>
                </c:pt>
                <c:pt idx="3">
                  <c:v>4416</c:v>
                </c:pt>
                <c:pt idx="4">
                  <c:v>4867</c:v>
                </c:pt>
                <c:pt idx="5">
                  <c:v>5231</c:v>
                </c:pt>
                <c:pt idx="6">
                  <c:v>5774</c:v>
                </c:pt>
                <c:pt idx="7">
                  <c:v>7017</c:v>
                </c:pt>
                <c:pt idx="8">
                  <c:v>8158</c:v>
                </c:pt>
                <c:pt idx="9">
                  <c:v>9119</c:v>
                </c:pt>
                <c:pt idx="10">
                  <c:v>9735</c:v>
                </c:pt>
                <c:pt idx="11">
                  <c:v>10943</c:v>
                </c:pt>
                <c:pt idx="12">
                  <c:v>11693</c:v>
                </c:pt>
                <c:pt idx="13">
                  <c:v>11140</c:v>
                </c:pt>
                <c:pt idx="14">
                  <c:v>11346</c:v>
                </c:pt>
                <c:pt idx="15">
                  <c:v>12159</c:v>
                </c:pt>
                <c:pt idx="16">
                  <c:v>12727</c:v>
                </c:pt>
                <c:pt idx="17">
                  <c:v>14487</c:v>
                </c:pt>
                <c:pt idx="18">
                  <c:v>14495</c:v>
                </c:pt>
                <c:pt idx="19">
                  <c:v>12552</c:v>
                </c:pt>
                <c:pt idx="20">
                  <c:v>11886</c:v>
                </c:pt>
                <c:pt idx="21">
                  <c:v>13471</c:v>
                </c:pt>
                <c:pt idx="22">
                  <c:v>13618</c:v>
                </c:pt>
                <c:pt idx="23">
                  <c:v>11871</c:v>
                </c:pt>
              </c:numCache>
            </c:numRef>
          </c:val>
          <c:smooth val="0"/>
          <c:extLst>
            <c:ext xmlns:c16="http://schemas.microsoft.com/office/drawing/2014/chart" uri="{C3380CC4-5D6E-409C-BE32-E72D297353CC}">
              <c16:uniqueId val="{00000004-623A-4463-B670-0A7BBC2C004A}"/>
            </c:ext>
          </c:extLst>
        </c:ser>
        <c:ser>
          <c:idx val="3"/>
          <c:order val="1"/>
          <c:tx>
            <c:strRef>
              <c:f>Sheet1!$E$1</c:f>
              <c:strCache>
                <c:ptCount val="1"/>
                <c:pt idx="0">
                  <c:v>Heroin</c:v>
                </c:pt>
              </c:strCache>
            </c:strRef>
          </c:tx>
          <c:spPr>
            <a:ln w="50800" cap="rnd" cmpd="sng" algn="ctr">
              <a:solidFill>
                <a:schemeClr val="accent2"/>
              </a:solidFill>
              <a:prstDash val="solid"/>
              <a:round/>
            </a:ln>
            <a:effectLst/>
          </c:spPr>
          <c:marker>
            <c:symbol val="none"/>
          </c:marker>
          <c:dPt>
            <c:idx val="22"/>
            <c:bubble3D val="0"/>
            <c:spPr>
              <a:ln w="50800" cap="rnd" cmpd="sng" algn="ctr">
                <a:solidFill>
                  <a:schemeClr val="accent2"/>
                </a:solidFill>
                <a:prstDash val="solid"/>
                <a:round/>
              </a:ln>
              <a:effectLst/>
            </c:spPr>
            <c:extLst>
              <c:ext xmlns:c16="http://schemas.microsoft.com/office/drawing/2014/chart" uri="{C3380CC4-5D6E-409C-BE32-E72D297353CC}">
                <c16:uniqueId val="{00000006-623A-4463-B670-0A7BBC2C004A}"/>
              </c:ext>
            </c:extLst>
          </c:dPt>
          <c:dPt>
            <c:idx val="23"/>
            <c:bubble3D val="0"/>
            <c:spPr>
              <a:ln w="50800" cap="rnd" cmpd="sng" algn="ctr">
                <a:solidFill>
                  <a:schemeClr val="accent2"/>
                </a:solidFill>
                <a:prstDash val="solid"/>
                <a:round/>
              </a:ln>
              <a:effectLst/>
            </c:spPr>
            <c:extLst>
              <c:ext xmlns:c16="http://schemas.microsoft.com/office/drawing/2014/chart" uri="{C3380CC4-5D6E-409C-BE32-E72D297353CC}">
                <c16:uniqueId val="{00000008-623A-4463-B670-0A7BBC2C004A}"/>
              </c:ext>
            </c:extLst>
          </c:dPt>
          <c:dLbls>
            <c:dLbl>
              <c:idx val="2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623A-4463-B670-0A7BBC2C004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Sheet1!$E$2:$E$25</c:f>
              <c:numCache>
                <c:formatCode>#,##0</c:formatCode>
                <c:ptCount val="24"/>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pt idx="19">
                  <c:v>14996</c:v>
                </c:pt>
                <c:pt idx="20">
                  <c:v>14019</c:v>
                </c:pt>
                <c:pt idx="21">
                  <c:v>13165</c:v>
                </c:pt>
                <c:pt idx="22">
                  <c:v>9173</c:v>
                </c:pt>
                <c:pt idx="23">
                  <c:v>5871</c:v>
                </c:pt>
              </c:numCache>
            </c:numRef>
          </c:val>
          <c:smooth val="0"/>
          <c:extLst>
            <c:ext xmlns:c16="http://schemas.microsoft.com/office/drawing/2014/chart" uri="{C3380CC4-5D6E-409C-BE32-E72D297353CC}">
              <c16:uniqueId val="{00000009-623A-4463-B670-0A7BBC2C004A}"/>
            </c:ext>
          </c:extLst>
        </c:ser>
        <c:ser>
          <c:idx val="4"/>
          <c:order val="2"/>
          <c:tx>
            <c:strRef>
              <c:f>Sheet1!$F$1</c:f>
              <c:strCache>
                <c:ptCount val="1"/>
                <c:pt idx="0">
                  <c:v>Synthetic opioids, fentanyl </c:v>
                </c:pt>
              </c:strCache>
            </c:strRef>
          </c:tx>
          <c:spPr>
            <a:ln w="50800" cap="rnd" cmpd="sng" algn="ctr">
              <a:solidFill>
                <a:srgbClr val="C00000"/>
              </a:solidFill>
              <a:prstDash val="solid"/>
              <a:round/>
            </a:ln>
            <a:effectLst/>
          </c:spPr>
          <c:marker>
            <c:symbol val="none"/>
          </c:marker>
          <c:dPt>
            <c:idx val="22"/>
            <c:bubble3D val="0"/>
            <c:spPr>
              <a:ln w="50800" cap="rnd" cmpd="sng" algn="ctr">
                <a:solidFill>
                  <a:srgbClr val="C00000"/>
                </a:solidFill>
                <a:prstDash val="solid"/>
                <a:round/>
              </a:ln>
              <a:effectLst/>
            </c:spPr>
            <c:extLst>
              <c:ext xmlns:c16="http://schemas.microsoft.com/office/drawing/2014/chart" uri="{C3380CC4-5D6E-409C-BE32-E72D297353CC}">
                <c16:uniqueId val="{0000000B-623A-4463-B670-0A7BBC2C004A}"/>
              </c:ext>
            </c:extLst>
          </c:dPt>
          <c:dPt>
            <c:idx val="23"/>
            <c:bubble3D val="0"/>
            <c:spPr>
              <a:ln w="50800" cap="rnd" cmpd="sng" algn="ctr">
                <a:solidFill>
                  <a:srgbClr val="C00000"/>
                </a:solidFill>
                <a:prstDash val="solid"/>
                <a:round/>
              </a:ln>
              <a:effectLst/>
            </c:spPr>
            <c:extLst>
              <c:ext xmlns:c16="http://schemas.microsoft.com/office/drawing/2014/chart" uri="{C3380CC4-5D6E-409C-BE32-E72D297353CC}">
                <c16:uniqueId val="{0000000D-623A-4463-B670-0A7BBC2C004A}"/>
              </c:ext>
            </c:extLst>
          </c:dPt>
          <c:dLbls>
            <c:dLbl>
              <c:idx val="22"/>
              <c:delete val="1"/>
              <c:extLst>
                <c:ext xmlns:c15="http://schemas.microsoft.com/office/drawing/2012/chart" uri="{CE6537A1-D6FC-4f65-9D91-7224C49458BB}">
                  <c15:layout>
                    <c:manualLayout>
                      <c:w val="0.25696004444221821"/>
                      <c:h val="0.11001177687106099"/>
                    </c:manualLayout>
                  </c15:layout>
                </c:ext>
                <c:ext xmlns:c16="http://schemas.microsoft.com/office/drawing/2014/chart" uri="{C3380CC4-5D6E-409C-BE32-E72D297353CC}">
                  <c16:uniqueId val="{0000000B-623A-4463-B670-0A7BBC2C004A}"/>
                </c:ext>
              </c:extLst>
            </c:dLbl>
            <c:dLbl>
              <c:idx val="23"/>
              <c:spPr>
                <a:noFill/>
                <a:ln>
                  <a:noFill/>
                </a:ln>
                <a:effectLst/>
              </c:spPr>
              <c:txPr>
                <a:bodyPr rot="0" spcFirstLastPara="1" vertOverflow="ellipsis" vert="horz" wrap="square" lIns="38100" tIns="19050" rIns="38100" bIns="19050" anchor="ctr" anchorCtr="0">
                  <a:noAutofit/>
                </a:bodyPr>
                <a:lstStyle/>
                <a:p>
                  <a:pPr algn="l">
                    <a:defRPr sz="1200" b="0" i="0" u="none" strike="noStrike" kern="1200" baseline="0">
                      <a:solidFill>
                        <a:srgbClr val="C00000"/>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23005992679080839"/>
                      <c:h val="0.12607128500223849"/>
                    </c:manualLayout>
                  </c15:layout>
                </c:ext>
                <c:ext xmlns:c16="http://schemas.microsoft.com/office/drawing/2014/chart" uri="{C3380CC4-5D6E-409C-BE32-E72D297353CC}">
                  <c16:uniqueId val="{0000000D-623A-4463-B670-0A7BBC2C004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Sheet1!$F$2:$F$25</c:f>
              <c:numCache>
                <c:formatCode>#,##0</c:formatCode>
                <c:ptCount val="24"/>
                <c:pt idx="0">
                  <c:v>730</c:v>
                </c:pt>
                <c:pt idx="1">
                  <c:v>782</c:v>
                </c:pt>
                <c:pt idx="2">
                  <c:v>957</c:v>
                </c:pt>
                <c:pt idx="3">
                  <c:v>1295</c:v>
                </c:pt>
                <c:pt idx="4">
                  <c:v>1400</c:v>
                </c:pt>
                <c:pt idx="5">
                  <c:v>1664</c:v>
                </c:pt>
                <c:pt idx="6">
                  <c:v>1742</c:v>
                </c:pt>
                <c:pt idx="7">
                  <c:v>2707</c:v>
                </c:pt>
                <c:pt idx="8">
                  <c:v>2213</c:v>
                </c:pt>
                <c:pt idx="9">
                  <c:v>2306</c:v>
                </c:pt>
                <c:pt idx="10">
                  <c:v>2946</c:v>
                </c:pt>
                <c:pt idx="11">
                  <c:v>3007</c:v>
                </c:pt>
                <c:pt idx="12">
                  <c:v>2666</c:v>
                </c:pt>
                <c:pt idx="13">
                  <c:v>2628</c:v>
                </c:pt>
                <c:pt idx="14">
                  <c:v>3105</c:v>
                </c:pt>
                <c:pt idx="15">
                  <c:v>5544</c:v>
                </c:pt>
                <c:pt idx="16">
                  <c:v>9580</c:v>
                </c:pt>
                <c:pt idx="17">
                  <c:v>19413</c:v>
                </c:pt>
                <c:pt idx="18">
                  <c:v>28466</c:v>
                </c:pt>
                <c:pt idx="19">
                  <c:v>31335</c:v>
                </c:pt>
                <c:pt idx="20">
                  <c:v>36359</c:v>
                </c:pt>
                <c:pt idx="21">
                  <c:v>56516</c:v>
                </c:pt>
                <c:pt idx="22">
                  <c:v>70601</c:v>
                </c:pt>
                <c:pt idx="23">
                  <c:v>73838</c:v>
                </c:pt>
              </c:numCache>
            </c:numRef>
          </c:val>
          <c:smooth val="0"/>
          <c:extLst>
            <c:ext xmlns:c16="http://schemas.microsoft.com/office/drawing/2014/chart" uri="{C3380CC4-5D6E-409C-BE32-E72D297353CC}">
              <c16:uniqueId val="{0000000E-623A-4463-B670-0A7BBC2C004A}"/>
            </c:ext>
          </c:extLst>
        </c:ser>
        <c:ser>
          <c:idx val="1"/>
          <c:order val="3"/>
          <c:tx>
            <c:strRef>
              <c:f>Sheet1!$H$1</c:f>
              <c:strCache>
                <c:ptCount val="1"/>
                <c:pt idx="0">
                  <c:v>Cocaine</c:v>
                </c:pt>
              </c:strCache>
            </c:strRef>
          </c:tx>
          <c:spPr>
            <a:ln w="50800" cap="rnd" cmpd="sng" algn="ctr">
              <a:solidFill>
                <a:srgbClr val="264478"/>
              </a:solidFill>
              <a:prstDash val="solid"/>
              <a:round/>
            </a:ln>
            <a:effectLst/>
          </c:spPr>
          <c:marker>
            <c:symbol val="none"/>
          </c:marker>
          <c:dPt>
            <c:idx val="22"/>
            <c:bubble3D val="0"/>
            <c:spPr>
              <a:ln w="50800" cap="rnd" cmpd="sng" algn="ctr">
                <a:solidFill>
                  <a:srgbClr val="264478"/>
                </a:solidFill>
                <a:prstDash val="solid"/>
                <a:round/>
              </a:ln>
              <a:effectLst/>
            </c:spPr>
            <c:extLst>
              <c:ext xmlns:c16="http://schemas.microsoft.com/office/drawing/2014/chart" uri="{C3380CC4-5D6E-409C-BE32-E72D297353CC}">
                <c16:uniqueId val="{00000010-623A-4463-B670-0A7BBC2C004A}"/>
              </c:ext>
            </c:extLst>
          </c:dPt>
          <c:dPt>
            <c:idx val="23"/>
            <c:bubble3D val="0"/>
            <c:spPr>
              <a:ln w="50800" cap="rnd" cmpd="sng" algn="ctr">
                <a:solidFill>
                  <a:srgbClr val="264478"/>
                </a:solidFill>
                <a:prstDash val="solid"/>
                <a:round/>
              </a:ln>
              <a:effectLst/>
            </c:spPr>
            <c:extLst>
              <c:ext xmlns:c16="http://schemas.microsoft.com/office/drawing/2014/chart" uri="{C3380CC4-5D6E-409C-BE32-E72D297353CC}">
                <c16:uniqueId val="{00000012-623A-4463-B670-0A7BBC2C004A}"/>
              </c:ext>
            </c:extLst>
          </c:dPt>
          <c:dLbls>
            <c:dLbl>
              <c:idx val="2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623A-4463-B670-0A7BBC2C004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Sheet1!$H$2:$H$25</c:f>
              <c:numCache>
                <c:formatCode>#,##0</c:formatCode>
                <c:ptCount val="24"/>
                <c:pt idx="0">
                  <c:v>3822</c:v>
                </c:pt>
                <c:pt idx="1">
                  <c:v>3544</c:v>
                </c:pt>
                <c:pt idx="2">
                  <c:v>3833</c:v>
                </c:pt>
                <c:pt idx="3">
                  <c:v>4599</c:v>
                </c:pt>
                <c:pt idx="4">
                  <c:v>5199</c:v>
                </c:pt>
                <c:pt idx="5">
                  <c:v>5443</c:v>
                </c:pt>
                <c:pt idx="6">
                  <c:v>6208</c:v>
                </c:pt>
                <c:pt idx="7">
                  <c:v>7448</c:v>
                </c:pt>
                <c:pt idx="8">
                  <c:v>6512</c:v>
                </c:pt>
                <c:pt idx="9">
                  <c:v>5129</c:v>
                </c:pt>
                <c:pt idx="10">
                  <c:v>4350</c:v>
                </c:pt>
                <c:pt idx="11">
                  <c:v>4183</c:v>
                </c:pt>
                <c:pt idx="12">
                  <c:v>4681</c:v>
                </c:pt>
                <c:pt idx="13">
                  <c:v>4404</c:v>
                </c:pt>
                <c:pt idx="14">
                  <c:v>4944</c:v>
                </c:pt>
                <c:pt idx="15">
                  <c:v>5415</c:v>
                </c:pt>
                <c:pt idx="16">
                  <c:v>6784</c:v>
                </c:pt>
                <c:pt idx="17">
                  <c:v>10375</c:v>
                </c:pt>
                <c:pt idx="18">
                  <c:v>13942</c:v>
                </c:pt>
                <c:pt idx="19">
                  <c:v>14666</c:v>
                </c:pt>
                <c:pt idx="20">
                  <c:v>15883</c:v>
                </c:pt>
                <c:pt idx="21">
                  <c:v>19447</c:v>
                </c:pt>
                <c:pt idx="22">
                  <c:v>24486</c:v>
                </c:pt>
                <c:pt idx="23">
                  <c:v>27569</c:v>
                </c:pt>
              </c:numCache>
            </c:numRef>
          </c:val>
          <c:smooth val="0"/>
          <c:extLst>
            <c:ext xmlns:c16="http://schemas.microsoft.com/office/drawing/2014/chart" uri="{C3380CC4-5D6E-409C-BE32-E72D297353CC}">
              <c16:uniqueId val="{00000013-623A-4463-B670-0A7BBC2C004A}"/>
            </c:ext>
          </c:extLst>
        </c:ser>
        <c:ser>
          <c:idx val="5"/>
          <c:order val="4"/>
          <c:tx>
            <c:strRef>
              <c:f>Sheet1!$I$1</c:f>
              <c:strCache>
                <c:ptCount val="1"/>
                <c:pt idx="0">
                  <c:v>Methamphetamine</c:v>
                </c:pt>
              </c:strCache>
            </c:strRef>
          </c:tx>
          <c:spPr>
            <a:ln w="50800" cap="rnd" cmpd="sng" algn="ctr">
              <a:solidFill>
                <a:schemeClr val="accent4"/>
              </a:solidFill>
              <a:prstDash val="solid"/>
              <a:round/>
            </a:ln>
            <a:effectLst/>
          </c:spPr>
          <c:marker>
            <c:symbol val="none"/>
          </c:marker>
          <c:dPt>
            <c:idx val="22"/>
            <c:bubble3D val="0"/>
            <c:spPr>
              <a:ln w="50800" cap="rnd" cmpd="sng" algn="ctr">
                <a:solidFill>
                  <a:schemeClr val="accent4"/>
                </a:solidFill>
                <a:prstDash val="solid"/>
                <a:round/>
              </a:ln>
              <a:effectLst/>
            </c:spPr>
            <c:extLst>
              <c:ext xmlns:c16="http://schemas.microsoft.com/office/drawing/2014/chart" uri="{C3380CC4-5D6E-409C-BE32-E72D297353CC}">
                <c16:uniqueId val="{00000015-623A-4463-B670-0A7BBC2C004A}"/>
              </c:ext>
            </c:extLst>
          </c:dPt>
          <c:dPt>
            <c:idx val="23"/>
            <c:bubble3D val="0"/>
            <c:spPr>
              <a:ln w="50800" cap="rnd" cmpd="sng" algn="ctr">
                <a:solidFill>
                  <a:schemeClr val="accent4"/>
                </a:solidFill>
                <a:prstDash val="solid"/>
                <a:round/>
              </a:ln>
              <a:effectLst/>
            </c:spPr>
            <c:extLst>
              <c:ext xmlns:c16="http://schemas.microsoft.com/office/drawing/2014/chart" uri="{C3380CC4-5D6E-409C-BE32-E72D297353CC}">
                <c16:uniqueId val="{00000017-623A-4463-B670-0A7BBC2C004A}"/>
              </c:ext>
            </c:extLst>
          </c:dPt>
          <c:dLbls>
            <c:dLbl>
              <c:idx val="2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4">
                          <a:lumMod val="75000"/>
                        </a:schemeClr>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623A-4463-B670-0A7BBC2C004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Sheet1!$I$2:$I$25</c:f>
              <c:numCache>
                <c:formatCode>#,##0</c:formatCode>
                <c:ptCount val="24"/>
                <c:pt idx="0">
                  <c:v>547</c:v>
                </c:pt>
                <c:pt idx="1">
                  <c:v>578</c:v>
                </c:pt>
                <c:pt idx="2">
                  <c:v>563</c:v>
                </c:pt>
                <c:pt idx="3">
                  <c:v>941</c:v>
                </c:pt>
                <c:pt idx="4">
                  <c:v>1179</c:v>
                </c:pt>
                <c:pt idx="5">
                  <c:v>1305</c:v>
                </c:pt>
                <c:pt idx="6">
                  <c:v>1608</c:v>
                </c:pt>
                <c:pt idx="7">
                  <c:v>1462</c:v>
                </c:pt>
                <c:pt idx="8">
                  <c:v>1378</c:v>
                </c:pt>
                <c:pt idx="9">
                  <c:v>1302</c:v>
                </c:pt>
                <c:pt idx="10">
                  <c:v>1632</c:v>
                </c:pt>
                <c:pt idx="11">
                  <c:v>1854</c:v>
                </c:pt>
                <c:pt idx="12">
                  <c:v>2266</c:v>
                </c:pt>
                <c:pt idx="13">
                  <c:v>2635</c:v>
                </c:pt>
                <c:pt idx="14">
                  <c:v>3627</c:v>
                </c:pt>
                <c:pt idx="15">
                  <c:v>4298</c:v>
                </c:pt>
                <c:pt idx="16">
                  <c:v>5716</c:v>
                </c:pt>
                <c:pt idx="17">
                  <c:v>7542</c:v>
                </c:pt>
                <c:pt idx="18">
                  <c:v>10333</c:v>
                </c:pt>
                <c:pt idx="19">
                  <c:v>12676</c:v>
                </c:pt>
                <c:pt idx="20">
                  <c:v>16167</c:v>
                </c:pt>
                <c:pt idx="21">
                  <c:v>23837</c:v>
                </c:pt>
                <c:pt idx="22">
                  <c:v>32537</c:v>
                </c:pt>
                <c:pt idx="23">
                  <c:v>34022</c:v>
                </c:pt>
              </c:numCache>
            </c:numRef>
          </c:val>
          <c:smooth val="0"/>
          <c:extLst>
            <c:ext xmlns:c16="http://schemas.microsoft.com/office/drawing/2014/chart" uri="{C3380CC4-5D6E-409C-BE32-E72D297353CC}">
              <c16:uniqueId val="{00000018-623A-4463-B670-0A7BBC2C004A}"/>
            </c:ext>
          </c:extLst>
        </c:ser>
        <c:dLbls>
          <c:showLegendKey val="0"/>
          <c:showVal val="0"/>
          <c:showCatName val="0"/>
          <c:showSerName val="0"/>
          <c:showPercent val="0"/>
          <c:showBubbleSize val="0"/>
        </c:dLbls>
        <c:smooth val="0"/>
        <c:axId val="221578184"/>
        <c:axId val="1"/>
      </c:lineChart>
      <c:catAx>
        <c:axId val="221578184"/>
        <c:scaling>
          <c:orientation val="minMax"/>
        </c:scaling>
        <c:delete val="0"/>
        <c:axPos val="b"/>
        <c:numFmt formatCode="General" sourceLinked="1"/>
        <c:majorTickMark val="none"/>
        <c:minorTickMark val="none"/>
        <c:tickLblPos val="nextTo"/>
        <c:spPr>
          <a:noFill/>
          <a:ln w="9641" cap="flat" cmpd="sng" algn="ctr">
            <a:solidFill>
              <a:schemeClr val="tx1">
                <a:lumMod val="15000"/>
                <a:lumOff val="85000"/>
              </a:schemeClr>
            </a:solidFill>
            <a:prstDash val="solid"/>
            <a:round/>
          </a:ln>
          <a:effectLst/>
        </c:spPr>
        <c:txPr>
          <a:bodyPr rot="-276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1"/>
        <c:crosses val="autoZero"/>
        <c:auto val="1"/>
        <c:lblAlgn val="ctr"/>
        <c:lblOffset val="100"/>
        <c:tickLblSkip val="1"/>
        <c:noMultiLvlLbl val="0"/>
      </c:catAx>
      <c:valAx>
        <c:axId val="1"/>
        <c:scaling>
          <c:orientation val="minMax"/>
          <c:min val="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b="1"/>
                  <a:t>Number</a:t>
                </a:r>
                <a:r>
                  <a:rPr lang="en-US" b="1" baseline="0"/>
                  <a:t> of overdose deaths</a:t>
                </a:r>
                <a:endParaRPr lang="en-US" b="1"/>
              </a:p>
            </c:rich>
          </c:tx>
          <c:layout>
            <c:manualLayout>
              <c:xMode val="edge"/>
              <c:yMode val="edge"/>
              <c:x val="0"/>
              <c:y val="0.1086371193655855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6427" cap="flat" cmpd="sng" algn="ctr">
            <a:no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21578184"/>
        <c:crosses val="autoZero"/>
        <c:crossBetween val="between"/>
      </c:valAx>
      <c:spPr>
        <a:noFill/>
        <a:ln w="25710">
          <a:noFill/>
        </a:ln>
        <a:effectLst/>
      </c:spPr>
    </c:plotArea>
    <c:plotVisOnly val="1"/>
    <c:dispBlanksAs val="gap"/>
    <c:showDLblsOverMax val="0"/>
  </c:chart>
  <c:spPr>
    <a:noFill/>
    <a:ln w="6350" cap="flat" cmpd="sng" algn="ctr">
      <a:noFill/>
      <a:prstDash val="solid"/>
      <a:miter lim="800000"/>
    </a:ln>
    <a:effectLst/>
  </c:spPr>
  <c:txPr>
    <a:bodyPr/>
    <a:lstStyle/>
    <a:p>
      <a:pPr>
        <a:defRPr sz="1600" b="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SA - UMC</c:v>
          </c:tx>
          <c:spPr>
            <a:ln w="38100" cap="rnd">
              <a:noFill/>
              <a:round/>
            </a:ln>
            <a:effectLst/>
          </c:spPr>
          <c:marker>
            <c:symbol val="circle"/>
            <c:size val="5"/>
            <c:spPr>
              <a:solidFill>
                <a:schemeClr val="accent2">
                  <a:lumMod val="75000"/>
                </a:schemeClr>
              </a:solidFill>
              <a:ln w="9525">
                <a:noFill/>
              </a:ln>
              <a:effectLst/>
            </c:spPr>
          </c:marker>
          <c:xVal>
            <c:numRef>
              <c:f>Graph!$F$4:$F$1003</c:f>
              <c:numCache>
                <c:formatCode>0.000</c:formatCode>
                <c:ptCount val="1000"/>
                <c:pt idx="0">
                  <c:v>1.2490726696006281E-2</c:v>
                </c:pt>
                <c:pt idx="1">
                  <c:v>1.4928680404525572E-2</c:v>
                </c:pt>
                <c:pt idx="2">
                  <c:v>1.7729796259352795E-2</c:v>
                </c:pt>
                <c:pt idx="3">
                  <c:v>1.4648897995682844E-2</c:v>
                </c:pt>
                <c:pt idx="4">
                  <c:v>7.9390829584734136E-3</c:v>
                </c:pt>
                <c:pt idx="5">
                  <c:v>1.4581555398702003E-2</c:v>
                </c:pt>
                <c:pt idx="6">
                  <c:v>1.0963022290899582E-2</c:v>
                </c:pt>
                <c:pt idx="7">
                  <c:v>1.6207743517944767E-2</c:v>
                </c:pt>
                <c:pt idx="8">
                  <c:v>1.3134878030646958E-2</c:v>
                </c:pt>
                <c:pt idx="9">
                  <c:v>1.149621051710915E-2</c:v>
                </c:pt>
                <c:pt idx="10">
                  <c:v>1.5093330566394647E-2</c:v>
                </c:pt>
                <c:pt idx="11">
                  <c:v>7.245751332485997E-3</c:v>
                </c:pt>
                <c:pt idx="12">
                  <c:v>1.6359261772419493E-2</c:v>
                </c:pt>
                <c:pt idx="13">
                  <c:v>1.1784365218643485E-2</c:v>
                </c:pt>
                <c:pt idx="14">
                  <c:v>7.5607232553899098E-3</c:v>
                </c:pt>
                <c:pt idx="15">
                  <c:v>1.211288852502786E-2</c:v>
                </c:pt>
                <c:pt idx="16">
                  <c:v>9.6081599039949013E-3</c:v>
                </c:pt>
                <c:pt idx="17">
                  <c:v>8.1312419982126297E-3</c:v>
                </c:pt>
                <c:pt idx="18">
                  <c:v>1.0923737809603899E-2</c:v>
                </c:pt>
                <c:pt idx="19">
                  <c:v>1.3830327530847814E-2</c:v>
                </c:pt>
                <c:pt idx="20">
                  <c:v>1.7572752988137853E-2</c:v>
                </c:pt>
                <c:pt idx="21">
                  <c:v>1.3277734123381985E-2</c:v>
                </c:pt>
                <c:pt idx="22">
                  <c:v>1.18530727308569E-2</c:v>
                </c:pt>
                <c:pt idx="23">
                  <c:v>1.522789835343177E-2</c:v>
                </c:pt>
                <c:pt idx="24">
                  <c:v>1.6841271201698628E-2</c:v>
                </c:pt>
                <c:pt idx="25">
                  <c:v>1.9798161218358572E-2</c:v>
                </c:pt>
                <c:pt idx="26">
                  <c:v>5.5004531261990692E-3</c:v>
                </c:pt>
                <c:pt idx="27">
                  <c:v>2.4124722447196715E-2</c:v>
                </c:pt>
                <c:pt idx="28">
                  <c:v>1.5244450734118413E-2</c:v>
                </c:pt>
                <c:pt idx="29">
                  <c:v>1.9019874557328394E-2</c:v>
                </c:pt>
                <c:pt idx="30">
                  <c:v>9.0766419111844143E-3</c:v>
                </c:pt>
                <c:pt idx="31">
                  <c:v>1.4073874988886584E-2</c:v>
                </c:pt>
                <c:pt idx="32">
                  <c:v>2.4701540254530745E-2</c:v>
                </c:pt>
                <c:pt idx="33">
                  <c:v>1.7751078812342141E-2</c:v>
                </c:pt>
                <c:pt idx="34">
                  <c:v>9.3778963075541576E-3</c:v>
                </c:pt>
                <c:pt idx="35">
                  <c:v>1.6888343458581884E-2</c:v>
                </c:pt>
                <c:pt idx="36">
                  <c:v>9.6717754673123369E-3</c:v>
                </c:pt>
                <c:pt idx="37">
                  <c:v>1.7890908866364907E-2</c:v>
                </c:pt>
                <c:pt idx="38">
                  <c:v>1.3454773947013707E-2</c:v>
                </c:pt>
                <c:pt idx="39">
                  <c:v>1.8095348629656897E-2</c:v>
                </c:pt>
                <c:pt idx="40">
                  <c:v>6.6164340542500498E-3</c:v>
                </c:pt>
                <c:pt idx="41">
                  <c:v>1.6275040033782977E-2</c:v>
                </c:pt>
                <c:pt idx="42">
                  <c:v>2.9994159905823652E-2</c:v>
                </c:pt>
                <c:pt idx="43">
                  <c:v>1.3568594790662043E-2</c:v>
                </c:pt>
                <c:pt idx="44">
                  <c:v>1.9378450401131675E-2</c:v>
                </c:pt>
                <c:pt idx="45">
                  <c:v>7.3059672841731928E-3</c:v>
                </c:pt>
                <c:pt idx="46">
                  <c:v>1.1641229071655934E-2</c:v>
                </c:pt>
                <c:pt idx="47">
                  <c:v>1.0100490443222457E-2</c:v>
                </c:pt>
                <c:pt idx="48">
                  <c:v>1.0092415209369694E-2</c:v>
                </c:pt>
                <c:pt idx="49">
                  <c:v>1.6639305450535734E-2</c:v>
                </c:pt>
                <c:pt idx="50">
                  <c:v>1.6773309714962083E-2</c:v>
                </c:pt>
                <c:pt idx="51">
                  <c:v>2.0900196317557657E-2</c:v>
                </c:pt>
                <c:pt idx="52">
                  <c:v>1.0038508367575071E-2</c:v>
                </c:pt>
                <c:pt idx="53">
                  <c:v>1.966089720290105E-2</c:v>
                </c:pt>
                <c:pt idx="54">
                  <c:v>1.9527842052200962E-2</c:v>
                </c:pt>
                <c:pt idx="55">
                  <c:v>1.6780669403510397E-2</c:v>
                </c:pt>
                <c:pt idx="56">
                  <c:v>5.556577052554473E-3</c:v>
                </c:pt>
                <c:pt idx="57">
                  <c:v>1.0603464920093954E-2</c:v>
                </c:pt>
                <c:pt idx="58">
                  <c:v>1.6599209676810282E-2</c:v>
                </c:pt>
                <c:pt idx="59">
                  <c:v>1.041878400119463E-2</c:v>
                </c:pt>
                <c:pt idx="60">
                  <c:v>1.0998332018772799E-2</c:v>
                </c:pt>
                <c:pt idx="61">
                  <c:v>1.211725656467671E-2</c:v>
                </c:pt>
                <c:pt idx="62">
                  <c:v>1.0511786185478487E-2</c:v>
                </c:pt>
                <c:pt idx="63">
                  <c:v>9.013709981424041E-3</c:v>
                </c:pt>
                <c:pt idx="64">
                  <c:v>1.1644158396115696E-2</c:v>
                </c:pt>
                <c:pt idx="65">
                  <c:v>1.4754818362291814E-2</c:v>
                </c:pt>
                <c:pt idx="66">
                  <c:v>2.1353835487551098E-2</c:v>
                </c:pt>
                <c:pt idx="67">
                  <c:v>8.7345953263783787E-3</c:v>
                </c:pt>
                <c:pt idx="68">
                  <c:v>5.2582835016285138E-3</c:v>
                </c:pt>
                <c:pt idx="69">
                  <c:v>9.9129195114529105E-3</c:v>
                </c:pt>
                <c:pt idx="70">
                  <c:v>1.6255241247822474E-2</c:v>
                </c:pt>
                <c:pt idx="71">
                  <c:v>6.7259020688143498E-3</c:v>
                </c:pt>
                <c:pt idx="72">
                  <c:v>1.5018305052260237E-2</c:v>
                </c:pt>
                <c:pt idx="73">
                  <c:v>2.480669547439571E-2</c:v>
                </c:pt>
                <c:pt idx="74">
                  <c:v>1.1454864429871144E-2</c:v>
                </c:pt>
                <c:pt idx="75">
                  <c:v>2.0491565701555955E-2</c:v>
                </c:pt>
                <c:pt idx="76">
                  <c:v>2.3041981297660882E-2</c:v>
                </c:pt>
                <c:pt idx="77">
                  <c:v>9.1344063622794645E-3</c:v>
                </c:pt>
                <c:pt idx="78">
                  <c:v>1.1588948360172617E-2</c:v>
                </c:pt>
                <c:pt idx="79">
                  <c:v>1.5421198416676695E-2</c:v>
                </c:pt>
                <c:pt idx="80">
                  <c:v>5.5879041938603005E-3</c:v>
                </c:pt>
                <c:pt idx="81">
                  <c:v>1.9150829827348302E-2</c:v>
                </c:pt>
                <c:pt idx="82">
                  <c:v>1.526817231521415E-2</c:v>
                </c:pt>
                <c:pt idx="83">
                  <c:v>1.5388698784688725E-2</c:v>
                </c:pt>
                <c:pt idx="84">
                  <c:v>9.8812796832065536E-3</c:v>
                </c:pt>
                <c:pt idx="85">
                  <c:v>1.2626426941144464E-2</c:v>
                </c:pt>
                <c:pt idx="86">
                  <c:v>1.9972045868418869E-2</c:v>
                </c:pt>
                <c:pt idx="87">
                  <c:v>1.1316161625124038E-2</c:v>
                </c:pt>
                <c:pt idx="88">
                  <c:v>1.6428410989128339E-2</c:v>
                </c:pt>
                <c:pt idx="89">
                  <c:v>5.558891916606622E-3</c:v>
                </c:pt>
                <c:pt idx="90">
                  <c:v>4.7048337437114209E-3</c:v>
                </c:pt>
                <c:pt idx="91">
                  <c:v>1.2258112695343212E-2</c:v>
                </c:pt>
                <c:pt idx="92">
                  <c:v>1.5297314319299338E-2</c:v>
                </c:pt>
                <c:pt idx="93">
                  <c:v>8.9247789187481292E-3</c:v>
                </c:pt>
                <c:pt idx="94">
                  <c:v>1.0084333028883974E-2</c:v>
                </c:pt>
                <c:pt idx="95">
                  <c:v>1.8804919393657703E-2</c:v>
                </c:pt>
                <c:pt idx="96">
                  <c:v>1.0290350455571336E-2</c:v>
                </c:pt>
                <c:pt idx="97">
                  <c:v>1.7884141137739153E-2</c:v>
                </c:pt>
                <c:pt idx="98">
                  <c:v>1.0156061697904893E-2</c:v>
                </c:pt>
                <c:pt idx="99">
                  <c:v>1.2998289118721428E-2</c:v>
                </c:pt>
                <c:pt idx="100">
                  <c:v>1.3218401407624788E-2</c:v>
                </c:pt>
                <c:pt idx="101">
                  <c:v>1.8676506390260087E-2</c:v>
                </c:pt>
                <c:pt idx="102">
                  <c:v>9.4291856826822732E-3</c:v>
                </c:pt>
                <c:pt idx="103">
                  <c:v>1.4583705642295088E-2</c:v>
                </c:pt>
                <c:pt idx="104">
                  <c:v>9.7086921949255459E-3</c:v>
                </c:pt>
                <c:pt idx="105">
                  <c:v>1.7123950786369437E-2</c:v>
                </c:pt>
                <c:pt idx="106">
                  <c:v>1.5005236824968382E-2</c:v>
                </c:pt>
                <c:pt idx="107">
                  <c:v>1.6669608838274973E-2</c:v>
                </c:pt>
                <c:pt idx="108">
                  <c:v>1.6029634750925108E-2</c:v>
                </c:pt>
                <c:pt idx="109">
                  <c:v>1.3999497669391649E-2</c:v>
                </c:pt>
                <c:pt idx="110">
                  <c:v>1.3379073536478263E-2</c:v>
                </c:pt>
                <c:pt idx="111">
                  <c:v>1.8816611890826861E-2</c:v>
                </c:pt>
                <c:pt idx="112">
                  <c:v>1.4472652941166125E-2</c:v>
                </c:pt>
                <c:pt idx="113">
                  <c:v>1.6219789508132972E-2</c:v>
                </c:pt>
                <c:pt idx="114">
                  <c:v>1.0718489652684437E-2</c:v>
                </c:pt>
                <c:pt idx="115">
                  <c:v>9.2801649098679488E-3</c:v>
                </c:pt>
                <c:pt idx="116">
                  <c:v>9.6281853690814954E-3</c:v>
                </c:pt>
                <c:pt idx="117">
                  <c:v>1.9778513254505317E-2</c:v>
                </c:pt>
                <c:pt idx="118">
                  <c:v>1.6490201578963089E-2</c:v>
                </c:pt>
                <c:pt idx="119">
                  <c:v>1.3173946015103447E-2</c:v>
                </c:pt>
                <c:pt idx="120">
                  <c:v>1.6999680210210616E-2</c:v>
                </c:pt>
                <c:pt idx="121">
                  <c:v>1.2373868477532643E-2</c:v>
                </c:pt>
                <c:pt idx="122">
                  <c:v>1.4233037702690207E-2</c:v>
                </c:pt>
                <c:pt idx="123">
                  <c:v>2.3145211620097295E-2</c:v>
                </c:pt>
                <c:pt idx="124">
                  <c:v>6.8609889552860856E-3</c:v>
                </c:pt>
                <c:pt idx="125">
                  <c:v>8.9369256096624716E-3</c:v>
                </c:pt>
                <c:pt idx="126">
                  <c:v>1.0419338315081343E-2</c:v>
                </c:pt>
                <c:pt idx="127">
                  <c:v>1.6426294392348016E-2</c:v>
                </c:pt>
                <c:pt idx="128">
                  <c:v>1.2832662592030869E-2</c:v>
                </c:pt>
                <c:pt idx="129">
                  <c:v>1.8843772659728086E-2</c:v>
                </c:pt>
                <c:pt idx="130">
                  <c:v>8.4258672544799493E-3</c:v>
                </c:pt>
                <c:pt idx="131">
                  <c:v>1.6035240368120467E-2</c:v>
                </c:pt>
                <c:pt idx="132">
                  <c:v>1.2419474451969675E-2</c:v>
                </c:pt>
                <c:pt idx="133">
                  <c:v>2.0535723330281683E-2</c:v>
                </c:pt>
                <c:pt idx="134">
                  <c:v>1.4337950895096941E-2</c:v>
                </c:pt>
                <c:pt idx="135">
                  <c:v>1.9259579237032039E-2</c:v>
                </c:pt>
                <c:pt idx="136">
                  <c:v>8.7013188859134099E-3</c:v>
                </c:pt>
                <c:pt idx="137">
                  <c:v>1.4166580529741584E-2</c:v>
                </c:pt>
                <c:pt idx="138">
                  <c:v>1.7025369060896182E-2</c:v>
                </c:pt>
                <c:pt idx="139">
                  <c:v>1.0069391925617529E-2</c:v>
                </c:pt>
                <c:pt idx="140">
                  <c:v>1.7332142493857755E-2</c:v>
                </c:pt>
                <c:pt idx="141">
                  <c:v>2.4673348332711859E-2</c:v>
                </c:pt>
                <c:pt idx="142">
                  <c:v>1.4124164330816709E-2</c:v>
                </c:pt>
                <c:pt idx="143">
                  <c:v>7.722927675582609E-3</c:v>
                </c:pt>
                <c:pt idx="144">
                  <c:v>1.1359467376957833E-2</c:v>
                </c:pt>
                <c:pt idx="145">
                  <c:v>1.9919330708820366E-2</c:v>
                </c:pt>
                <c:pt idx="146">
                  <c:v>2.407866486792699E-2</c:v>
                </c:pt>
                <c:pt idx="147">
                  <c:v>1.0919913149326466E-2</c:v>
                </c:pt>
                <c:pt idx="148">
                  <c:v>1.1517290065684211E-2</c:v>
                </c:pt>
                <c:pt idx="149">
                  <c:v>1.6330729783799808E-2</c:v>
                </c:pt>
                <c:pt idx="150">
                  <c:v>1.4266102333894659E-2</c:v>
                </c:pt>
                <c:pt idx="151">
                  <c:v>6.9729395505027996E-3</c:v>
                </c:pt>
                <c:pt idx="152">
                  <c:v>1.5693606039835523E-2</c:v>
                </c:pt>
                <c:pt idx="153">
                  <c:v>1.2038939764709253E-2</c:v>
                </c:pt>
                <c:pt idx="154">
                  <c:v>1.021833778415689E-2</c:v>
                </c:pt>
                <c:pt idx="155">
                  <c:v>1.1127605388399962E-2</c:v>
                </c:pt>
                <c:pt idx="156">
                  <c:v>1.8469322168716759E-2</c:v>
                </c:pt>
                <c:pt idx="157">
                  <c:v>7.0461903699430518E-3</c:v>
                </c:pt>
                <c:pt idx="158">
                  <c:v>7.6581452758818285E-3</c:v>
                </c:pt>
                <c:pt idx="159">
                  <c:v>2.5528714751169353E-2</c:v>
                </c:pt>
                <c:pt idx="160">
                  <c:v>1.6421386943792912E-2</c:v>
                </c:pt>
                <c:pt idx="161">
                  <c:v>1.8720046958536071E-2</c:v>
                </c:pt>
                <c:pt idx="162">
                  <c:v>1.234176386421568E-2</c:v>
                </c:pt>
                <c:pt idx="163">
                  <c:v>1.3225708527014926E-2</c:v>
                </c:pt>
                <c:pt idx="164">
                  <c:v>1.4095955614107899E-2</c:v>
                </c:pt>
                <c:pt idx="165">
                  <c:v>1.676464612983939E-2</c:v>
                </c:pt>
                <c:pt idx="166">
                  <c:v>1.3821340158601422E-2</c:v>
                </c:pt>
                <c:pt idx="167">
                  <c:v>1.4424471485833161E-2</c:v>
                </c:pt>
                <c:pt idx="168">
                  <c:v>1.7226282185373414E-2</c:v>
                </c:pt>
                <c:pt idx="169">
                  <c:v>2.0233417088480025E-2</c:v>
                </c:pt>
                <c:pt idx="170">
                  <c:v>1.1840266172465343E-2</c:v>
                </c:pt>
                <c:pt idx="171">
                  <c:v>1.8111731999081494E-2</c:v>
                </c:pt>
                <c:pt idx="172">
                  <c:v>8.3911911615946778E-3</c:v>
                </c:pt>
                <c:pt idx="173">
                  <c:v>2.0088337391293131E-2</c:v>
                </c:pt>
                <c:pt idx="174">
                  <c:v>1.1535999801206643E-2</c:v>
                </c:pt>
                <c:pt idx="175">
                  <c:v>2.1095255961023185E-2</c:v>
                </c:pt>
                <c:pt idx="176">
                  <c:v>7.1455744614633832E-3</c:v>
                </c:pt>
                <c:pt idx="177">
                  <c:v>1.2199280679814231E-2</c:v>
                </c:pt>
                <c:pt idx="178">
                  <c:v>1.9555461176438915E-2</c:v>
                </c:pt>
                <c:pt idx="179">
                  <c:v>1.8923430880394644E-2</c:v>
                </c:pt>
                <c:pt idx="180">
                  <c:v>1.026386531506767E-2</c:v>
                </c:pt>
                <c:pt idx="181">
                  <c:v>9.4432332986792902E-3</c:v>
                </c:pt>
                <c:pt idx="182">
                  <c:v>1.9524955893920792E-2</c:v>
                </c:pt>
                <c:pt idx="183">
                  <c:v>8.9136633198155096E-3</c:v>
                </c:pt>
                <c:pt idx="184">
                  <c:v>7.8096325465829173E-3</c:v>
                </c:pt>
                <c:pt idx="185">
                  <c:v>1.8354090587329824E-2</c:v>
                </c:pt>
                <c:pt idx="186">
                  <c:v>1.5024397737345874E-2</c:v>
                </c:pt>
                <c:pt idx="187">
                  <c:v>9.0078928794407737E-3</c:v>
                </c:pt>
                <c:pt idx="188">
                  <c:v>7.5059905386408547E-3</c:v>
                </c:pt>
                <c:pt idx="189">
                  <c:v>1.2279905080113063E-2</c:v>
                </c:pt>
                <c:pt idx="190">
                  <c:v>1.0869987509482277E-2</c:v>
                </c:pt>
                <c:pt idx="191">
                  <c:v>8.4564813122918105E-3</c:v>
                </c:pt>
                <c:pt idx="192">
                  <c:v>8.6125026254171028E-3</c:v>
                </c:pt>
                <c:pt idx="193">
                  <c:v>1.3776728551617627E-2</c:v>
                </c:pt>
                <c:pt idx="194">
                  <c:v>1.1265868227257189E-2</c:v>
                </c:pt>
                <c:pt idx="195">
                  <c:v>1.4475005450769624E-2</c:v>
                </c:pt>
                <c:pt idx="196">
                  <c:v>1.3104201501755446E-2</c:v>
                </c:pt>
                <c:pt idx="197">
                  <c:v>1.4021278949473312E-2</c:v>
                </c:pt>
                <c:pt idx="198">
                  <c:v>6.2497477184789083E-3</c:v>
                </c:pt>
                <c:pt idx="199">
                  <c:v>1.587312142647937E-2</c:v>
                </c:pt>
                <c:pt idx="200">
                  <c:v>4.5604248849554115E-3</c:v>
                </c:pt>
                <c:pt idx="201">
                  <c:v>9.0144107077529366E-3</c:v>
                </c:pt>
                <c:pt idx="202">
                  <c:v>2.0118497626259221E-2</c:v>
                </c:pt>
                <c:pt idx="203">
                  <c:v>2.12282803561177E-2</c:v>
                </c:pt>
                <c:pt idx="204">
                  <c:v>2.4369930183186041E-2</c:v>
                </c:pt>
                <c:pt idx="205">
                  <c:v>1.4644203251184866E-2</c:v>
                </c:pt>
                <c:pt idx="206">
                  <c:v>1.4835029374155184E-2</c:v>
                </c:pt>
                <c:pt idx="207">
                  <c:v>1.1550845216921082E-2</c:v>
                </c:pt>
                <c:pt idx="208">
                  <c:v>1.0503330029048408E-2</c:v>
                </c:pt>
                <c:pt idx="209">
                  <c:v>1.9814848830408422E-2</c:v>
                </c:pt>
                <c:pt idx="210">
                  <c:v>1.9322023127749874E-2</c:v>
                </c:pt>
                <c:pt idx="211">
                  <c:v>1.9616843104889078E-2</c:v>
                </c:pt>
                <c:pt idx="212">
                  <c:v>1.2584534766075628E-2</c:v>
                </c:pt>
                <c:pt idx="213">
                  <c:v>1.0138036617953022E-2</c:v>
                </c:pt>
                <c:pt idx="214">
                  <c:v>8.8480577408815188E-3</c:v>
                </c:pt>
                <c:pt idx="215">
                  <c:v>1.1121107280014711E-2</c:v>
                </c:pt>
                <c:pt idx="216">
                  <c:v>5.4289993589043944E-3</c:v>
                </c:pt>
                <c:pt idx="217">
                  <c:v>1.6724012641701248E-2</c:v>
                </c:pt>
                <c:pt idx="218">
                  <c:v>1.4354564335726034E-2</c:v>
                </c:pt>
                <c:pt idx="219">
                  <c:v>1.4107794971712865E-2</c:v>
                </c:pt>
                <c:pt idx="220">
                  <c:v>2.4490856513701118E-2</c:v>
                </c:pt>
                <c:pt idx="221">
                  <c:v>1.3701424268907008E-2</c:v>
                </c:pt>
                <c:pt idx="222">
                  <c:v>1.3875332534285141E-2</c:v>
                </c:pt>
                <c:pt idx="223">
                  <c:v>1.3792559681721158E-2</c:v>
                </c:pt>
                <c:pt idx="224">
                  <c:v>1.7241289187530963E-2</c:v>
                </c:pt>
                <c:pt idx="225">
                  <c:v>1.4258492149343461E-2</c:v>
                </c:pt>
                <c:pt idx="226">
                  <c:v>2.3518767643443378E-2</c:v>
                </c:pt>
                <c:pt idx="227">
                  <c:v>2.1634861310641736E-2</c:v>
                </c:pt>
                <c:pt idx="228">
                  <c:v>1.5931177335723298E-2</c:v>
                </c:pt>
                <c:pt idx="229">
                  <c:v>1.8217748821838197E-2</c:v>
                </c:pt>
                <c:pt idx="230">
                  <c:v>7.2788713347761505E-3</c:v>
                </c:pt>
                <c:pt idx="231">
                  <c:v>1.1344137695788412E-2</c:v>
                </c:pt>
                <c:pt idx="232">
                  <c:v>2.220834225902054E-2</c:v>
                </c:pt>
                <c:pt idx="233">
                  <c:v>1.9990206825878341E-2</c:v>
                </c:pt>
                <c:pt idx="234">
                  <c:v>2.0152737522900706E-2</c:v>
                </c:pt>
                <c:pt idx="235">
                  <c:v>1.5258194810233126E-2</c:v>
                </c:pt>
                <c:pt idx="236">
                  <c:v>1.7949648861809185E-2</c:v>
                </c:pt>
                <c:pt idx="237">
                  <c:v>1.1001158744857117E-2</c:v>
                </c:pt>
                <c:pt idx="238">
                  <c:v>9.7836136822079169E-3</c:v>
                </c:pt>
                <c:pt idx="239">
                  <c:v>7.1490298444992374E-3</c:v>
                </c:pt>
                <c:pt idx="240">
                  <c:v>1.7521476280887092E-2</c:v>
                </c:pt>
                <c:pt idx="241">
                  <c:v>1.7998963455895734E-2</c:v>
                </c:pt>
                <c:pt idx="242">
                  <c:v>1.1573395804569141E-2</c:v>
                </c:pt>
                <c:pt idx="243">
                  <c:v>1.3563089717162535E-2</c:v>
                </c:pt>
                <c:pt idx="244">
                  <c:v>1.1218949145495011E-2</c:v>
                </c:pt>
                <c:pt idx="245">
                  <c:v>1.8035403680316461E-2</c:v>
                </c:pt>
                <c:pt idx="246">
                  <c:v>1.8543548423699329E-2</c:v>
                </c:pt>
                <c:pt idx="247">
                  <c:v>2.0134200403900623E-2</c:v>
                </c:pt>
                <c:pt idx="248">
                  <c:v>1.3331039589556566E-2</c:v>
                </c:pt>
                <c:pt idx="249">
                  <c:v>1.0877905072042317E-2</c:v>
                </c:pt>
                <c:pt idx="250">
                  <c:v>2.0432378802842027E-2</c:v>
                </c:pt>
                <c:pt idx="251">
                  <c:v>5.7725653484829971E-4</c:v>
                </c:pt>
                <c:pt idx="252">
                  <c:v>2.303883841867814E-2</c:v>
                </c:pt>
                <c:pt idx="253">
                  <c:v>1.3767938386916742E-2</c:v>
                </c:pt>
                <c:pt idx="254">
                  <c:v>1.421635424140996E-2</c:v>
                </c:pt>
                <c:pt idx="255">
                  <c:v>7.0329694788016971E-3</c:v>
                </c:pt>
                <c:pt idx="256">
                  <c:v>7.9218787474491879E-3</c:v>
                </c:pt>
                <c:pt idx="257">
                  <c:v>9.5633754617002222E-3</c:v>
                </c:pt>
                <c:pt idx="258">
                  <c:v>1.2300301436003868E-2</c:v>
                </c:pt>
                <c:pt idx="259">
                  <c:v>1.7223350114723011E-2</c:v>
                </c:pt>
                <c:pt idx="260">
                  <c:v>9.3531393515344629E-3</c:v>
                </c:pt>
                <c:pt idx="261">
                  <c:v>1.408140425748588E-2</c:v>
                </c:pt>
                <c:pt idx="262">
                  <c:v>1.2510157035781823E-2</c:v>
                </c:pt>
                <c:pt idx="263">
                  <c:v>1.9948367934137987E-2</c:v>
                </c:pt>
                <c:pt idx="264">
                  <c:v>1.4719395797395778E-2</c:v>
                </c:pt>
                <c:pt idx="265">
                  <c:v>1.6766132225740145E-2</c:v>
                </c:pt>
                <c:pt idx="266">
                  <c:v>1.6430141542251073E-2</c:v>
                </c:pt>
                <c:pt idx="267">
                  <c:v>1.7129291925506121E-2</c:v>
                </c:pt>
                <c:pt idx="268">
                  <c:v>2.4949923632052038E-2</c:v>
                </c:pt>
                <c:pt idx="269">
                  <c:v>5.681170220548178E-3</c:v>
                </c:pt>
                <c:pt idx="270">
                  <c:v>1.8380541683393883E-2</c:v>
                </c:pt>
                <c:pt idx="271">
                  <c:v>1.1053297634267241E-2</c:v>
                </c:pt>
                <c:pt idx="272">
                  <c:v>1.8407486081740691E-2</c:v>
                </c:pt>
                <c:pt idx="273">
                  <c:v>1.0472630604309575E-2</c:v>
                </c:pt>
                <c:pt idx="274">
                  <c:v>1.8934731386179727E-2</c:v>
                </c:pt>
                <c:pt idx="275">
                  <c:v>1.3583818690267089E-2</c:v>
                </c:pt>
                <c:pt idx="276">
                  <c:v>1.2889112667635545E-2</c:v>
                </c:pt>
                <c:pt idx="277">
                  <c:v>1.6522810506346314E-2</c:v>
                </c:pt>
                <c:pt idx="278">
                  <c:v>4.2137923323574055E-3</c:v>
                </c:pt>
                <c:pt idx="279">
                  <c:v>1.357159203825066E-2</c:v>
                </c:pt>
                <c:pt idx="280">
                  <c:v>1.4579412870132726E-2</c:v>
                </c:pt>
                <c:pt idx="281">
                  <c:v>2.1611447222534604E-2</c:v>
                </c:pt>
                <c:pt idx="282">
                  <c:v>1.238502447654868E-2</c:v>
                </c:pt>
                <c:pt idx="283">
                  <c:v>1.4288190582382331E-2</c:v>
                </c:pt>
                <c:pt idx="284">
                  <c:v>1.6232172650365511E-2</c:v>
                </c:pt>
                <c:pt idx="285">
                  <c:v>1.3419783638384915E-2</c:v>
                </c:pt>
                <c:pt idx="286">
                  <c:v>1.6049262453473205E-2</c:v>
                </c:pt>
                <c:pt idx="287">
                  <c:v>1.7365034063298312E-2</c:v>
                </c:pt>
                <c:pt idx="288">
                  <c:v>1.8512267695314978E-2</c:v>
                </c:pt>
                <c:pt idx="289">
                  <c:v>1.3753617173559697E-2</c:v>
                </c:pt>
                <c:pt idx="290">
                  <c:v>1.5906542923842002E-2</c:v>
                </c:pt>
                <c:pt idx="291">
                  <c:v>1.4433680572839905E-2</c:v>
                </c:pt>
                <c:pt idx="292">
                  <c:v>1.3693939887831274E-2</c:v>
                </c:pt>
                <c:pt idx="293">
                  <c:v>1.3604907886508233E-2</c:v>
                </c:pt>
                <c:pt idx="294">
                  <c:v>5.1746979189716043E-3</c:v>
                </c:pt>
                <c:pt idx="295">
                  <c:v>1.2350744745671622E-2</c:v>
                </c:pt>
                <c:pt idx="296">
                  <c:v>9.3574578419248818E-3</c:v>
                </c:pt>
                <c:pt idx="297">
                  <c:v>6.6354732982404447E-3</c:v>
                </c:pt>
                <c:pt idx="298">
                  <c:v>1.0997525040310588E-2</c:v>
                </c:pt>
                <c:pt idx="299">
                  <c:v>1.3926896763175312E-2</c:v>
                </c:pt>
                <c:pt idx="300">
                  <c:v>1.223412092295267E-2</c:v>
                </c:pt>
                <c:pt idx="301">
                  <c:v>1.5670836244308164E-2</c:v>
                </c:pt>
                <c:pt idx="302">
                  <c:v>2.2119815082041711E-2</c:v>
                </c:pt>
                <c:pt idx="303">
                  <c:v>1.6685490548970221E-2</c:v>
                </c:pt>
                <c:pt idx="304">
                  <c:v>5.787319484028745E-3</c:v>
                </c:pt>
                <c:pt idx="305">
                  <c:v>5.4029164944529627E-3</c:v>
                </c:pt>
                <c:pt idx="306">
                  <c:v>2.2091512492568088E-2</c:v>
                </c:pt>
                <c:pt idx="307">
                  <c:v>1.0425712398972265E-2</c:v>
                </c:pt>
                <c:pt idx="308">
                  <c:v>1.8814043401364586E-2</c:v>
                </c:pt>
                <c:pt idx="309">
                  <c:v>1.871561362185142E-2</c:v>
                </c:pt>
                <c:pt idx="310">
                  <c:v>2.252067432817681E-2</c:v>
                </c:pt>
                <c:pt idx="311">
                  <c:v>1.0990198026898637E-2</c:v>
                </c:pt>
                <c:pt idx="312">
                  <c:v>1.2926235668331839E-2</c:v>
                </c:pt>
                <c:pt idx="313">
                  <c:v>1.7337022969638505E-2</c:v>
                </c:pt>
                <c:pt idx="314">
                  <c:v>1.3740951560787102E-2</c:v>
                </c:pt>
                <c:pt idx="315">
                  <c:v>1.4302237624809049E-2</c:v>
                </c:pt>
                <c:pt idx="316">
                  <c:v>1.5450481024722964E-2</c:v>
                </c:pt>
                <c:pt idx="317">
                  <c:v>1.2535321763114501E-2</c:v>
                </c:pt>
                <c:pt idx="318">
                  <c:v>1.1615378074729312E-2</c:v>
                </c:pt>
                <c:pt idx="319">
                  <c:v>1.2913028358034453E-2</c:v>
                </c:pt>
                <c:pt idx="320">
                  <c:v>1.4190631823530125E-2</c:v>
                </c:pt>
                <c:pt idx="321">
                  <c:v>1.6228317619756669E-2</c:v>
                </c:pt>
                <c:pt idx="322">
                  <c:v>1.521588522873106E-2</c:v>
                </c:pt>
                <c:pt idx="323">
                  <c:v>1.1329343188870283E-2</c:v>
                </c:pt>
                <c:pt idx="324">
                  <c:v>1.8143772218972527E-2</c:v>
                </c:pt>
                <c:pt idx="325">
                  <c:v>1.7651187447989276E-2</c:v>
                </c:pt>
                <c:pt idx="326">
                  <c:v>1.1612231182675539E-2</c:v>
                </c:pt>
                <c:pt idx="327">
                  <c:v>2.421722107741231E-2</c:v>
                </c:pt>
                <c:pt idx="328">
                  <c:v>1.6290059223811409E-2</c:v>
                </c:pt>
                <c:pt idx="329">
                  <c:v>1.5644137207041716E-2</c:v>
                </c:pt>
                <c:pt idx="330">
                  <c:v>1.5828232326945513E-2</c:v>
                </c:pt>
                <c:pt idx="331">
                  <c:v>1.0820055047796799E-3</c:v>
                </c:pt>
                <c:pt idx="332">
                  <c:v>1.2434679695414367E-2</c:v>
                </c:pt>
                <c:pt idx="333">
                  <c:v>1.1419985685728887E-2</c:v>
                </c:pt>
                <c:pt idx="334">
                  <c:v>2.4580926312245205E-2</c:v>
                </c:pt>
                <c:pt idx="335">
                  <c:v>1.2331478117452454E-2</c:v>
                </c:pt>
                <c:pt idx="336">
                  <c:v>6.8615681462047681E-4</c:v>
                </c:pt>
                <c:pt idx="337">
                  <c:v>9.708857491625731E-3</c:v>
                </c:pt>
                <c:pt idx="338">
                  <c:v>1.5876752614246765E-2</c:v>
                </c:pt>
                <c:pt idx="339">
                  <c:v>1.4623674408727032E-3</c:v>
                </c:pt>
                <c:pt idx="340">
                  <c:v>2.3600377053449979E-2</c:v>
                </c:pt>
                <c:pt idx="341">
                  <c:v>1.6045690662924779E-2</c:v>
                </c:pt>
                <c:pt idx="342">
                  <c:v>1.4820405289822191E-2</c:v>
                </c:pt>
                <c:pt idx="343">
                  <c:v>1.6879835026904374E-2</c:v>
                </c:pt>
                <c:pt idx="344">
                  <c:v>1.614563600310193E-2</c:v>
                </c:pt>
                <c:pt idx="345">
                  <c:v>1.1020335826197335E-2</c:v>
                </c:pt>
                <c:pt idx="346">
                  <c:v>1.1286719075547106E-2</c:v>
                </c:pt>
                <c:pt idx="347">
                  <c:v>1.0163797158005328E-2</c:v>
                </c:pt>
                <c:pt idx="348">
                  <c:v>8.8498264689119456E-3</c:v>
                </c:pt>
                <c:pt idx="349">
                  <c:v>1.3375381952701311E-2</c:v>
                </c:pt>
                <c:pt idx="350">
                  <c:v>1.3098996070616315E-2</c:v>
                </c:pt>
                <c:pt idx="351">
                  <c:v>2.0780329430489797E-2</c:v>
                </c:pt>
                <c:pt idx="352">
                  <c:v>1.1853338806276535E-2</c:v>
                </c:pt>
                <c:pt idx="353">
                  <c:v>1.4938149450606E-2</c:v>
                </c:pt>
                <c:pt idx="354">
                  <c:v>8.2821824928677561E-3</c:v>
                </c:pt>
                <c:pt idx="355">
                  <c:v>9.7618458604947743E-3</c:v>
                </c:pt>
                <c:pt idx="356">
                  <c:v>1.7343707176980715E-2</c:v>
                </c:pt>
                <c:pt idx="357">
                  <c:v>1.3858689130965276E-2</c:v>
                </c:pt>
                <c:pt idx="358">
                  <c:v>6.4180532488576289E-3</c:v>
                </c:pt>
                <c:pt idx="359">
                  <c:v>1.1650607162934683E-2</c:v>
                </c:pt>
                <c:pt idx="360">
                  <c:v>1.4182019698165229E-2</c:v>
                </c:pt>
                <c:pt idx="361">
                  <c:v>1.9615124894659823E-2</c:v>
                </c:pt>
                <c:pt idx="362">
                  <c:v>1.9419046995832693E-2</c:v>
                </c:pt>
                <c:pt idx="363">
                  <c:v>1.901922236050926E-2</c:v>
                </c:pt>
                <c:pt idx="364">
                  <c:v>2.525168093686993E-3</c:v>
                </c:pt>
                <c:pt idx="365">
                  <c:v>1.7374553001643138E-2</c:v>
                </c:pt>
                <c:pt idx="366">
                  <c:v>1.4799044402881226E-2</c:v>
                </c:pt>
                <c:pt idx="367">
                  <c:v>1.3471241001985466E-2</c:v>
                </c:pt>
                <c:pt idx="368">
                  <c:v>1.2637179985789846E-2</c:v>
                </c:pt>
                <c:pt idx="369">
                  <c:v>1.7817620695930469E-2</c:v>
                </c:pt>
                <c:pt idx="370">
                  <c:v>1.2283782520997032E-2</c:v>
                </c:pt>
                <c:pt idx="371">
                  <c:v>1.1334616206684581E-2</c:v>
                </c:pt>
                <c:pt idx="372">
                  <c:v>1.0048108803312665E-2</c:v>
                </c:pt>
                <c:pt idx="373">
                  <c:v>2.0161281486024168E-2</c:v>
                </c:pt>
                <c:pt idx="374">
                  <c:v>1.7537810952474468E-2</c:v>
                </c:pt>
                <c:pt idx="375">
                  <c:v>2.0962744756150207E-2</c:v>
                </c:pt>
                <c:pt idx="376">
                  <c:v>1.460787209620725E-2</c:v>
                </c:pt>
                <c:pt idx="377">
                  <c:v>1.7295460304354037E-2</c:v>
                </c:pt>
                <c:pt idx="378">
                  <c:v>9.8013650788067418E-3</c:v>
                </c:pt>
                <c:pt idx="379">
                  <c:v>1.7496542752638754E-2</c:v>
                </c:pt>
                <c:pt idx="380">
                  <c:v>2.1229606810876687E-2</c:v>
                </c:pt>
                <c:pt idx="381">
                  <c:v>1.8204974237803123E-2</c:v>
                </c:pt>
                <c:pt idx="382">
                  <c:v>1.2552167996253326E-2</c:v>
                </c:pt>
                <c:pt idx="383">
                  <c:v>1.2708505120861689E-2</c:v>
                </c:pt>
                <c:pt idx="384">
                  <c:v>2.1114014530561408E-2</c:v>
                </c:pt>
                <c:pt idx="385">
                  <c:v>2.085139233980584E-2</c:v>
                </c:pt>
                <c:pt idx="386">
                  <c:v>9.1511472125213392E-3</c:v>
                </c:pt>
                <c:pt idx="387">
                  <c:v>1.3113971283526557E-2</c:v>
                </c:pt>
                <c:pt idx="388">
                  <c:v>1.7749583122641039E-2</c:v>
                </c:pt>
                <c:pt idx="389">
                  <c:v>1.811970378946684E-2</c:v>
                </c:pt>
                <c:pt idx="390">
                  <c:v>1.5266920574628201E-2</c:v>
                </c:pt>
                <c:pt idx="391">
                  <c:v>1.3039394754799972E-2</c:v>
                </c:pt>
                <c:pt idx="392">
                  <c:v>1.2593235136728241E-2</c:v>
                </c:pt>
                <c:pt idx="393">
                  <c:v>9.4583372358700134E-3</c:v>
                </c:pt>
                <c:pt idx="394">
                  <c:v>1.2675148346095944E-2</c:v>
                </c:pt>
                <c:pt idx="395">
                  <c:v>1.4651340820535708E-2</c:v>
                </c:pt>
                <c:pt idx="396">
                  <c:v>1.4040651301096205E-2</c:v>
                </c:pt>
                <c:pt idx="397">
                  <c:v>2.1189141654756743E-2</c:v>
                </c:pt>
                <c:pt idx="398">
                  <c:v>1.1493680638174738E-2</c:v>
                </c:pt>
                <c:pt idx="399">
                  <c:v>1.2181345563087476E-2</c:v>
                </c:pt>
                <c:pt idx="400">
                  <c:v>1.0252258934334409E-2</c:v>
                </c:pt>
                <c:pt idx="401">
                  <c:v>7.732524035703181E-3</c:v>
                </c:pt>
                <c:pt idx="402">
                  <c:v>1.3770687796572546E-2</c:v>
                </c:pt>
                <c:pt idx="403">
                  <c:v>1.2199308999752381E-2</c:v>
                </c:pt>
                <c:pt idx="404">
                  <c:v>1.3564419854636208E-2</c:v>
                </c:pt>
                <c:pt idx="405">
                  <c:v>2.2310724301122395E-2</c:v>
                </c:pt>
                <c:pt idx="406">
                  <c:v>6.1784246309851158E-3</c:v>
                </c:pt>
                <c:pt idx="407">
                  <c:v>2.113027707899142E-2</c:v>
                </c:pt>
                <c:pt idx="408">
                  <c:v>1.927622296042391E-2</c:v>
                </c:pt>
                <c:pt idx="409">
                  <c:v>1.4685005464185701E-2</c:v>
                </c:pt>
                <c:pt idx="410">
                  <c:v>1.5591092094526401E-2</c:v>
                </c:pt>
                <c:pt idx="411">
                  <c:v>1.2969399056373548E-2</c:v>
                </c:pt>
                <c:pt idx="412">
                  <c:v>2.1569844896708025E-2</c:v>
                </c:pt>
                <c:pt idx="413">
                  <c:v>7.6045164898103498E-3</c:v>
                </c:pt>
                <c:pt idx="414">
                  <c:v>6.6406004477816286E-3</c:v>
                </c:pt>
                <c:pt idx="415">
                  <c:v>3.6916425305650136E-3</c:v>
                </c:pt>
                <c:pt idx="416">
                  <c:v>5.7054928390685E-3</c:v>
                </c:pt>
                <c:pt idx="417">
                  <c:v>1.2446275372713655E-2</c:v>
                </c:pt>
                <c:pt idx="418">
                  <c:v>1.2717767139531525E-2</c:v>
                </c:pt>
                <c:pt idx="419">
                  <c:v>1.2209073950376521E-2</c:v>
                </c:pt>
                <c:pt idx="420">
                  <c:v>1.3720322055688263E-2</c:v>
                </c:pt>
                <c:pt idx="421">
                  <c:v>1.3582286285281981E-2</c:v>
                </c:pt>
                <c:pt idx="422">
                  <c:v>2.6270774580843081E-3</c:v>
                </c:pt>
                <c:pt idx="423">
                  <c:v>3.8848866540415806E-3</c:v>
                </c:pt>
                <c:pt idx="424">
                  <c:v>1.5368729604590516E-2</c:v>
                </c:pt>
                <c:pt idx="425">
                  <c:v>1.9311176443139663E-2</c:v>
                </c:pt>
                <c:pt idx="426">
                  <c:v>1.6343734338524676E-2</c:v>
                </c:pt>
                <c:pt idx="427">
                  <c:v>1.6166730036144338E-2</c:v>
                </c:pt>
                <c:pt idx="428">
                  <c:v>2.4330885696773028E-2</c:v>
                </c:pt>
                <c:pt idx="429">
                  <c:v>1.2384747511875184E-2</c:v>
                </c:pt>
                <c:pt idx="430">
                  <c:v>7.8815050707506436E-3</c:v>
                </c:pt>
                <c:pt idx="431">
                  <c:v>1.5117609587409842E-2</c:v>
                </c:pt>
                <c:pt idx="432">
                  <c:v>1.6824781921191224E-2</c:v>
                </c:pt>
                <c:pt idx="433">
                  <c:v>1.4004325647489341E-2</c:v>
                </c:pt>
                <c:pt idx="434">
                  <c:v>1.3333701988273472E-2</c:v>
                </c:pt>
                <c:pt idx="435">
                  <c:v>1.6114496205168104E-2</c:v>
                </c:pt>
                <c:pt idx="436">
                  <c:v>1.9306977853929402E-2</c:v>
                </c:pt>
                <c:pt idx="437">
                  <c:v>1.8206156960700593E-2</c:v>
                </c:pt>
                <c:pt idx="438">
                  <c:v>1.5890419188369774E-2</c:v>
                </c:pt>
                <c:pt idx="439">
                  <c:v>6.8339331094497101E-3</c:v>
                </c:pt>
                <c:pt idx="440">
                  <c:v>8.1523243780413299E-3</c:v>
                </c:pt>
                <c:pt idx="441">
                  <c:v>6.860359142279668E-3</c:v>
                </c:pt>
                <c:pt idx="442">
                  <c:v>1.8140666161405257E-2</c:v>
                </c:pt>
                <c:pt idx="443">
                  <c:v>1.2534350749526786E-2</c:v>
                </c:pt>
                <c:pt idx="444">
                  <c:v>8.5317754622474991E-3</c:v>
                </c:pt>
                <c:pt idx="445">
                  <c:v>1.7841030304600051E-2</c:v>
                </c:pt>
                <c:pt idx="446">
                  <c:v>1.7578745729971687E-2</c:v>
                </c:pt>
                <c:pt idx="447">
                  <c:v>1.4282652045487135E-2</c:v>
                </c:pt>
                <c:pt idx="448">
                  <c:v>1.0333415685572989E-2</c:v>
                </c:pt>
                <c:pt idx="449">
                  <c:v>1.5799156953422995E-2</c:v>
                </c:pt>
                <c:pt idx="450">
                  <c:v>1.6190829340520796E-2</c:v>
                </c:pt>
                <c:pt idx="451">
                  <c:v>1.1832682085717687E-2</c:v>
                </c:pt>
                <c:pt idx="452">
                  <c:v>1.863157622143392E-2</c:v>
                </c:pt>
                <c:pt idx="453">
                  <c:v>1.6046159466940005E-2</c:v>
                </c:pt>
                <c:pt idx="454">
                  <c:v>1.8620939548050438E-2</c:v>
                </c:pt>
                <c:pt idx="455">
                  <c:v>1.8756046585887032E-2</c:v>
                </c:pt>
                <c:pt idx="456">
                  <c:v>1.2715854805857019E-2</c:v>
                </c:pt>
                <c:pt idx="457">
                  <c:v>1.2543729441876216E-2</c:v>
                </c:pt>
                <c:pt idx="458">
                  <c:v>2.1084785330041784E-2</c:v>
                </c:pt>
                <c:pt idx="459">
                  <c:v>2.9405994945938285E-3</c:v>
                </c:pt>
                <c:pt idx="460">
                  <c:v>7.2288983487332559E-3</c:v>
                </c:pt>
                <c:pt idx="461">
                  <c:v>1.349478586982945E-2</c:v>
                </c:pt>
                <c:pt idx="462">
                  <c:v>1.2282107247657503E-2</c:v>
                </c:pt>
                <c:pt idx="463">
                  <c:v>1.2600674268138023E-2</c:v>
                </c:pt>
                <c:pt idx="464">
                  <c:v>1.7151695708926235E-2</c:v>
                </c:pt>
                <c:pt idx="465">
                  <c:v>1.746987052366147E-2</c:v>
                </c:pt>
                <c:pt idx="466">
                  <c:v>1.4194271392629468E-2</c:v>
                </c:pt>
                <c:pt idx="467">
                  <c:v>1.8675742816050042E-2</c:v>
                </c:pt>
                <c:pt idx="468">
                  <c:v>1.8163446504660122E-2</c:v>
                </c:pt>
                <c:pt idx="469">
                  <c:v>1.3037092289128407E-2</c:v>
                </c:pt>
                <c:pt idx="470">
                  <c:v>1.9191648542694461E-2</c:v>
                </c:pt>
                <c:pt idx="471">
                  <c:v>1.4855846824603676E-2</c:v>
                </c:pt>
                <c:pt idx="472">
                  <c:v>1.8001943991911226E-2</c:v>
                </c:pt>
                <c:pt idx="473">
                  <c:v>1.597463833418707E-2</c:v>
                </c:pt>
                <c:pt idx="474">
                  <c:v>2.3165944161344702E-2</c:v>
                </c:pt>
                <c:pt idx="475">
                  <c:v>1.705520178403731E-2</c:v>
                </c:pt>
                <c:pt idx="476">
                  <c:v>1.1541927991341398E-2</c:v>
                </c:pt>
                <c:pt idx="477">
                  <c:v>1.7852846263375872E-2</c:v>
                </c:pt>
                <c:pt idx="478">
                  <c:v>2.2093447326358616E-2</c:v>
                </c:pt>
                <c:pt idx="479">
                  <c:v>1.0766816688595028E-2</c:v>
                </c:pt>
                <c:pt idx="480">
                  <c:v>1.4295196876326532E-2</c:v>
                </c:pt>
                <c:pt idx="481">
                  <c:v>2.2823343773598338E-2</c:v>
                </c:pt>
                <c:pt idx="482">
                  <c:v>1.2145995009066816E-2</c:v>
                </c:pt>
                <c:pt idx="483">
                  <c:v>1.19699281991927E-2</c:v>
                </c:pt>
                <c:pt idx="484">
                  <c:v>1.8294235957657525E-2</c:v>
                </c:pt>
                <c:pt idx="485">
                  <c:v>1.2022111726512821E-2</c:v>
                </c:pt>
                <c:pt idx="486">
                  <c:v>1.5272466181698049E-2</c:v>
                </c:pt>
                <c:pt idx="487">
                  <c:v>1.3577817532315134E-2</c:v>
                </c:pt>
                <c:pt idx="488">
                  <c:v>1.0055753840677287E-2</c:v>
                </c:pt>
                <c:pt idx="489">
                  <c:v>1.4701124806535428E-2</c:v>
                </c:pt>
                <c:pt idx="490">
                  <c:v>1.473449811246744E-2</c:v>
                </c:pt>
                <c:pt idx="491">
                  <c:v>1.1989328281902113E-2</c:v>
                </c:pt>
                <c:pt idx="492">
                  <c:v>2.1466594035389506E-2</c:v>
                </c:pt>
                <c:pt idx="493">
                  <c:v>6.5781399341394292E-3</c:v>
                </c:pt>
                <c:pt idx="494">
                  <c:v>1.1005999402776672E-2</c:v>
                </c:pt>
                <c:pt idx="495">
                  <c:v>1.9298779718915565E-2</c:v>
                </c:pt>
                <c:pt idx="496">
                  <c:v>4.0244662552411858E-3</c:v>
                </c:pt>
                <c:pt idx="497">
                  <c:v>2.8838133431037484E-3</c:v>
                </c:pt>
                <c:pt idx="498">
                  <c:v>2.0888553845749676E-2</c:v>
                </c:pt>
                <c:pt idx="499">
                  <c:v>2.0666922053676064E-2</c:v>
                </c:pt>
                <c:pt idx="500">
                  <c:v>1.9549513609598432E-2</c:v>
                </c:pt>
                <c:pt idx="501">
                  <c:v>1.9004588095275589E-2</c:v>
                </c:pt>
                <c:pt idx="502">
                  <c:v>1.3832916106937624E-2</c:v>
                </c:pt>
                <c:pt idx="503">
                  <c:v>1.7519452358352776E-2</c:v>
                </c:pt>
                <c:pt idx="504">
                  <c:v>1.2804240051004641E-2</c:v>
                </c:pt>
                <c:pt idx="505">
                  <c:v>1.8117538708179348E-2</c:v>
                </c:pt>
                <c:pt idx="506">
                  <c:v>1.7790544318795686E-2</c:v>
                </c:pt>
                <c:pt idx="507">
                  <c:v>1.3527284405967975E-2</c:v>
                </c:pt>
                <c:pt idx="508">
                  <c:v>1.8637983101715664E-2</c:v>
                </c:pt>
                <c:pt idx="509">
                  <c:v>1.8809016907759473E-2</c:v>
                </c:pt>
                <c:pt idx="510">
                  <c:v>2.4930501504447922E-2</c:v>
                </c:pt>
                <c:pt idx="511">
                  <c:v>1.6708790463733976E-2</c:v>
                </c:pt>
                <c:pt idx="512">
                  <c:v>1.1398469377634385E-2</c:v>
                </c:pt>
                <c:pt idx="513">
                  <c:v>2.3042986531811579E-2</c:v>
                </c:pt>
                <c:pt idx="514">
                  <c:v>1.1879197345164004E-2</c:v>
                </c:pt>
                <c:pt idx="515">
                  <c:v>2.4908932930034475E-2</c:v>
                </c:pt>
                <c:pt idx="516">
                  <c:v>8.9994555612742198E-3</c:v>
                </c:pt>
                <c:pt idx="517">
                  <c:v>1.4882339321639544E-2</c:v>
                </c:pt>
                <c:pt idx="518">
                  <c:v>1.6044557760435268E-2</c:v>
                </c:pt>
                <c:pt idx="519">
                  <c:v>1.2622359301450888E-2</c:v>
                </c:pt>
                <c:pt idx="520">
                  <c:v>9.5456223728232637E-3</c:v>
                </c:pt>
                <c:pt idx="521">
                  <c:v>1.711266782098032E-2</c:v>
                </c:pt>
                <c:pt idx="522">
                  <c:v>8.2031450164127256E-3</c:v>
                </c:pt>
                <c:pt idx="523">
                  <c:v>3.5971071639894548E-3</c:v>
                </c:pt>
                <c:pt idx="524">
                  <c:v>9.6830548496247473E-3</c:v>
                </c:pt>
                <c:pt idx="525">
                  <c:v>1.6649095219447907E-2</c:v>
                </c:pt>
                <c:pt idx="526">
                  <c:v>9.5616764885614446E-3</c:v>
                </c:pt>
                <c:pt idx="527">
                  <c:v>1.9871914589691852E-2</c:v>
                </c:pt>
                <c:pt idx="528">
                  <c:v>1.8827155420825543E-2</c:v>
                </c:pt>
                <c:pt idx="529">
                  <c:v>1.1900108432585437E-2</c:v>
                </c:pt>
                <c:pt idx="530">
                  <c:v>8.8712634747586776E-3</c:v>
                </c:pt>
                <c:pt idx="531">
                  <c:v>1.5122245808950684E-2</c:v>
                </c:pt>
                <c:pt idx="532">
                  <c:v>9.5223687109393627E-3</c:v>
                </c:pt>
                <c:pt idx="533">
                  <c:v>1.8278836919325227E-2</c:v>
                </c:pt>
                <c:pt idx="534">
                  <c:v>2.0231870466716234E-2</c:v>
                </c:pt>
                <c:pt idx="535">
                  <c:v>7.483955212937668E-3</c:v>
                </c:pt>
                <c:pt idx="536">
                  <c:v>1.6883081112222538E-2</c:v>
                </c:pt>
                <c:pt idx="537">
                  <c:v>1.8799335496713778E-2</c:v>
                </c:pt>
                <c:pt idx="538">
                  <c:v>2.0653717429065629E-2</c:v>
                </c:pt>
                <c:pt idx="539">
                  <c:v>7.2032274833489021E-3</c:v>
                </c:pt>
                <c:pt idx="540">
                  <c:v>2.0395370339227146E-2</c:v>
                </c:pt>
                <c:pt idx="541">
                  <c:v>1.9657029238504847E-2</c:v>
                </c:pt>
                <c:pt idx="542">
                  <c:v>1.7847472965125639E-2</c:v>
                </c:pt>
                <c:pt idx="543">
                  <c:v>1.3715893997547465E-2</c:v>
                </c:pt>
                <c:pt idx="544">
                  <c:v>6.7516521959347783E-3</c:v>
                </c:pt>
                <c:pt idx="545">
                  <c:v>1.4133627408829929E-2</c:v>
                </c:pt>
                <c:pt idx="546">
                  <c:v>2.238528871905001E-2</c:v>
                </c:pt>
                <c:pt idx="547">
                  <c:v>9.9139852060612255E-3</c:v>
                </c:pt>
                <c:pt idx="548">
                  <c:v>1.4971211965633686E-2</c:v>
                </c:pt>
                <c:pt idx="549">
                  <c:v>1.4380557195296942E-2</c:v>
                </c:pt>
                <c:pt idx="550">
                  <c:v>1.865484598987845E-2</c:v>
                </c:pt>
                <c:pt idx="551">
                  <c:v>1.2488681212392983E-2</c:v>
                </c:pt>
                <c:pt idx="552">
                  <c:v>1.799378147931513E-2</c:v>
                </c:pt>
                <c:pt idx="553">
                  <c:v>1.2044175875984232E-2</c:v>
                </c:pt>
                <c:pt idx="554">
                  <c:v>1.860820871900459E-2</c:v>
                </c:pt>
                <c:pt idx="555">
                  <c:v>1.3509434523254977E-2</c:v>
                </c:pt>
                <c:pt idx="556">
                  <c:v>1.5647407645110151E-2</c:v>
                </c:pt>
                <c:pt idx="557">
                  <c:v>1.2927501615487606E-2</c:v>
                </c:pt>
                <c:pt idx="558">
                  <c:v>8.5270428646437857E-3</c:v>
                </c:pt>
                <c:pt idx="559">
                  <c:v>2.1016519004489264E-2</c:v>
                </c:pt>
                <c:pt idx="560">
                  <c:v>1.12297732872079E-2</c:v>
                </c:pt>
                <c:pt idx="561">
                  <c:v>2.1264160566519058E-2</c:v>
                </c:pt>
                <c:pt idx="562">
                  <c:v>1.608667155546439E-2</c:v>
                </c:pt>
                <c:pt idx="563">
                  <c:v>1.8080064142697718E-2</c:v>
                </c:pt>
                <c:pt idx="564">
                  <c:v>1.5164482206889299E-2</c:v>
                </c:pt>
                <c:pt idx="565">
                  <c:v>1.8532321228110469E-2</c:v>
                </c:pt>
                <c:pt idx="566">
                  <c:v>7.0668387410601982E-3</c:v>
                </c:pt>
                <c:pt idx="567">
                  <c:v>1.9323857611409402E-2</c:v>
                </c:pt>
                <c:pt idx="568">
                  <c:v>7.530086111667317E-3</c:v>
                </c:pt>
                <c:pt idx="569">
                  <c:v>8.6112570192194374E-3</c:v>
                </c:pt>
                <c:pt idx="570">
                  <c:v>2.5498117043178021E-2</c:v>
                </c:pt>
                <c:pt idx="571">
                  <c:v>2.6545038971930623E-2</c:v>
                </c:pt>
                <c:pt idx="572">
                  <c:v>1.9343705394445888E-2</c:v>
                </c:pt>
                <c:pt idx="573">
                  <c:v>1.751415955193629E-2</c:v>
                </c:pt>
                <c:pt idx="574">
                  <c:v>1.9068551674431701E-2</c:v>
                </c:pt>
                <c:pt idx="575">
                  <c:v>1.5015181332342448E-2</c:v>
                </c:pt>
                <c:pt idx="576">
                  <c:v>1.2931019081696422E-2</c:v>
                </c:pt>
                <c:pt idx="577">
                  <c:v>1.2023761485471894E-2</c:v>
                </c:pt>
                <c:pt idx="578">
                  <c:v>9.828738832288646E-3</c:v>
                </c:pt>
                <c:pt idx="579">
                  <c:v>1.3824398851132246E-2</c:v>
                </c:pt>
                <c:pt idx="580">
                  <c:v>8.7662815840508692E-3</c:v>
                </c:pt>
                <c:pt idx="581">
                  <c:v>1.307971637331041E-2</c:v>
                </c:pt>
                <c:pt idx="582">
                  <c:v>2.4016990250841159E-2</c:v>
                </c:pt>
                <c:pt idx="583">
                  <c:v>5.8273812675060594E-3</c:v>
                </c:pt>
                <c:pt idx="584">
                  <c:v>1.0892045579924193E-2</c:v>
                </c:pt>
                <c:pt idx="585">
                  <c:v>1.2810849593180344E-2</c:v>
                </c:pt>
                <c:pt idx="586">
                  <c:v>8.1402542984933789E-3</c:v>
                </c:pt>
                <c:pt idx="587">
                  <c:v>5.3701135778174702E-3</c:v>
                </c:pt>
                <c:pt idx="588">
                  <c:v>1.3113085895015654E-2</c:v>
                </c:pt>
                <c:pt idx="589">
                  <c:v>1.5005387509738566E-2</c:v>
                </c:pt>
                <c:pt idx="590">
                  <c:v>1.5346493077570383E-2</c:v>
                </c:pt>
                <c:pt idx="591">
                  <c:v>1.1875423075951448E-2</c:v>
                </c:pt>
                <c:pt idx="592">
                  <c:v>1.2778263242326985E-2</c:v>
                </c:pt>
                <c:pt idx="593">
                  <c:v>8.7746884552757642E-3</c:v>
                </c:pt>
                <c:pt idx="594">
                  <c:v>6.536001268534603E-3</c:v>
                </c:pt>
                <c:pt idx="595">
                  <c:v>6.0385112515669165E-3</c:v>
                </c:pt>
                <c:pt idx="596">
                  <c:v>1.0658867710524376E-2</c:v>
                </c:pt>
                <c:pt idx="597">
                  <c:v>1.083519012493946E-2</c:v>
                </c:pt>
                <c:pt idx="598">
                  <c:v>1.289413004371078E-3</c:v>
                </c:pt>
                <c:pt idx="599">
                  <c:v>2.1926149814404106E-2</c:v>
                </c:pt>
                <c:pt idx="600">
                  <c:v>2.2383319863914879E-2</c:v>
                </c:pt>
                <c:pt idx="601">
                  <c:v>1.1525693450359606E-2</c:v>
                </c:pt>
                <c:pt idx="602">
                  <c:v>7.0137460327615447E-3</c:v>
                </c:pt>
                <c:pt idx="603">
                  <c:v>1.6454676087202177E-2</c:v>
                </c:pt>
                <c:pt idx="604">
                  <c:v>1.6352957432872784E-2</c:v>
                </c:pt>
                <c:pt idx="605">
                  <c:v>1.4711773549062257E-2</c:v>
                </c:pt>
                <c:pt idx="606">
                  <c:v>1.1123367475000588E-2</c:v>
                </c:pt>
                <c:pt idx="607">
                  <c:v>1.2168227362508372E-2</c:v>
                </c:pt>
                <c:pt idx="608">
                  <c:v>1.8250322761585971E-2</c:v>
                </c:pt>
                <c:pt idx="609">
                  <c:v>9.2876635994790166E-3</c:v>
                </c:pt>
                <c:pt idx="610">
                  <c:v>1.5088117917851166E-2</c:v>
                </c:pt>
                <c:pt idx="611">
                  <c:v>1.5007753795554414E-2</c:v>
                </c:pt>
                <c:pt idx="612">
                  <c:v>1.3162523766543496E-2</c:v>
                </c:pt>
                <c:pt idx="613">
                  <c:v>1.0904199585251085E-2</c:v>
                </c:pt>
                <c:pt idx="614">
                  <c:v>1.6802975422251898E-2</c:v>
                </c:pt>
                <c:pt idx="615">
                  <c:v>5.1579041336143822E-3</c:v>
                </c:pt>
                <c:pt idx="616">
                  <c:v>1.2662712036428693E-2</c:v>
                </c:pt>
                <c:pt idx="617">
                  <c:v>1.7721021911438015E-2</c:v>
                </c:pt>
                <c:pt idx="618">
                  <c:v>9.9272076810403044E-3</c:v>
                </c:pt>
                <c:pt idx="619">
                  <c:v>1.297703595650776E-2</c:v>
                </c:pt>
                <c:pt idx="620">
                  <c:v>6.7356810517098719E-3</c:v>
                </c:pt>
                <c:pt idx="621">
                  <c:v>8.8933793843813322E-3</c:v>
                </c:pt>
                <c:pt idx="622">
                  <c:v>1.5290522847502879E-2</c:v>
                </c:pt>
                <c:pt idx="623">
                  <c:v>1.7818776490735728E-2</c:v>
                </c:pt>
                <c:pt idx="624">
                  <c:v>1.2917456129403213E-2</c:v>
                </c:pt>
                <c:pt idx="625">
                  <c:v>1.9558669498386718E-3</c:v>
                </c:pt>
                <c:pt idx="626">
                  <c:v>1.6063063597921146E-2</c:v>
                </c:pt>
                <c:pt idx="627">
                  <c:v>3.6010906045994113E-3</c:v>
                </c:pt>
                <c:pt idx="628">
                  <c:v>1.7327281983273764E-2</c:v>
                </c:pt>
                <c:pt idx="629">
                  <c:v>1.2785605020730626E-2</c:v>
                </c:pt>
                <c:pt idx="630">
                  <c:v>1.9126581358187858E-2</c:v>
                </c:pt>
                <c:pt idx="631">
                  <c:v>1.588033952202712E-2</c:v>
                </c:pt>
                <c:pt idx="632">
                  <c:v>1.7519660997341403E-2</c:v>
                </c:pt>
                <c:pt idx="633">
                  <c:v>1.2671594401971801E-2</c:v>
                </c:pt>
                <c:pt idx="634">
                  <c:v>9.4439508592867073E-3</c:v>
                </c:pt>
                <c:pt idx="635">
                  <c:v>1.810663053766743E-2</c:v>
                </c:pt>
                <c:pt idx="636">
                  <c:v>1.0655595757232482E-2</c:v>
                </c:pt>
                <c:pt idx="637">
                  <c:v>1.6279781097276316E-2</c:v>
                </c:pt>
                <c:pt idx="638">
                  <c:v>1.5934941193090808E-2</c:v>
                </c:pt>
                <c:pt idx="639">
                  <c:v>9.3333095509833125E-3</c:v>
                </c:pt>
                <c:pt idx="640">
                  <c:v>2.139128715789498E-2</c:v>
                </c:pt>
                <c:pt idx="641">
                  <c:v>2.2475164668115524E-2</c:v>
                </c:pt>
                <c:pt idx="642">
                  <c:v>2.0123727209115986E-2</c:v>
                </c:pt>
                <c:pt idx="643">
                  <c:v>1.938634450623284E-2</c:v>
                </c:pt>
                <c:pt idx="644">
                  <c:v>1.5255641467094129E-2</c:v>
                </c:pt>
                <c:pt idx="645">
                  <c:v>2.2797818706232081E-2</c:v>
                </c:pt>
                <c:pt idx="646">
                  <c:v>1.4781349640370407E-2</c:v>
                </c:pt>
                <c:pt idx="647">
                  <c:v>1.2064239531507872E-2</c:v>
                </c:pt>
                <c:pt idx="648">
                  <c:v>1.2674421257686736E-2</c:v>
                </c:pt>
                <c:pt idx="649">
                  <c:v>5.8350268686314056E-3</c:v>
                </c:pt>
                <c:pt idx="650">
                  <c:v>2.0854089907949562E-2</c:v>
                </c:pt>
                <c:pt idx="651">
                  <c:v>-4.0622569207878325E-4</c:v>
                </c:pt>
                <c:pt idx="652">
                  <c:v>8.1083247424998152E-3</c:v>
                </c:pt>
                <c:pt idx="653">
                  <c:v>1.5720389825557731E-2</c:v>
                </c:pt>
                <c:pt idx="654">
                  <c:v>1.4803406515569292E-2</c:v>
                </c:pt>
                <c:pt idx="655">
                  <c:v>1.724863482978203E-2</c:v>
                </c:pt>
                <c:pt idx="656">
                  <c:v>2.0747729109814206E-2</c:v>
                </c:pt>
                <c:pt idx="657">
                  <c:v>1.5728102876121492E-2</c:v>
                </c:pt>
                <c:pt idx="658">
                  <c:v>4.936652108326914E-3</c:v>
                </c:pt>
                <c:pt idx="659">
                  <c:v>1.1503557166020237E-2</c:v>
                </c:pt>
                <c:pt idx="660">
                  <c:v>1.3943479999496229E-2</c:v>
                </c:pt>
                <c:pt idx="661">
                  <c:v>2.0557247764110463E-2</c:v>
                </c:pt>
                <c:pt idx="662">
                  <c:v>2.3750935748732813E-2</c:v>
                </c:pt>
                <c:pt idx="663">
                  <c:v>5.9964912388200762E-3</c:v>
                </c:pt>
                <c:pt idx="664">
                  <c:v>1.1046611716931805E-2</c:v>
                </c:pt>
                <c:pt idx="665">
                  <c:v>1.8731866536437259E-2</c:v>
                </c:pt>
                <c:pt idx="666">
                  <c:v>1.0090750251704746E-2</c:v>
                </c:pt>
                <c:pt idx="667">
                  <c:v>1.5169655565186912E-2</c:v>
                </c:pt>
                <c:pt idx="668">
                  <c:v>1.6262312456975181E-2</c:v>
                </c:pt>
                <c:pt idx="669">
                  <c:v>6.5079662047017491E-3</c:v>
                </c:pt>
                <c:pt idx="670">
                  <c:v>1.380058189936809E-2</c:v>
                </c:pt>
                <c:pt idx="671">
                  <c:v>1.9696005030982972E-2</c:v>
                </c:pt>
                <c:pt idx="672">
                  <c:v>1.7769321364682664E-2</c:v>
                </c:pt>
                <c:pt idx="673">
                  <c:v>1.7958454001611633E-2</c:v>
                </c:pt>
                <c:pt idx="674">
                  <c:v>2.2986286102051064E-2</c:v>
                </c:pt>
                <c:pt idx="675">
                  <c:v>1.0278507000444224E-2</c:v>
                </c:pt>
                <c:pt idx="676">
                  <c:v>1.3975581744517357E-2</c:v>
                </c:pt>
                <c:pt idx="677">
                  <c:v>1.1642886699887365E-2</c:v>
                </c:pt>
                <c:pt idx="678">
                  <c:v>1.2139256776150102E-2</c:v>
                </c:pt>
                <c:pt idx="679">
                  <c:v>6.3752795012142378E-3</c:v>
                </c:pt>
                <c:pt idx="680">
                  <c:v>1.4201670133248722E-2</c:v>
                </c:pt>
                <c:pt idx="681">
                  <c:v>1.1111940930307127E-2</c:v>
                </c:pt>
                <c:pt idx="682">
                  <c:v>1.7691146801179457E-2</c:v>
                </c:pt>
                <c:pt idx="683">
                  <c:v>1.5940257708263197E-2</c:v>
                </c:pt>
                <c:pt idx="684">
                  <c:v>1.6981917645107297E-2</c:v>
                </c:pt>
                <c:pt idx="685">
                  <c:v>1.3755107484728989E-2</c:v>
                </c:pt>
                <c:pt idx="686">
                  <c:v>1.4224260941037769E-2</c:v>
                </c:pt>
                <c:pt idx="687">
                  <c:v>1.3828703190152074E-2</c:v>
                </c:pt>
                <c:pt idx="688">
                  <c:v>2.6045125981535744E-2</c:v>
                </c:pt>
                <c:pt idx="689">
                  <c:v>1.4941350595357537E-2</c:v>
                </c:pt>
                <c:pt idx="690">
                  <c:v>1.6861831000297291E-2</c:v>
                </c:pt>
                <c:pt idx="691">
                  <c:v>1.437736956214543E-2</c:v>
                </c:pt>
                <c:pt idx="692">
                  <c:v>1.4076832039786024E-2</c:v>
                </c:pt>
                <c:pt idx="693">
                  <c:v>8.4276137831432781E-3</c:v>
                </c:pt>
                <c:pt idx="694">
                  <c:v>1.0199704581107158E-2</c:v>
                </c:pt>
                <c:pt idx="695">
                  <c:v>1.589312457013551E-2</c:v>
                </c:pt>
                <c:pt idx="696">
                  <c:v>1.8848892858513332E-2</c:v>
                </c:pt>
                <c:pt idx="697">
                  <c:v>1.1951341470063822E-2</c:v>
                </c:pt>
                <c:pt idx="698">
                  <c:v>1.4761979432494387E-2</c:v>
                </c:pt>
                <c:pt idx="699">
                  <c:v>1.9349082847751841E-2</c:v>
                </c:pt>
                <c:pt idx="700">
                  <c:v>7.9013114060953564E-3</c:v>
                </c:pt>
                <c:pt idx="701">
                  <c:v>2.0014128805875574E-2</c:v>
                </c:pt>
                <c:pt idx="702">
                  <c:v>8.8897408509776392E-3</c:v>
                </c:pt>
                <c:pt idx="703">
                  <c:v>1.097697056214496E-2</c:v>
                </c:pt>
                <c:pt idx="704">
                  <c:v>1.5184767314635323E-2</c:v>
                </c:pt>
                <c:pt idx="705">
                  <c:v>4.7038050750300795E-3</c:v>
                </c:pt>
                <c:pt idx="706">
                  <c:v>1.2932837522534654E-2</c:v>
                </c:pt>
                <c:pt idx="707">
                  <c:v>1.8225741219361626E-2</c:v>
                </c:pt>
                <c:pt idx="708">
                  <c:v>1.3287691585167068E-2</c:v>
                </c:pt>
                <c:pt idx="709">
                  <c:v>1.9605742713629654E-2</c:v>
                </c:pt>
                <c:pt idx="710">
                  <c:v>1.498447929921454E-2</c:v>
                </c:pt>
                <c:pt idx="711">
                  <c:v>1.8574217383009104E-2</c:v>
                </c:pt>
                <c:pt idx="712">
                  <c:v>1.3083720501275424E-2</c:v>
                </c:pt>
                <c:pt idx="713">
                  <c:v>1.462936302338454E-2</c:v>
                </c:pt>
                <c:pt idx="714">
                  <c:v>1.3962547378255401E-2</c:v>
                </c:pt>
                <c:pt idx="715">
                  <c:v>3.6681714056148078E-3</c:v>
                </c:pt>
                <c:pt idx="716">
                  <c:v>1.9453384125130545E-2</c:v>
                </c:pt>
                <c:pt idx="717">
                  <c:v>9.1023456831664656E-3</c:v>
                </c:pt>
                <c:pt idx="718">
                  <c:v>1.7941351121838353E-2</c:v>
                </c:pt>
                <c:pt idx="719">
                  <c:v>1.3187216038584542E-2</c:v>
                </c:pt>
                <c:pt idx="720">
                  <c:v>1.9507325269447831E-2</c:v>
                </c:pt>
                <c:pt idx="721">
                  <c:v>1.6889700099338673E-2</c:v>
                </c:pt>
                <c:pt idx="722">
                  <c:v>1.5791280940357592E-2</c:v>
                </c:pt>
                <c:pt idx="723">
                  <c:v>1.7515279443597074E-2</c:v>
                </c:pt>
                <c:pt idx="724">
                  <c:v>1.6372697693848123E-2</c:v>
                </c:pt>
                <c:pt idx="725">
                  <c:v>1.903756876622421E-2</c:v>
                </c:pt>
                <c:pt idx="726">
                  <c:v>1.0946763502794223E-2</c:v>
                </c:pt>
                <c:pt idx="727">
                  <c:v>6.4119879492852347E-3</c:v>
                </c:pt>
                <c:pt idx="728">
                  <c:v>1.2356530133379531E-2</c:v>
                </c:pt>
                <c:pt idx="729">
                  <c:v>1.4542707149114072E-2</c:v>
                </c:pt>
                <c:pt idx="730">
                  <c:v>1.233808919258165E-2</c:v>
                </c:pt>
                <c:pt idx="731">
                  <c:v>1.2113442202330484E-2</c:v>
                </c:pt>
                <c:pt idx="732">
                  <c:v>6.0101605673421018E-3</c:v>
                </c:pt>
                <c:pt idx="733">
                  <c:v>1.6006495162951939E-2</c:v>
                </c:pt>
                <c:pt idx="734">
                  <c:v>1.3685244269066825E-2</c:v>
                </c:pt>
                <c:pt idx="735">
                  <c:v>1.8951551230516353E-2</c:v>
                </c:pt>
                <c:pt idx="736">
                  <c:v>5.5841336618416915E-3</c:v>
                </c:pt>
                <c:pt idx="737">
                  <c:v>1.4172700962166223E-2</c:v>
                </c:pt>
                <c:pt idx="738">
                  <c:v>1.5304516526029361E-2</c:v>
                </c:pt>
                <c:pt idx="739">
                  <c:v>1.421928510845214E-2</c:v>
                </c:pt>
                <c:pt idx="740">
                  <c:v>1.9804309183267359E-2</c:v>
                </c:pt>
                <c:pt idx="741">
                  <c:v>1.3633423192082951E-2</c:v>
                </c:pt>
                <c:pt idx="742">
                  <c:v>1.1274172079765716E-2</c:v>
                </c:pt>
                <c:pt idx="743">
                  <c:v>3.4257738091350676E-3</c:v>
                </c:pt>
                <c:pt idx="744">
                  <c:v>1.0383281551119125E-2</c:v>
                </c:pt>
                <c:pt idx="745">
                  <c:v>1.1286165090548842E-2</c:v>
                </c:pt>
                <c:pt idx="746">
                  <c:v>9.6524563282320633E-3</c:v>
                </c:pt>
                <c:pt idx="747">
                  <c:v>7.5679250516356633E-3</c:v>
                </c:pt>
                <c:pt idx="748">
                  <c:v>1.268563808496314E-2</c:v>
                </c:pt>
                <c:pt idx="749">
                  <c:v>1.0754679743793112E-2</c:v>
                </c:pt>
                <c:pt idx="750">
                  <c:v>1.4641020398196593E-2</c:v>
                </c:pt>
                <c:pt idx="751">
                  <c:v>1.0081596370087795E-2</c:v>
                </c:pt>
                <c:pt idx="752">
                  <c:v>1.9355636663044278E-2</c:v>
                </c:pt>
                <c:pt idx="753">
                  <c:v>1.3525272729779108E-2</c:v>
                </c:pt>
                <c:pt idx="754">
                  <c:v>1.575430529719897E-2</c:v>
                </c:pt>
                <c:pt idx="755">
                  <c:v>1.8748998146132411E-2</c:v>
                </c:pt>
                <c:pt idx="756">
                  <c:v>9.7236213645987592E-3</c:v>
                </c:pt>
                <c:pt idx="757">
                  <c:v>1.3402339778615779E-2</c:v>
                </c:pt>
                <c:pt idx="758">
                  <c:v>1.7021094355080615E-2</c:v>
                </c:pt>
                <c:pt idx="759">
                  <c:v>2.1085480745292241E-2</c:v>
                </c:pt>
                <c:pt idx="760">
                  <c:v>1.1624231519319256E-2</c:v>
                </c:pt>
                <c:pt idx="761">
                  <c:v>1.2671836014328623E-3</c:v>
                </c:pt>
                <c:pt idx="762">
                  <c:v>1.5060220905708903E-2</c:v>
                </c:pt>
                <c:pt idx="763">
                  <c:v>1.2578277382531819E-2</c:v>
                </c:pt>
                <c:pt idx="764">
                  <c:v>2.119095541392604E-2</c:v>
                </c:pt>
                <c:pt idx="765">
                  <c:v>1.7520830027827946E-2</c:v>
                </c:pt>
                <c:pt idx="766">
                  <c:v>1.4240673759673268E-2</c:v>
                </c:pt>
                <c:pt idx="767">
                  <c:v>1.355446782937756E-2</c:v>
                </c:pt>
                <c:pt idx="768">
                  <c:v>1.0614118375018897E-2</c:v>
                </c:pt>
                <c:pt idx="769">
                  <c:v>1.4462317249357769E-2</c:v>
                </c:pt>
                <c:pt idx="770">
                  <c:v>1.2397659697112203E-2</c:v>
                </c:pt>
                <c:pt idx="771">
                  <c:v>8.8509034690090714E-3</c:v>
                </c:pt>
                <c:pt idx="772">
                  <c:v>1.2024058164424383E-2</c:v>
                </c:pt>
                <c:pt idx="773">
                  <c:v>7.02157808216421E-3</c:v>
                </c:pt>
                <c:pt idx="774">
                  <c:v>1.6848319743741912E-2</c:v>
                </c:pt>
                <c:pt idx="775">
                  <c:v>1.6362040993088432E-2</c:v>
                </c:pt>
                <c:pt idx="776">
                  <c:v>7.9969208726672729E-3</c:v>
                </c:pt>
                <c:pt idx="777">
                  <c:v>1.5403772042454217E-2</c:v>
                </c:pt>
                <c:pt idx="778">
                  <c:v>2.0079183734062547E-2</c:v>
                </c:pt>
                <c:pt idx="779">
                  <c:v>3.9935872690193153E-3</c:v>
                </c:pt>
                <c:pt idx="780">
                  <c:v>1.2273216235846936E-2</c:v>
                </c:pt>
                <c:pt idx="781">
                  <c:v>9.8007180076455178E-3</c:v>
                </c:pt>
                <c:pt idx="782">
                  <c:v>1.6833248218752993E-2</c:v>
                </c:pt>
                <c:pt idx="783">
                  <c:v>1.2436200167536752E-2</c:v>
                </c:pt>
                <c:pt idx="784">
                  <c:v>1.1949558131608149E-2</c:v>
                </c:pt>
                <c:pt idx="785">
                  <c:v>1.9127336710642984E-2</c:v>
                </c:pt>
                <c:pt idx="786">
                  <c:v>1.9128971843855917E-2</c:v>
                </c:pt>
                <c:pt idx="787">
                  <c:v>1.613754228253728E-2</c:v>
                </c:pt>
                <c:pt idx="788">
                  <c:v>1.721244257416963E-2</c:v>
                </c:pt>
                <c:pt idx="789">
                  <c:v>2.0457686740999598E-2</c:v>
                </c:pt>
                <c:pt idx="790">
                  <c:v>1.9276356888771207E-2</c:v>
                </c:pt>
                <c:pt idx="791">
                  <c:v>5.7730301244136853E-3</c:v>
                </c:pt>
                <c:pt idx="792">
                  <c:v>1.0615671393891324E-2</c:v>
                </c:pt>
                <c:pt idx="793">
                  <c:v>7.7901555685234037E-3</c:v>
                </c:pt>
                <c:pt idx="794">
                  <c:v>1.4878649700411941E-2</c:v>
                </c:pt>
                <c:pt idx="795">
                  <c:v>2.3382376945618084E-2</c:v>
                </c:pt>
                <c:pt idx="796">
                  <c:v>1.6801562369170606E-2</c:v>
                </c:pt>
                <c:pt idx="797">
                  <c:v>1.1631098092928253E-2</c:v>
                </c:pt>
                <c:pt idx="798">
                  <c:v>1.793291849325928E-2</c:v>
                </c:pt>
                <c:pt idx="799">
                  <c:v>2.3738129626130259E-2</c:v>
                </c:pt>
                <c:pt idx="800">
                  <c:v>1.7108177244510456E-2</c:v>
                </c:pt>
                <c:pt idx="801">
                  <c:v>1.9239823207688023E-2</c:v>
                </c:pt>
                <c:pt idx="802">
                  <c:v>1.2564047414024311E-2</c:v>
                </c:pt>
                <c:pt idx="803">
                  <c:v>4.9876055584746884E-3</c:v>
                </c:pt>
                <c:pt idx="804">
                  <c:v>7.1577096085409381E-3</c:v>
                </c:pt>
                <c:pt idx="805">
                  <c:v>1.2419324432190756E-2</c:v>
                </c:pt>
                <c:pt idx="806">
                  <c:v>1.302748795627773E-2</c:v>
                </c:pt>
                <c:pt idx="807">
                  <c:v>1.1022059447667199E-2</c:v>
                </c:pt>
                <c:pt idx="808">
                  <c:v>1.6890134717824089E-2</c:v>
                </c:pt>
                <c:pt idx="809">
                  <c:v>1.3731306567484921E-2</c:v>
                </c:pt>
                <c:pt idx="810">
                  <c:v>1.5320056779614616E-2</c:v>
                </c:pt>
                <c:pt idx="811">
                  <c:v>-2.3911652726280879E-3</c:v>
                </c:pt>
                <c:pt idx="812">
                  <c:v>1.6713234111403727E-2</c:v>
                </c:pt>
                <c:pt idx="813">
                  <c:v>2.0386673720086259E-2</c:v>
                </c:pt>
                <c:pt idx="814">
                  <c:v>1.7854986075437281E-2</c:v>
                </c:pt>
                <c:pt idx="815">
                  <c:v>1.6351314478015022E-2</c:v>
                </c:pt>
                <c:pt idx="816">
                  <c:v>9.7521140549985414E-3</c:v>
                </c:pt>
                <c:pt idx="817">
                  <c:v>1.141806882485962E-2</c:v>
                </c:pt>
                <c:pt idx="818">
                  <c:v>1.5441855566713559E-2</c:v>
                </c:pt>
                <c:pt idx="819">
                  <c:v>1.2370136938038925E-2</c:v>
                </c:pt>
                <c:pt idx="820">
                  <c:v>2.1371933731873759E-3</c:v>
                </c:pt>
                <c:pt idx="821">
                  <c:v>1.4720370928772175E-2</c:v>
                </c:pt>
                <c:pt idx="822">
                  <c:v>1.11368360639895E-2</c:v>
                </c:pt>
                <c:pt idx="823">
                  <c:v>9.9463958945113611E-3</c:v>
                </c:pt>
                <c:pt idx="824">
                  <c:v>5.0868938587280785E-3</c:v>
                </c:pt>
                <c:pt idx="825">
                  <c:v>1.3736051258949143E-2</c:v>
                </c:pt>
                <c:pt idx="826">
                  <c:v>-5.4181477987036636E-4</c:v>
                </c:pt>
                <c:pt idx="827">
                  <c:v>1.948123110887794E-2</c:v>
                </c:pt>
                <c:pt idx="828">
                  <c:v>7.9796149266947499E-3</c:v>
                </c:pt>
                <c:pt idx="829">
                  <c:v>1.3852039254254383E-2</c:v>
                </c:pt>
                <c:pt idx="830">
                  <c:v>9.8906992334223207E-3</c:v>
                </c:pt>
                <c:pt idx="831">
                  <c:v>1.270243232938466E-2</c:v>
                </c:pt>
                <c:pt idx="832">
                  <c:v>2.2231984077264882E-2</c:v>
                </c:pt>
                <c:pt idx="833">
                  <c:v>1.3884280681750412E-2</c:v>
                </c:pt>
                <c:pt idx="834">
                  <c:v>1.6311595011949846E-2</c:v>
                </c:pt>
                <c:pt idx="835">
                  <c:v>1.2588244663631377E-2</c:v>
                </c:pt>
                <c:pt idx="836">
                  <c:v>1.7653394783194647E-2</c:v>
                </c:pt>
                <c:pt idx="837">
                  <c:v>1.1756356658754992E-2</c:v>
                </c:pt>
                <c:pt idx="838">
                  <c:v>1.4155123175406467E-2</c:v>
                </c:pt>
                <c:pt idx="839">
                  <c:v>1.5955044265530093E-2</c:v>
                </c:pt>
                <c:pt idx="840">
                  <c:v>1.1243100814662919E-2</c:v>
                </c:pt>
                <c:pt idx="841">
                  <c:v>1.3239610813642673E-2</c:v>
                </c:pt>
                <c:pt idx="842">
                  <c:v>7.9597977828149338E-3</c:v>
                </c:pt>
                <c:pt idx="843">
                  <c:v>1.0255749245580849E-2</c:v>
                </c:pt>
                <c:pt idx="844">
                  <c:v>1.5105693016825539E-2</c:v>
                </c:pt>
                <c:pt idx="845">
                  <c:v>3.5176670437040282E-3</c:v>
                </c:pt>
                <c:pt idx="846">
                  <c:v>1.3833097169909554E-2</c:v>
                </c:pt>
                <c:pt idx="847">
                  <c:v>8.4539109959049646E-3</c:v>
                </c:pt>
                <c:pt idx="848">
                  <c:v>1.4214472952493805E-2</c:v>
                </c:pt>
                <c:pt idx="849">
                  <c:v>1.8147613517774781E-2</c:v>
                </c:pt>
                <c:pt idx="850">
                  <c:v>1.6678193782605839E-2</c:v>
                </c:pt>
                <c:pt idx="851">
                  <c:v>1.2342236564751986E-2</c:v>
                </c:pt>
                <c:pt idx="852">
                  <c:v>3.731226279291983E-3</c:v>
                </c:pt>
                <c:pt idx="853">
                  <c:v>2.0678463049188425E-2</c:v>
                </c:pt>
                <c:pt idx="854">
                  <c:v>1.474111998588276E-2</c:v>
                </c:pt>
                <c:pt idx="855">
                  <c:v>8.6749324131453719E-3</c:v>
                </c:pt>
                <c:pt idx="856">
                  <c:v>2.595534973549837E-2</c:v>
                </c:pt>
                <c:pt idx="857">
                  <c:v>1.1710447061751113E-2</c:v>
                </c:pt>
                <c:pt idx="858">
                  <c:v>1.7009239218887046E-2</c:v>
                </c:pt>
                <c:pt idx="859">
                  <c:v>1.2529337969226015E-2</c:v>
                </c:pt>
                <c:pt idx="860">
                  <c:v>1.8529536452230905E-2</c:v>
                </c:pt>
                <c:pt idx="861">
                  <c:v>1.1455060969943394E-2</c:v>
                </c:pt>
                <c:pt idx="862">
                  <c:v>1.5200096880872862E-2</c:v>
                </c:pt>
                <c:pt idx="863">
                  <c:v>1.9779322184604726E-2</c:v>
                </c:pt>
                <c:pt idx="864">
                  <c:v>2.1610237779624408E-3</c:v>
                </c:pt>
                <c:pt idx="865">
                  <c:v>1.9817588576181839E-2</c:v>
                </c:pt>
                <c:pt idx="866">
                  <c:v>1.8450217240290064E-2</c:v>
                </c:pt>
                <c:pt idx="867">
                  <c:v>2.068676577998331E-2</c:v>
                </c:pt>
                <c:pt idx="868">
                  <c:v>1.4491999032910392E-2</c:v>
                </c:pt>
                <c:pt idx="869">
                  <c:v>1.7022847438876269E-2</c:v>
                </c:pt>
                <c:pt idx="870">
                  <c:v>9.6598444299797123E-3</c:v>
                </c:pt>
                <c:pt idx="871">
                  <c:v>1.780073323149952E-2</c:v>
                </c:pt>
                <c:pt idx="872">
                  <c:v>1.0367107956116246E-2</c:v>
                </c:pt>
                <c:pt idx="873">
                  <c:v>1.7801277620151774E-2</c:v>
                </c:pt>
                <c:pt idx="874">
                  <c:v>7.1602099772612691E-3</c:v>
                </c:pt>
                <c:pt idx="875">
                  <c:v>1.0172971547743133E-2</c:v>
                </c:pt>
                <c:pt idx="876">
                  <c:v>1.7505493895142717E-2</c:v>
                </c:pt>
                <c:pt idx="877">
                  <c:v>1.6443313957833047E-2</c:v>
                </c:pt>
                <c:pt idx="878">
                  <c:v>9.2901250205171693E-3</c:v>
                </c:pt>
                <c:pt idx="879">
                  <c:v>1.5716317406220103E-2</c:v>
                </c:pt>
                <c:pt idx="880">
                  <c:v>1.3568572580031871E-2</c:v>
                </c:pt>
                <c:pt idx="881">
                  <c:v>8.2312504884218297E-3</c:v>
                </c:pt>
                <c:pt idx="882">
                  <c:v>1.2629328410589953E-2</c:v>
                </c:pt>
                <c:pt idx="883">
                  <c:v>9.9764163092436256E-3</c:v>
                </c:pt>
                <c:pt idx="884">
                  <c:v>9.904756763087514E-3</c:v>
                </c:pt>
                <c:pt idx="885">
                  <c:v>6.6296868704415791E-3</c:v>
                </c:pt>
                <c:pt idx="886">
                  <c:v>1.3243151280624489E-2</c:v>
                </c:pt>
                <c:pt idx="887">
                  <c:v>2.0555657816227837E-2</c:v>
                </c:pt>
                <c:pt idx="888">
                  <c:v>1.9006923562999101E-2</c:v>
                </c:pt>
                <c:pt idx="889">
                  <c:v>8.2164807083217849E-3</c:v>
                </c:pt>
                <c:pt idx="890">
                  <c:v>4.3619652238820654E-3</c:v>
                </c:pt>
                <c:pt idx="891">
                  <c:v>1.5029365138492044E-2</c:v>
                </c:pt>
                <c:pt idx="892">
                  <c:v>1.6396065185845497E-2</c:v>
                </c:pt>
                <c:pt idx="893">
                  <c:v>1.6669212041428263E-2</c:v>
                </c:pt>
                <c:pt idx="894">
                  <c:v>6.8998734934111339E-3</c:v>
                </c:pt>
                <c:pt idx="895">
                  <c:v>2.21287389150308E-2</c:v>
                </c:pt>
                <c:pt idx="896">
                  <c:v>2.1237811793794564E-2</c:v>
                </c:pt>
                <c:pt idx="897">
                  <c:v>2.0162594630648491E-2</c:v>
                </c:pt>
                <c:pt idx="898">
                  <c:v>1.7056919592815033E-2</c:v>
                </c:pt>
                <c:pt idx="899">
                  <c:v>1.5890524373714635E-2</c:v>
                </c:pt>
                <c:pt idx="900">
                  <c:v>1.4728465918151978E-2</c:v>
                </c:pt>
                <c:pt idx="901">
                  <c:v>1.930312353356619E-2</c:v>
                </c:pt>
                <c:pt idx="902">
                  <c:v>9.6196220675725998E-3</c:v>
                </c:pt>
                <c:pt idx="903">
                  <c:v>1.4290962487980445E-2</c:v>
                </c:pt>
                <c:pt idx="904">
                  <c:v>1.6424103044860996E-2</c:v>
                </c:pt>
                <c:pt idx="905">
                  <c:v>1.2663234736998104E-2</c:v>
                </c:pt>
                <c:pt idx="906">
                  <c:v>8.747448364401153E-3</c:v>
                </c:pt>
                <c:pt idx="907">
                  <c:v>2.2517852488197394E-2</c:v>
                </c:pt>
                <c:pt idx="908">
                  <c:v>1.4922471729401176E-2</c:v>
                </c:pt>
                <c:pt idx="909">
                  <c:v>1.6041749880202391E-2</c:v>
                </c:pt>
                <c:pt idx="910">
                  <c:v>9.5218816441441454E-3</c:v>
                </c:pt>
                <c:pt idx="911">
                  <c:v>5.2212073162537058E-3</c:v>
                </c:pt>
                <c:pt idx="912">
                  <c:v>1.6438454980704283E-2</c:v>
                </c:pt>
                <c:pt idx="913">
                  <c:v>1.3751601316937093E-2</c:v>
                </c:pt>
                <c:pt idx="914">
                  <c:v>1.5754384754335389E-2</c:v>
                </c:pt>
                <c:pt idx="915">
                  <c:v>1.6238347212442817E-2</c:v>
                </c:pt>
                <c:pt idx="916">
                  <c:v>1.5535333794892879E-2</c:v>
                </c:pt>
                <c:pt idx="917">
                  <c:v>1.479449212711218E-2</c:v>
                </c:pt>
                <c:pt idx="918">
                  <c:v>2.2617684935244627E-2</c:v>
                </c:pt>
                <c:pt idx="919">
                  <c:v>1.1287259409645374E-2</c:v>
                </c:pt>
                <c:pt idx="920">
                  <c:v>1.7562862794103226E-2</c:v>
                </c:pt>
                <c:pt idx="921">
                  <c:v>1.3424217562077106E-2</c:v>
                </c:pt>
                <c:pt idx="922">
                  <c:v>9.5209114675961597E-3</c:v>
                </c:pt>
                <c:pt idx="923">
                  <c:v>1.0953049583190556E-2</c:v>
                </c:pt>
                <c:pt idx="924">
                  <c:v>1.5315538556925842E-2</c:v>
                </c:pt>
                <c:pt idx="925">
                  <c:v>1.4248014913830971E-2</c:v>
                </c:pt>
                <c:pt idx="926">
                  <c:v>1.4169565368622175E-2</c:v>
                </c:pt>
                <c:pt idx="927">
                  <c:v>8.9307803590313786E-3</c:v>
                </c:pt>
                <c:pt idx="928">
                  <c:v>1.1323171952602329E-2</c:v>
                </c:pt>
                <c:pt idx="929">
                  <c:v>1.4519250703084054E-2</c:v>
                </c:pt>
                <c:pt idx="930">
                  <c:v>2.0946920354144187E-2</c:v>
                </c:pt>
                <c:pt idx="931">
                  <c:v>1.8638370650403125E-2</c:v>
                </c:pt>
                <c:pt idx="932">
                  <c:v>7.2532573336097153E-3</c:v>
                </c:pt>
                <c:pt idx="933">
                  <c:v>1.3466781096760081E-2</c:v>
                </c:pt>
                <c:pt idx="934">
                  <c:v>1.1279350050952753E-2</c:v>
                </c:pt>
                <c:pt idx="935">
                  <c:v>1.72248340114451E-2</c:v>
                </c:pt>
                <c:pt idx="936">
                  <c:v>7.231454375336498E-3</c:v>
                </c:pt>
                <c:pt idx="937">
                  <c:v>2.0978644348201445E-2</c:v>
                </c:pt>
                <c:pt idx="938">
                  <c:v>1.446618176085575E-2</c:v>
                </c:pt>
                <c:pt idx="939">
                  <c:v>1.8722706999088234E-2</c:v>
                </c:pt>
                <c:pt idx="940">
                  <c:v>1.6614028991318738E-2</c:v>
                </c:pt>
                <c:pt idx="941">
                  <c:v>1.5893585414688553E-2</c:v>
                </c:pt>
                <c:pt idx="942">
                  <c:v>1.9302957562111867E-2</c:v>
                </c:pt>
                <c:pt idx="943">
                  <c:v>6.3203815483465972E-3</c:v>
                </c:pt>
                <c:pt idx="944">
                  <c:v>8.2318556544419066E-3</c:v>
                </c:pt>
                <c:pt idx="945">
                  <c:v>1.5162815456059154E-2</c:v>
                </c:pt>
                <c:pt idx="946">
                  <c:v>1.3028291855925479E-2</c:v>
                </c:pt>
                <c:pt idx="947">
                  <c:v>1.3745963840331953E-2</c:v>
                </c:pt>
                <c:pt idx="948">
                  <c:v>1.2707719351973458E-2</c:v>
                </c:pt>
                <c:pt idx="949">
                  <c:v>1.7978193977805226E-2</c:v>
                </c:pt>
                <c:pt idx="950">
                  <c:v>1.1691513431643128E-2</c:v>
                </c:pt>
                <c:pt idx="951">
                  <c:v>2.1920535808586088E-2</c:v>
                </c:pt>
                <c:pt idx="952">
                  <c:v>6.5338270517337803E-3</c:v>
                </c:pt>
                <c:pt idx="953">
                  <c:v>1.3808659653560821E-2</c:v>
                </c:pt>
                <c:pt idx="954">
                  <c:v>1.9705730445630308E-2</c:v>
                </c:pt>
                <c:pt idx="955">
                  <c:v>1.6230460292404551E-2</c:v>
                </c:pt>
                <c:pt idx="956">
                  <c:v>1.6760484281631263E-2</c:v>
                </c:pt>
                <c:pt idx="957">
                  <c:v>1.1278990161187103E-2</c:v>
                </c:pt>
                <c:pt idx="958">
                  <c:v>1.0233694685813588E-2</c:v>
                </c:pt>
                <c:pt idx="959">
                  <c:v>8.1170252905376113E-3</c:v>
                </c:pt>
                <c:pt idx="960">
                  <c:v>5.807156336328047E-3</c:v>
                </c:pt>
                <c:pt idx="961">
                  <c:v>1.5132176073615585E-2</c:v>
                </c:pt>
                <c:pt idx="962">
                  <c:v>1.6181497825291283E-2</c:v>
                </c:pt>
                <c:pt idx="963">
                  <c:v>1.8165033427369328E-2</c:v>
                </c:pt>
                <c:pt idx="964">
                  <c:v>1.0612050546449578E-2</c:v>
                </c:pt>
                <c:pt idx="965">
                  <c:v>1.8716575584937212E-2</c:v>
                </c:pt>
                <c:pt idx="966">
                  <c:v>1.0868712140528598E-2</c:v>
                </c:pt>
                <c:pt idx="967">
                  <c:v>1.7042566249775983E-2</c:v>
                </c:pt>
                <c:pt idx="968">
                  <c:v>1.3952547018420794E-2</c:v>
                </c:pt>
                <c:pt idx="969">
                  <c:v>8.665481080288728E-3</c:v>
                </c:pt>
                <c:pt idx="970">
                  <c:v>2.161937156272413E-2</c:v>
                </c:pt>
                <c:pt idx="971">
                  <c:v>1.8696710068901144E-2</c:v>
                </c:pt>
                <c:pt idx="972">
                  <c:v>5.0618665868282309E-3</c:v>
                </c:pt>
                <c:pt idx="973">
                  <c:v>9.1411889696843118E-3</c:v>
                </c:pt>
                <c:pt idx="974">
                  <c:v>1.1236164959905537E-2</c:v>
                </c:pt>
                <c:pt idx="975">
                  <c:v>1.18450113085276E-2</c:v>
                </c:pt>
                <c:pt idx="976">
                  <c:v>1.2241546782208131E-3</c:v>
                </c:pt>
                <c:pt idx="977">
                  <c:v>6.4459183104181011E-3</c:v>
                </c:pt>
                <c:pt idx="978">
                  <c:v>1.6291815679282253E-2</c:v>
                </c:pt>
                <c:pt idx="979">
                  <c:v>1.4627306449620603E-2</c:v>
                </c:pt>
                <c:pt idx="980">
                  <c:v>1.2223968603916301E-2</c:v>
                </c:pt>
                <c:pt idx="981">
                  <c:v>1.3171706248409859E-2</c:v>
                </c:pt>
                <c:pt idx="982">
                  <c:v>2.4688475933724311E-2</c:v>
                </c:pt>
                <c:pt idx="983">
                  <c:v>8.4409063843012191E-3</c:v>
                </c:pt>
                <c:pt idx="984">
                  <c:v>1.6223635526622832E-2</c:v>
                </c:pt>
                <c:pt idx="985">
                  <c:v>2.0670654412057763E-2</c:v>
                </c:pt>
                <c:pt idx="986">
                  <c:v>7.7491734782830198E-3</c:v>
                </c:pt>
                <c:pt idx="987">
                  <c:v>1.7166524578053743E-2</c:v>
                </c:pt>
                <c:pt idx="988">
                  <c:v>2.0042372007160292E-2</c:v>
                </c:pt>
                <c:pt idx="989">
                  <c:v>3.8141884041854039E-3</c:v>
                </c:pt>
                <c:pt idx="990">
                  <c:v>2.4683431848254476E-2</c:v>
                </c:pt>
                <c:pt idx="991">
                  <c:v>8.6520558267768385E-3</c:v>
                </c:pt>
                <c:pt idx="992">
                  <c:v>1.6723497301890735E-2</c:v>
                </c:pt>
                <c:pt idx="993">
                  <c:v>5.8786649331691292E-3</c:v>
                </c:pt>
                <c:pt idx="994">
                  <c:v>8.1282934911557896E-3</c:v>
                </c:pt>
                <c:pt idx="995">
                  <c:v>2.5818230757407717E-2</c:v>
                </c:pt>
                <c:pt idx="996">
                  <c:v>1.4348184742518087E-2</c:v>
                </c:pt>
                <c:pt idx="997">
                  <c:v>1.2857285478856706E-2</c:v>
                </c:pt>
                <c:pt idx="998">
                  <c:v>2.367456840359548E-2</c:v>
                </c:pt>
                <c:pt idx="999">
                  <c:v>6.0869452430430473E-3</c:v>
                </c:pt>
              </c:numCache>
            </c:numRef>
          </c:xVal>
          <c:yVal>
            <c:numRef>
              <c:f>Graph!$G$4:$G$1003</c:f>
              <c:numCache>
                <c:formatCode>"$"#,##0</c:formatCode>
                <c:ptCount val="1000"/>
                <c:pt idx="0">
                  <c:v>279.26349934901049</c:v>
                </c:pt>
                <c:pt idx="1">
                  <c:v>1565.9531355738441</c:v>
                </c:pt>
                <c:pt idx="2">
                  <c:v>1022.2081500423445</c:v>
                </c:pt>
                <c:pt idx="3">
                  <c:v>549.40543218996788</c:v>
                </c:pt>
                <c:pt idx="4">
                  <c:v>1126.1497178324057</c:v>
                </c:pt>
                <c:pt idx="5">
                  <c:v>1784.4182836013204</c:v>
                </c:pt>
                <c:pt idx="6">
                  <c:v>1667.2849937344092</c:v>
                </c:pt>
                <c:pt idx="7">
                  <c:v>151.1751891674601</c:v>
                </c:pt>
                <c:pt idx="8">
                  <c:v>1925.1645299688455</c:v>
                </c:pt>
                <c:pt idx="9">
                  <c:v>1067.4490056186353</c:v>
                </c:pt>
                <c:pt idx="10">
                  <c:v>1230.9530678025744</c:v>
                </c:pt>
                <c:pt idx="11">
                  <c:v>1554.2943672855995</c:v>
                </c:pt>
                <c:pt idx="12">
                  <c:v>456.66714296119608</c:v>
                </c:pt>
                <c:pt idx="13">
                  <c:v>1530.3925337702594</c:v>
                </c:pt>
                <c:pt idx="14">
                  <c:v>58.853135927715584</c:v>
                </c:pt>
                <c:pt idx="15">
                  <c:v>425.18674866001618</c:v>
                </c:pt>
                <c:pt idx="16">
                  <c:v>509.4004709334514</c:v>
                </c:pt>
                <c:pt idx="17">
                  <c:v>1209.8065764440119</c:v>
                </c:pt>
                <c:pt idx="18">
                  <c:v>-119.90366795908562</c:v>
                </c:pt>
                <c:pt idx="19">
                  <c:v>968.16520983875876</c:v>
                </c:pt>
                <c:pt idx="20">
                  <c:v>-364.98892090252781</c:v>
                </c:pt>
                <c:pt idx="21">
                  <c:v>298.5046570033237</c:v>
                </c:pt>
                <c:pt idx="22">
                  <c:v>457.01173394140324</c:v>
                </c:pt>
                <c:pt idx="23">
                  <c:v>187.01376690369079</c:v>
                </c:pt>
                <c:pt idx="24">
                  <c:v>274.00790779321983</c:v>
                </c:pt>
                <c:pt idx="25">
                  <c:v>-430.01415514724397</c:v>
                </c:pt>
                <c:pt idx="26">
                  <c:v>909.60356491908612</c:v>
                </c:pt>
                <c:pt idx="27">
                  <c:v>950.83457444043472</c:v>
                </c:pt>
                <c:pt idx="28">
                  <c:v>-59.627964814224697</c:v>
                </c:pt>
                <c:pt idx="29">
                  <c:v>1892.7676752727932</c:v>
                </c:pt>
                <c:pt idx="30">
                  <c:v>1766.346863489727</c:v>
                </c:pt>
                <c:pt idx="31">
                  <c:v>1500.0432710680698</c:v>
                </c:pt>
                <c:pt idx="32">
                  <c:v>714.0857557196648</c:v>
                </c:pt>
                <c:pt idx="33">
                  <c:v>1834.505145744605</c:v>
                </c:pt>
                <c:pt idx="34">
                  <c:v>1766.6072955495295</c:v>
                </c:pt>
                <c:pt idx="35">
                  <c:v>2069.8678630183895</c:v>
                </c:pt>
                <c:pt idx="36">
                  <c:v>-693.65486857465157</c:v>
                </c:pt>
                <c:pt idx="37">
                  <c:v>662.25580096256272</c:v>
                </c:pt>
                <c:pt idx="38">
                  <c:v>-158.00168484902849</c:v>
                </c:pt>
                <c:pt idx="39">
                  <c:v>680.78412643638671</c:v>
                </c:pt>
                <c:pt idx="40">
                  <c:v>1140.4583638240654</c:v>
                </c:pt>
                <c:pt idx="41">
                  <c:v>708.9312989073494</c:v>
                </c:pt>
                <c:pt idx="42">
                  <c:v>1253.9883401454661</c:v>
                </c:pt>
                <c:pt idx="43">
                  <c:v>228.26045631800781</c:v>
                </c:pt>
                <c:pt idx="44">
                  <c:v>833.81014023976638</c:v>
                </c:pt>
                <c:pt idx="45">
                  <c:v>1666.7666874269439</c:v>
                </c:pt>
                <c:pt idx="46">
                  <c:v>-447.3086023085956</c:v>
                </c:pt>
                <c:pt idx="47">
                  <c:v>1985.3383109691486</c:v>
                </c:pt>
                <c:pt idx="48">
                  <c:v>953.4751251277338</c:v>
                </c:pt>
                <c:pt idx="49">
                  <c:v>530.4988239733384</c:v>
                </c:pt>
                <c:pt idx="50">
                  <c:v>300.22219794312548</c:v>
                </c:pt>
                <c:pt idx="51">
                  <c:v>1077.5389520538222</c:v>
                </c:pt>
                <c:pt idx="52">
                  <c:v>28.139611492827726</c:v>
                </c:pt>
                <c:pt idx="53">
                  <c:v>455.22270387171375</c:v>
                </c:pt>
                <c:pt idx="54">
                  <c:v>771.14476671492105</c:v>
                </c:pt>
                <c:pt idx="55">
                  <c:v>1352.5785238081039</c:v>
                </c:pt>
                <c:pt idx="56">
                  <c:v>953.70390490981629</c:v>
                </c:pt>
                <c:pt idx="57">
                  <c:v>151.85131239120835</c:v>
                </c:pt>
                <c:pt idx="58">
                  <c:v>702.6342446920878</c:v>
                </c:pt>
                <c:pt idx="59">
                  <c:v>1312.8013240892424</c:v>
                </c:pt>
                <c:pt idx="60">
                  <c:v>673.48899008208684</c:v>
                </c:pt>
                <c:pt idx="61">
                  <c:v>1369.406025980365</c:v>
                </c:pt>
                <c:pt idx="62">
                  <c:v>408.08362867013005</c:v>
                </c:pt>
                <c:pt idx="63">
                  <c:v>577.07035483064737</c:v>
                </c:pt>
                <c:pt idx="64">
                  <c:v>1016.2518980171842</c:v>
                </c:pt>
                <c:pt idx="65">
                  <c:v>755.67844594525263</c:v>
                </c:pt>
                <c:pt idx="66">
                  <c:v>310.21497803989928</c:v>
                </c:pt>
                <c:pt idx="67">
                  <c:v>466.20466099242992</c:v>
                </c:pt>
                <c:pt idx="68">
                  <c:v>1684.2943574812602</c:v>
                </c:pt>
                <c:pt idx="69">
                  <c:v>402.18490762369413</c:v>
                </c:pt>
                <c:pt idx="70">
                  <c:v>443.73509882190444</c:v>
                </c:pt>
                <c:pt idx="71">
                  <c:v>2439.0307626328672</c:v>
                </c:pt>
                <c:pt idx="72">
                  <c:v>558.82347940405248</c:v>
                </c:pt>
                <c:pt idx="73">
                  <c:v>-287.32169783163113</c:v>
                </c:pt>
                <c:pt idx="74">
                  <c:v>1058.0795099453139</c:v>
                </c:pt>
                <c:pt idx="75">
                  <c:v>1684.2970201086537</c:v>
                </c:pt>
                <c:pt idx="76">
                  <c:v>1409.5525344907001</c:v>
                </c:pt>
                <c:pt idx="77">
                  <c:v>2119.3005608548056</c:v>
                </c:pt>
                <c:pt idx="78">
                  <c:v>1388.643268450106</c:v>
                </c:pt>
                <c:pt idx="79">
                  <c:v>943.50739838297295</c:v>
                </c:pt>
                <c:pt idx="80">
                  <c:v>269.49686067940598</c:v>
                </c:pt>
                <c:pt idx="81">
                  <c:v>951.28635473267241</c:v>
                </c:pt>
                <c:pt idx="82">
                  <c:v>809.99237266132968</c:v>
                </c:pt>
                <c:pt idx="83">
                  <c:v>-651.68930942690827</c:v>
                </c:pt>
                <c:pt idx="84">
                  <c:v>282.58582029043407</c:v>
                </c:pt>
                <c:pt idx="85">
                  <c:v>205.03807172650011</c:v>
                </c:pt>
                <c:pt idx="86">
                  <c:v>324.89369288753926</c:v>
                </c:pt>
                <c:pt idx="87">
                  <c:v>1031.383810998929</c:v>
                </c:pt>
                <c:pt idx="88">
                  <c:v>1857.9473695906577</c:v>
                </c:pt>
                <c:pt idx="89">
                  <c:v>1067.2443695764211</c:v>
                </c:pt>
                <c:pt idx="90">
                  <c:v>-63.701463103330866</c:v>
                </c:pt>
                <c:pt idx="91">
                  <c:v>504.15254105731844</c:v>
                </c:pt>
                <c:pt idx="92">
                  <c:v>1100.2172352841296</c:v>
                </c:pt>
                <c:pt idx="93">
                  <c:v>2075.3380317450146</c:v>
                </c:pt>
                <c:pt idx="94">
                  <c:v>969.17209507792052</c:v>
                </c:pt>
                <c:pt idx="95">
                  <c:v>1651.6706173323455</c:v>
                </c:pt>
                <c:pt idx="96">
                  <c:v>1076.5022106716692</c:v>
                </c:pt>
                <c:pt idx="97">
                  <c:v>-302.82009235052755</c:v>
                </c:pt>
                <c:pt idx="98">
                  <c:v>704.53201346542915</c:v>
                </c:pt>
                <c:pt idx="99">
                  <c:v>945.09310167573244</c:v>
                </c:pt>
                <c:pt idx="100">
                  <c:v>1321.5643847238489</c:v>
                </c:pt>
                <c:pt idx="101">
                  <c:v>-114.86722410660381</c:v>
                </c:pt>
                <c:pt idx="102">
                  <c:v>1859.2786789362065</c:v>
                </c:pt>
                <c:pt idx="103">
                  <c:v>407.40197019273171</c:v>
                </c:pt>
                <c:pt idx="104">
                  <c:v>622.64530340294868</c:v>
                </c:pt>
                <c:pt idx="105">
                  <c:v>380.35804435994112</c:v>
                </c:pt>
                <c:pt idx="106">
                  <c:v>2038.1737079851935</c:v>
                </c:pt>
                <c:pt idx="107">
                  <c:v>1207.7340290815882</c:v>
                </c:pt>
                <c:pt idx="108">
                  <c:v>212.0036525509235</c:v>
                </c:pt>
                <c:pt idx="109">
                  <c:v>-182.41081390914471</c:v>
                </c:pt>
                <c:pt idx="110">
                  <c:v>1266.8238219435548</c:v>
                </c:pt>
                <c:pt idx="111">
                  <c:v>275.72688427692196</c:v>
                </c:pt>
                <c:pt idx="112">
                  <c:v>1540.6663251509583</c:v>
                </c:pt>
                <c:pt idx="113">
                  <c:v>1765.1910369629145</c:v>
                </c:pt>
                <c:pt idx="114">
                  <c:v>-174.64187876682217</c:v>
                </c:pt>
                <c:pt idx="115">
                  <c:v>1298.6248212629191</c:v>
                </c:pt>
                <c:pt idx="116">
                  <c:v>891.47604330218428</c:v>
                </c:pt>
                <c:pt idx="117">
                  <c:v>899.14164003895098</c:v>
                </c:pt>
                <c:pt idx="118">
                  <c:v>2586.7205362642171</c:v>
                </c:pt>
                <c:pt idx="119">
                  <c:v>-789.36742160808285</c:v>
                </c:pt>
                <c:pt idx="120">
                  <c:v>2245.1900085760017</c:v>
                </c:pt>
                <c:pt idx="121">
                  <c:v>722.17679285948134</c:v>
                </c:pt>
                <c:pt idx="122">
                  <c:v>1591.9694887173864</c:v>
                </c:pt>
                <c:pt idx="123">
                  <c:v>619.71029344568569</c:v>
                </c:pt>
                <c:pt idx="124">
                  <c:v>913.5526040911659</c:v>
                </c:pt>
                <c:pt idx="125">
                  <c:v>-136.83167835807922</c:v>
                </c:pt>
                <c:pt idx="126">
                  <c:v>2809.8240352308271</c:v>
                </c:pt>
                <c:pt idx="127">
                  <c:v>414.87156184626241</c:v>
                </c:pt>
                <c:pt idx="128">
                  <c:v>-66.76567180144346</c:v>
                </c:pt>
                <c:pt idx="129">
                  <c:v>1279.6116011433878</c:v>
                </c:pt>
                <c:pt idx="130">
                  <c:v>-217.49004480500139</c:v>
                </c:pt>
                <c:pt idx="131">
                  <c:v>2672.4164992852984</c:v>
                </c:pt>
                <c:pt idx="132">
                  <c:v>1424.4386753328918</c:v>
                </c:pt>
                <c:pt idx="133">
                  <c:v>72.535509612699627</c:v>
                </c:pt>
                <c:pt idx="134">
                  <c:v>-296.8460379521029</c:v>
                </c:pt>
                <c:pt idx="135">
                  <c:v>-178.4102684292011</c:v>
                </c:pt>
                <c:pt idx="136">
                  <c:v>390.33646651927972</c:v>
                </c:pt>
                <c:pt idx="137">
                  <c:v>-112.80002729611215</c:v>
                </c:pt>
                <c:pt idx="138">
                  <c:v>-417.30970110416467</c:v>
                </c:pt>
                <c:pt idx="139">
                  <c:v>1819.3818290337606</c:v>
                </c:pt>
                <c:pt idx="140">
                  <c:v>1199.7025986398185</c:v>
                </c:pt>
                <c:pt idx="141">
                  <c:v>1318.7271981002948</c:v>
                </c:pt>
                <c:pt idx="142">
                  <c:v>91.191820818709004</c:v>
                </c:pt>
                <c:pt idx="143">
                  <c:v>443.89181805109934</c:v>
                </c:pt>
                <c:pt idx="144">
                  <c:v>2201.4450870790961</c:v>
                </c:pt>
                <c:pt idx="145">
                  <c:v>509.50686987549716</c:v>
                </c:pt>
                <c:pt idx="146">
                  <c:v>1931.7990759481634</c:v>
                </c:pt>
                <c:pt idx="147">
                  <c:v>110.93912504808145</c:v>
                </c:pt>
                <c:pt idx="148">
                  <c:v>1001.351143676462</c:v>
                </c:pt>
                <c:pt idx="149">
                  <c:v>899.66292321689684</c:v>
                </c:pt>
                <c:pt idx="150">
                  <c:v>318.06194185811592</c:v>
                </c:pt>
                <c:pt idx="151">
                  <c:v>900.65472820381763</c:v>
                </c:pt>
                <c:pt idx="152">
                  <c:v>1290.2542401683163</c:v>
                </c:pt>
                <c:pt idx="153">
                  <c:v>791.5293473637746</c:v>
                </c:pt>
                <c:pt idx="154">
                  <c:v>1225.6221670918355</c:v>
                </c:pt>
                <c:pt idx="155">
                  <c:v>1936.6055589978007</c:v>
                </c:pt>
                <c:pt idx="156">
                  <c:v>-1025.1945296711915</c:v>
                </c:pt>
                <c:pt idx="157">
                  <c:v>1646.5321635529649</c:v>
                </c:pt>
                <c:pt idx="158">
                  <c:v>1174.8038704435164</c:v>
                </c:pt>
                <c:pt idx="159">
                  <c:v>781.13306416857949</c:v>
                </c:pt>
                <c:pt idx="160">
                  <c:v>691.42027585376218</c:v>
                </c:pt>
                <c:pt idx="161">
                  <c:v>1669.8630475635375</c:v>
                </c:pt>
                <c:pt idx="162">
                  <c:v>1429.883495379946</c:v>
                </c:pt>
                <c:pt idx="163">
                  <c:v>199.88067723422569</c:v>
                </c:pt>
                <c:pt idx="164">
                  <c:v>1353.0730616547983</c:v>
                </c:pt>
                <c:pt idx="165">
                  <c:v>-92.176029512249414</c:v>
                </c:pt>
                <c:pt idx="166">
                  <c:v>1148.8810408027455</c:v>
                </c:pt>
                <c:pt idx="167">
                  <c:v>1591.3948818050999</c:v>
                </c:pt>
                <c:pt idx="168">
                  <c:v>-984.2988089751849</c:v>
                </c:pt>
                <c:pt idx="169">
                  <c:v>2040.1036720659879</c:v>
                </c:pt>
                <c:pt idx="170">
                  <c:v>1193.0842402353642</c:v>
                </c:pt>
                <c:pt idx="171">
                  <c:v>2943.3775735813629</c:v>
                </c:pt>
                <c:pt idx="172">
                  <c:v>-17.880564462406369</c:v>
                </c:pt>
                <c:pt idx="173">
                  <c:v>1226.8939554718881</c:v>
                </c:pt>
                <c:pt idx="174">
                  <c:v>-272.84643264849228</c:v>
                </c:pt>
                <c:pt idx="175">
                  <c:v>670.92545153580181</c:v>
                </c:pt>
                <c:pt idx="176">
                  <c:v>2445.9739780510213</c:v>
                </c:pt>
                <c:pt idx="177">
                  <c:v>294.94854053144309</c:v>
                </c:pt>
                <c:pt idx="178">
                  <c:v>469.29284287750306</c:v>
                </c:pt>
                <c:pt idx="179">
                  <c:v>1759.5371001461926</c:v>
                </c:pt>
                <c:pt idx="180">
                  <c:v>78.238135340900726</c:v>
                </c:pt>
                <c:pt idx="181">
                  <c:v>-399.6709735499137</c:v>
                </c:pt>
                <c:pt idx="182">
                  <c:v>-799.32683291997785</c:v>
                </c:pt>
                <c:pt idx="183">
                  <c:v>1547.377138450245</c:v>
                </c:pt>
                <c:pt idx="184">
                  <c:v>618.78047000197773</c:v>
                </c:pt>
                <c:pt idx="185">
                  <c:v>260.21639274651352</c:v>
                </c:pt>
                <c:pt idx="186">
                  <c:v>326.49143799351293</c:v>
                </c:pt>
                <c:pt idx="187">
                  <c:v>378.37479216828024</c:v>
                </c:pt>
                <c:pt idx="188">
                  <c:v>-915.79042131963672</c:v>
                </c:pt>
                <c:pt idx="189">
                  <c:v>835.24866089125317</c:v>
                </c:pt>
                <c:pt idx="190">
                  <c:v>-122.73894348333101</c:v>
                </c:pt>
                <c:pt idx="191">
                  <c:v>265.35754775457531</c:v>
                </c:pt>
                <c:pt idx="192">
                  <c:v>-234.9973218299728</c:v>
                </c:pt>
                <c:pt idx="193">
                  <c:v>509.19625869163315</c:v>
                </c:pt>
                <c:pt idx="194">
                  <c:v>959.823765683754</c:v>
                </c:pt>
                <c:pt idx="195">
                  <c:v>-761.44369897705769</c:v>
                </c:pt>
                <c:pt idx="196">
                  <c:v>1285.2043893901155</c:v>
                </c:pt>
                <c:pt idx="197">
                  <c:v>864.8598908140799</c:v>
                </c:pt>
                <c:pt idx="198">
                  <c:v>1626.28700325408</c:v>
                </c:pt>
                <c:pt idx="199">
                  <c:v>996.76359216613992</c:v>
                </c:pt>
                <c:pt idx="200">
                  <c:v>1177.004703725589</c:v>
                </c:pt>
                <c:pt idx="201">
                  <c:v>1444.4044756356004</c:v>
                </c:pt>
                <c:pt idx="202">
                  <c:v>538.7226161065056</c:v>
                </c:pt>
                <c:pt idx="203">
                  <c:v>1298.3726728921492</c:v>
                </c:pt>
                <c:pt idx="204">
                  <c:v>1093.3173312557876</c:v>
                </c:pt>
                <c:pt idx="205">
                  <c:v>-61.917650248375196</c:v>
                </c:pt>
                <c:pt idx="206">
                  <c:v>155.51094721101896</c:v>
                </c:pt>
                <c:pt idx="207">
                  <c:v>964.20317753553422</c:v>
                </c:pt>
                <c:pt idx="208">
                  <c:v>955.2946293335591</c:v>
                </c:pt>
                <c:pt idx="209">
                  <c:v>-193.99423168281544</c:v>
                </c:pt>
                <c:pt idx="210">
                  <c:v>263.32847182508584</c:v>
                </c:pt>
                <c:pt idx="211">
                  <c:v>1269.8349828553419</c:v>
                </c:pt>
                <c:pt idx="212">
                  <c:v>1792.6764398887235</c:v>
                </c:pt>
                <c:pt idx="213">
                  <c:v>56.424347868382853</c:v>
                </c:pt>
                <c:pt idx="214">
                  <c:v>-300.52960984427176</c:v>
                </c:pt>
                <c:pt idx="215">
                  <c:v>812.84083175259241</c:v>
                </c:pt>
                <c:pt idx="216">
                  <c:v>939.11328862799962</c:v>
                </c:pt>
                <c:pt idx="217">
                  <c:v>148.37593756492834</c:v>
                </c:pt>
                <c:pt idx="218">
                  <c:v>562.51832574074001</c:v>
                </c:pt>
                <c:pt idx="219">
                  <c:v>1927.8026403992799</c:v>
                </c:pt>
                <c:pt idx="220">
                  <c:v>1758.4683184765615</c:v>
                </c:pt>
                <c:pt idx="221">
                  <c:v>459.75612318810596</c:v>
                </c:pt>
                <c:pt idx="222">
                  <c:v>2405.488845882227</c:v>
                </c:pt>
                <c:pt idx="223">
                  <c:v>596.74442179798848</c:v>
                </c:pt>
                <c:pt idx="224">
                  <c:v>1697.6964403509903</c:v>
                </c:pt>
                <c:pt idx="225">
                  <c:v>570.12119116507358</c:v>
                </c:pt>
                <c:pt idx="226">
                  <c:v>841.71895399966195</c:v>
                </c:pt>
                <c:pt idx="227">
                  <c:v>361.39889663748852</c:v>
                </c:pt>
                <c:pt idx="228">
                  <c:v>192.90800248798931</c:v>
                </c:pt>
                <c:pt idx="229">
                  <c:v>1655.9513569764349</c:v>
                </c:pt>
                <c:pt idx="230">
                  <c:v>802.00828207955124</c:v>
                </c:pt>
                <c:pt idx="231">
                  <c:v>808.60816502285502</c:v>
                </c:pt>
                <c:pt idx="232">
                  <c:v>391.44311188900679</c:v>
                </c:pt>
                <c:pt idx="233">
                  <c:v>1620.2940238985586</c:v>
                </c:pt>
                <c:pt idx="234">
                  <c:v>1731.6463602153219</c:v>
                </c:pt>
                <c:pt idx="235">
                  <c:v>-261.18436083998154</c:v>
                </c:pt>
                <c:pt idx="236">
                  <c:v>1458.255661343858</c:v>
                </c:pt>
                <c:pt idx="237">
                  <c:v>1661.3545393699737</c:v>
                </c:pt>
                <c:pt idx="238">
                  <c:v>527.04298529607991</c:v>
                </c:pt>
                <c:pt idx="239">
                  <c:v>1546.4499337378393</c:v>
                </c:pt>
                <c:pt idx="240">
                  <c:v>2056.0959946720991</c:v>
                </c:pt>
                <c:pt idx="241">
                  <c:v>178.40304991449273</c:v>
                </c:pt>
                <c:pt idx="242">
                  <c:v>-292.89285438029322</c:v>
                </c:pt>
                <c:pt idx="243">
                  <c:v>486.76656291297428</c:v>
                </c:pt>
                <c:pt idx="244">
                  <c:v>673.05229276938564</c:v>
                </c:pt>
                <c:pt idx="245">
                  <c:v>972.92483524453121</c:v>
                </c:pt>
                <c:pt idx="246">
                  <c:v>1000.3279392855626</c:v>
                </c:pt>
                <c:pt idx="247">
                  <c:v>2013.7021018073608</c:v>
                </c:pt>
                <c:pt idx="248">
                  <c:v>819.38552749155474</c:v>
                </c:pt>
                <c:pt idx="249">
                  <c:v>1999.3013578371824</c:v>
                </c:pt>
                <c:pt idx="250">
                  <c:v>2195.1844904206823</c:v>
                </c:pt>
                <c:pt idx="251">
                  <c:v>870.55950826622154</c:v>
                </c:pt>
                <c:pt idx="252">
                  <c:v>267.42936972627422</c:v>
                </c:pt>
                <c:pt idx="253">
                  <c:v>371.11861450690287</c:v>
                </c:pt>
                <c:pt idx="254">
                  <c:v>1002.3819299216993</c:v>
                </c:pt>
                <c:pt idx="255">
                  <c:v>1697.7955603332503</c:v>
                </c:pt>
                <c:pt idx="256">
                  <c:v>1104.4516243809344</c:v>
                </c:pt>
                <c:pt idx="257">
                  <c:v>1309.4828523447518</c:v>
                </c:pt>
                <c:pt idx="258">
                  <c:v>1561.7507334000604</c:v>
                </c:pt>
                <c:pt idx="259">
                  <c:v>971.4797089262612</c:v>
                </c:pt>
                <c:pt idx="260">
                  <c:v>1532.9545576302837</c:v>
                </c:pt>
                <c:pt idx="261">
                  <c:v>1986.461455125776</c:v>
                </c:pt>
                <c:pt idx="262">
                  <c:v>-257.97388870833231</c:v>
                </c:pt>
                <c:pt idx="263">
                  <c:v>692.53527775070688</c:v>
                </c:pt>
                <c:pt idx="264">
                  <c:v>649.30858181683811</c:v>
                </c:pt>
                <c:pt idx="265">
                  <c:v>915.63968696901679</c:v>
                </c:pt>
                <c:pt idx="266">
                  <c:v>490.87637955736238</c:v>
                </c:pt>
                <c:pt idx="267">
                  <c:v>1310.6255306134308</c:v>
                </c:pt>
                <c:pt idx="268">
                  <c:v>1541.9902329770314</c:v>
                </c:pt>
                <c:pt idx="269">
                  <c:v>-6.0868505368636221</c:v>
                </c:pt>
                <c:pt idx="270">
                  <c:v>294.56679136235715</c:v>
                </c:pt>
                <c:pt idx="271">
                  <c:v>-73.400047927560763</c:v>
                </c:pt>
                <c:pt idx="272">
                  <c:v>764.13319698137343</c:v>
                </c:pt>
                <c:pt idx="273">
                  <c:v>1495.3220022500104</c:v>
                </c:pt>
                <c:pt idx="274">
                  <c:v>670.1419231175862</c:v>
                </c:pt>
                <c:pt idx="275">
                  <c:v>2052.4978217122271</c:v>
                </c:pt>
                <c:pt idx="276">
                  <c:v>-265.48903409985382</c:v>
                </c:pt>
                <c:pt idx="277">
                  <c:v>1472.3721340913485</c:v>
                </c:pt>
                <c:pt idx="278">
                  <c:v>168.19669681202259</c:v>
                </c:pt>
                <c:pt idx="279">
                  <c:v>749.92425500532704</c:v>
                </c:pt>
                <c:pt idx="280">
                  <c:v>454.04016290689731</c:v>
                </c:pt>
                <c:pt idx="281">
                  <c:v>685.64101153781291</c:v>
                </c:pt>
                <c:pt idx="282">
                  <c:v>692.36140858294323</c:v>
                </c:pt>
                <c:pt idx="283">
                  <c:v>1241.3339455848827</c:v>
                </c:pt>
                <c:pt idx="284">
                  <c:v>47.185729606089353</c:v>
                </c:pt>
                <c:pt idx="285">
                  <c:v>1507.2850248314917</c:v>
                </c:pt>
                <c:pt idx="286">
                  <c:v>1360.7264736623151</c:v>
                </c:pt>
                <c:pt idx="287">
                  <c:v>1030.395712910255</c:v>
                </c:pt>
                <c:pt idx="288">
                  <c:v>885.59595567620056</c:v>
                </c:pt>
                <c:pt idx="289">
                  <c:v>1051.4791905172799</c:v>
                </c:pt>
                <c:pt idx="290">
                  <c:v>824.61140225679856</c:v>
                </c:pt>
                <c:pt idx="291">
                  <c:v>565.13785146039459</c:v>
                </c:pt>
                <c:pt idx="292">
                  <c:v>876.02303361530767</c:v>
                </c:pt>
                <c:pt idx="293">
                  <c:v>823.06964574972415</c:v>
                </c:pt>
                <c:pt idx="294">
                  <c:v>1376.0733615780312</c:v>
                </c:pt>
                <c:pt idx="295">
                  <c:v>-506.16536429433336</c:v>
                </c:pt>
                <c:pt idx="296">
                  <c:v>1750.9688753382829</c:v>
                </c:pt>
                <c:pt idx="297">
                  <c:v>-158.85320628764589</c:v>
                </c:pt>
                <c:pt idx="298">
                  <c:v>91.465909540909252</c:v>
                </c:pt>
                <c:pt idx="299">
                  <c:v>1093.7186191350181</c:v>
                </c:pt>
                <c:pt idx="300">
                  <c:v>2423.9305001665261</c:v>
                </c:pt>
                <c:pt idx="301">
                  <c:v>116.71545738372913</c:v>
                </c:pt>
                <c:pt idx="302">
                  <c:v>1209.4106741425799</c:v>
                </c:pt>
                <c:pt idx="303">
                  <c:v>988.92834375050154</c:v>
                </c:pt>
                <c:pt idx="304">
                  <c:v>1331.7269171737489</c:v>
                </c:pt>
                <c:pt idx="305">
                  <c:v>737.43579370720852</c:v>
                </c:pt>
                <c:pt idx="306">
                  <c:v>461.29556581649797</c:v>
                </c:pt>
                <c:pt idx="307">
                  <c:v>522.37224569841896</c:v>
                </c:pt>
                <c:pt idx="308">
                  <c:v>1612.6114165579206</c:v>
                </c:pt>
                <c:pt idx="309">
                  <c:v>664.59953749513306</c:v>
                </c:pt>
                <c:pt idx="310">
                  <c:v>492.14430568486409</c:v>
                </c:pt>
                <c:pt idx="311">
                  <c:v>1167.5337854313839</c:v>
                </c:pt>
                <c:pt idx="312">
                  <c:v>1580.1017057168535</c:v>
                </c:pt>
                <c:pt idx="313">
                  <c:v>2504.4464542580072</c:v>
                </c:pt>
                <c:pt idx="314">
                  <c:v>655.03644970719211</c:v>
                </c:pt>
                <c:pt idx="315">
                  <c:v>208.11640486092909</c:v>
                </c:pt>
                <c:pt idx="316">
                  <c:v>947.25911457146685</c:v>
                </c:pt>
                <c:pt idx="317">
                  <c:v>165.22606337169611</c:v>
                </c:pt>
                <c:pt idx="318">
                  <c:v>1332.28801019717</c:v>
                </c:pt>
                <c:pt idx="319">
                  <c:v>-444.65810518059106</c:v>
                </c:pt>
                <c:pt idx="320">
                  <c:v>503.38175404147472</c:v>
                </c:pt>
                <c:pt idx="321">
                  <c:v>702.08808420857611</c:v>
                </c:pt>
                <c:pt idx="322">
                  <c:v>452.03016280511059</c:v>
                </c:pt>
                <c:pt idx="323">
                  <c:v>1275.6671607747494</c:v>
                </c:pt>
                <c:pt idx="324">
                  <c:v>1151.7042143377266</c:v>
                </c:pt>
                <c:pt idx="325">
                  <c:v>2720.9323948656302</c:v>
                </c:pt>
                <c:pt idx="326">
                  <c:v>-443.0631377962635</c:v>
                </c:pt>
                <c:pt idx="327">
                  <c:v>504.83089804795759</c:v>
                </c:pt>
                <c:pt idx="328">
                  <c:v>904.49016714603272</c:v>
                </c:pt>
                <c:pt idx="329">
                  <c:v>-17.725147819572953</c:v>
                </c:pt>
                <c:pt idx="330">
                  <c:v>1426.3857111654966</c:v>
                </c:pt>
                <c:pt idx="331">
                  <c:v>2496.1390747896853</c:v>
                </c:pt>
                <c:pt idx="332">
                  <c:v>981.46375611169879</c:v>
                </c:pt>
                <c:pt idx="333">
                  <c:v>-20.323975397906338</c:v>
                </c:pt>
                <c:pt idx="334">
                  <c:v>726.48020431866655</c:v>
                </c:pt>
                <c:pt idx="335">
                  <c:v>178.54717172588434</c:v>
                </c:pt>
                <c:pt idx="336">
                  <c:v>844.89372152562123</c:v>
                </c:pt>
                <c:pt idx="337">
                  <c:v>-419.36654247766819</c:v>
                </c:pt>
                <c:pt idx="338">
                  <c:v>514.2888803417253</c:v>
                </c:pt>
                <c:pt idx="339">
                  <c:v>1098.3984788929154</c:v>
                </c:pt>
                <c:pt idx="340">
                  <c:v>32.751435253345448</c:v>
                </c:pt>
                <c:pt idx="341">
                  <c:v>553.6220887320062</c:v>
                </c:pt>
                <c:pt idx="342">
                  <c:v>1986.5447376058519</c:v>
                </c:pt>
                <c:pt idx="343">
                  <c:v>1653.6204038631579</c:v>
                </c:pt>
                <c:pt idx="344">
                  <c:v>693.50511797267006</c:v>
                </c:pt>
                <c:pt idx="345">
                  <c:v>1142.6969112033635</c:v>
                </c:pt>
                <c:pt idx="346">
                  <c:v>1455.4522198917625</c:v>
                </c:pt>
                <c:pt idx="347">
                  <c:v>1194.50345149542</c:v>
                </c:pt>
                <c:pt idx="348">
                  <c:v>1138.6292892741817</c:v>
                </c:pt>
                <c:pt idx="349">
                  <c:v>975.95911971981241</c:v>
                </c:pt>
                <c:pt idx="350">
                  <c:v>1999.8688053040275</c:v>
                </c:pt>
                <c:pt idx="351">
                  <c:v>532.90066562163724</c:v>
                </c:pt>
                <c:pt idx="352">
                  <c:v>152.06663938404006</c:v>
                </c:pt>
                <c:pt idx="353">
                  <c:v>562.27243798277243</c:v>
                </c:pt>
                <c:pt idx="354">
                  <c:v>-464.30693373228701</c:v>
                </c:pt>
                <c:pt idx="355">
                  <c:v>633.61146103745455</c:v>
                </c:pt>
                <c:pt idx="356">
                  <c:v>1914.9657538810131</c:v>
                </c:pt>
                <c:pt idx="357">
                  <c:v>-364.57065067610279</c:v>
                </c:pt>
                <c:pt idx="358">
                  <c:v>229.67283989083728</c:v>
                </c:pt>
                <c:pt idx="359">
                  <c:v>-385.48841142526635</c:v>
                </c:pt>
                <c:pt idx="360">
                  <c:v>1291.559762427989</c:v>
                </c:pt>
                <c:pt idx="361">
                  <c:v>-538.85554391574897</c:v>
                </c:pt>
                <c:pt idx="362">
                  <c:v>866.70063706028429</c:v>
                </c:pt>
                <c:pt idx="363">
                  <c:v>1716.6162900237382</c:v>
                </c:pt>
                <c:pt idx="364">
                  <c:v>1420.8246986092249</c:v>
                </c:pt>
                <c:pt idx="365">
                  <c:v>1286.0443770933593</c:v>
                </c:pt>
                <c:pt idx="366">
                  <c:v>1746.4074325863307</c:v>
                </c:pt>
                <c:pt idx="367">
                  <c:v>795.10302714473733</c:v>
                </c:pt>
                <c:pt idx="368">
                  <c:v>1053.0336904942653</c:v>
                </c:pt>
                <c:pt idx="369">
                  <c:v>252.81464373391043</c:v>
                </c:pt>
                <c:pt idx="370">
                  <c:v>-569.47931736491932</c:v>
                </c:pt>
                <c:pt idx="371">
                  <c:v>1330.2082471165604</c:v>
                </c:pt>
                <c:pt idx="372">
                  <c:v>-72.907678277268303</c:v>
                </c:pt>
                <c:pt idx="373">
                  <c:v>1189.9751609906102</c:v>
                </c:pt>
                <c:pt idx="374">
                  <c:v>546.86526304054905</c:v>
                </c:pt>
                <c:pt idx="375">
                  <c:v>-411.3137564648473</c:v>
                </c:pt>
                <c:pt idx="376">
                  <c:v>685.5653048435903</c:v>
                </c:pt>
                <c:pt idx="377">
                  <c:v>1457.2727607215493</c:v>
                </c:pt>
                <c:pt idx="378">
                  <c:v>1368.7962283434429</c:v>
                </c:pt>
                <c:pt idx="379">
                  <c:v>2446.7405488915701</c:v>
                </c:pt>
                <c:pt idx="380">
                  <c:v>1470.7477035205015</c:v>
                </c:pt>
                <c:pt idx="381">
                  <c:v>-234.36684530551261</c:v>
                </c:pt>
                <c:pt idx="382">
                  <c:v>589.96331476962814</c:v>
                </c:pt>
                <c:pt idx="383">
                  <c:v>-467.31715665394609</c:v>
                </c:pt>
                <c:pt idx="384">
                  <c:v>1118.848454694632</c:v>
                </c:pt>
                <c:pt idx="385">
                  <c:v>953.84113784117631</c:v>
                </c:pt>
                <c:pt idx="386">
                  <c:v>41.400143937176836</c:v>
                </c:pt>
                <c:pt idx="387">
                  <c:v>758.06508769382867</c:v>
                </c:pt>
                <c:pt idx="388">
                  <c:v>1998.1052268973117</c:v>
                </c:pt>
                <c:pt idx="389">
                  <c:v>800.0757583961755</c:v>
                </c:pt>
                <c:pt idx="390">
                  <c:v>1657.6878076417011</c:v>
                </c:pt>
                <c:pt idx="391">
                  <c:v>1862.6683483636677</c:v>
                </c:pt>
                <c:pt idx="392">
                  <c:v>854.21253531258299</c:v>
                </c:pt>
                <c:pt idx="393">
                  <c:v>1449.3964483929158</c:v>
                </c:pt>
                <c:pt idx="394">
                  <c:v>-456.68940751837067</c:v>
                </c:pt>
                <c:pt idx="395">
                  <c:v>244.22151272766146</c:v>
                </c:pt>
                <c:pt idx="396">
                  <c:v>-512.42438764464487</c:v>
                </c:pt>
                <c:pt idx="397">
                  <c:v>1425.1591510269936</c:v>
                </c:pt>
                <c:pt idx="398">
                  <c:v>1170.4409338448081</c:v>
                </c:pt>
                <c:pt idx="399">
                  <c:v>890.58565152793392</c:v>
                </c:pt>
                <c:pt idx="400">
                  <c:v>890.65194538275944</c:v>
                </c:pt>
                <c:pt idx="401">
                  <c:v>1813.8034184057735</c:v>
                </c:pt>
                <c:pt idx="402">
                  <c:v>1361.2831960101751</c:v>
                </c:pt>
                <c:pt idx="403">
                  <c:v>1060.1214251876427</c:v>
                </c:pt>
                <c:pt idx="404">
                  <c:v>898.23091484337522</c:v>
                </c:pt>
                <c:pt idx="405">
                  <c:v>1326.2807046623329</c:v>
                </c:pt>
                <c:pt idx="406">
                  <c:v>3023.4201552714667</c:v>
                </c:pt>
                <c:pt idx="407">
                  <c:v>212.59265140284549</c:v>
                </c:pt>
                <c:pt idx="408">
                  <c:v>1212.8012105444591</c:v>
                </c:pt>
                <c:pt idx="409">
                  <c:v>1430.7014132520032</c:v>
                </c:pt>
                <c:pt idx="410">
                  <c:v>1429.9836751817431</c:v>
                </c:pt>
                <c:pt idx="411">
                  <c:v>842.60570356845244</c:v>
                </c:pt>
                <c:pt idx="412">
                  <c:v>94.559760868414969</c:v>
                </c:pt>
                <c:pt idx="413">
                  <c:v>921.27258794294312</c:v>
                </c:pt>
                <c:pt idx="414">
                  <c:v>1178.0593623760574</c:v>
                </c:pt>
                <c:pt idx="415">
                  <c:v>2764.2240431200498</c:v>
                </c:pt>
                <c:pt idx="416">
                  <c:v>1241.8514773008258</c:v>
                </c:pt>
                <c:pt idx="417">
                  <c:v>881.93235648138796</c:v>
                </c:pt>
                <c:pt idx="418">
                  <c:v>1405.11442132967</c:v>
                </c:pt>
                <c:pt idx="419">
                  <c:v>1188.9826516359822</c:v>
                </c:pt>
                <c:pt idx="420">
                  <c:v>175.45974742209395</c:v>
                </c:pt>
                <c:pt idx="421">
                  <c:v>1318.0565722064121</c:v>
                </c:pt>
                <c:pt idx="422">
                  <c:v>1254.6062028908063</c:v>
                </c:pt>
                <c:pt idx="423">
                  <c:v>508.45079477074137</c:v>
                </c:pt>
                <c:pt idx="424">
                  <c:v>-452.96465643257989</c:v>
                </c:pt>
                <c:pt idx="425">
                  <c:v>2150.6675372284235</c:v>
                </c:pt>
                <c:pt idx="426">
                  <c:v>-1136.0239212728361</c:v>
                </c:pt>
                <c:pt idx="427">
                  <c:v>196.19806443655602</c:v>
                </c:pt>
                <c:pt idx="428">
                  <c:v>-265.90602133640755</c:v>
                </c:pt>
                <c:pt idx="429">
                  <c:v>520.84519178681353</c:v>
                </c:pt>
                <c:pt idx="430">
                  <c:v>130.54126940128265</c:v>
                </c:pt>
                <c:pt idx="431">
                  <c:v>1099.8062603694359</c:v>
                </c:pt>
                <c:pt idx="432">
                  <c:v>930.03922704336719</c:v>
                </c:pt>
                <c:pt idx="433">
                  <c:v>-360.21708016764626</c:v>
                </c:pt>
                <c:pt idx="434">
                  <c:v>1523.3612170683573</c:v>
                </c:pt>
                <c:pt idx="435">
                  <c:v>44.459621111999809</c:v>
                </c:pt>
                <c:pt idx="436">
                  <c:v>1053.2015109676722</c:v>
                </c:pt>
                <c:pt idx="437">
                  <c:v>-70.485418797067496</c:v>
                </c:pt>
                <c:pt idx="438">
                  <c:v>544.38253361664533</c:v>
                </c:pt>
                <c:pt idx="439">
                  <c:v>539.05530869395648</c:v>
                </c:pt>
                <c:pt idx="440">
                  <c:v>1248.1418028394328</c:v>
                </c:pt>
                <c:pt idx="441">
                  <c:v>206.59809977225797</c:v>
                </c:pt>
                <c:pt idx="442">
                  <c:v>746.5594942914679</c:v>
                </c:pt>
                <c:pt idx="443">
                  <c:v>854.34168455678582</c:v>
                </c:pt>
                <c:pt idx="444">
                  <c:v>212.92357697811383</c:v>
                </c:pt>
                <c:pt idx="445">
                  <c:v>-95.706165475732632</c:v>
                </c:pt>
                <c:pt idx="446">
                  <c:v>1020.2331633096036</c:v>
                </c:pt>
                <c:pt idx="447">
                  <c:v>1738.8523721203928</c:v>
                </c:pt>
                <c:pt idx="448">
                  <c:v>295.64380310804597</c:v>
                </c:pt>
                <c:pt idx="449">
                  <c:v>1022.2609197988246</c:v>
                </c:pt>
                <c:pt idx="450">
                  <c:v>983.86895580843304</c:v>
                </c:pt>
                <c:pt idx="451">
                  <c:v>1033.7677253568031</c:v>
                </c:pt>
                <c:pt idx="452">
                  <c:v>321.83173217857541</c:v>
                </c:pt>
                <c:pt idx="453">
                  <c:v>1894.802122271813</c:v>
                </c:pt>
                <c:pt idx="454">
                  <c:v>-173.91597639957223</c:v>
                </c:pt>
                <c:pt idx="455">
                  <c:v>297.56740510297573</c:v>
                </c:pt>
                <c:pt idx="456">
                  <c:v>-422.06620295816492</c:v>
                </c:pt>
                <c:pt idx="457">
                  <c:v>710.97046714128101</c:v>
                </c:pt>
                <c:pt idx="458">
                  <c:v>1384.4676411709388</c:v>
                </c:pt>
                <c:pt idx="459">
                  <c:v>614.01404673123352</c:v>
                </c:pt>
                <c:pt idx="460">
                  <c:v>-214.57627016233357</c:v>
                </c:pt>
                <c:pt idx="461">
                  <c:v>350.14490780002484</c:v>
                </c:pt>
                <c:pt idx="462">
                  <c:v>744.32325099160857</c:v>
                </c:pt>
                <c:pt idx="463">
                  <c:v>296.83488421352456</c:v>
                </c:pt>
                <c:pt idx="464">
                  <c:v>-234.23263637443756</c:v>
                </c:pt>
                <c:pt idx="465">
                  <c:v>103.95020044444391</c:v>
                </c:pt>
                <c:pt idx="466">
                  <c:v>855.6239040891885</c:v>
                </c:pt>
                <c:pt idx="467">
                  <c:v>1004.7537430112172</c:v>
                </c:pt>
                <c:pt idx="468">
                  <c:v>-135.0177910837333</c:v>
                </c:pt>
                <c:pt idx="469">
                  <c:v>723.96313959580846</c:v>
                </c:pt>
                <c:pt idx="470">
                  <c:v>2616.2448863211644</c:v>
                </c:pt>
                <c:pt idx="471">
                  <c:v>-258.46505019312002</c:v>
                </c:pt>
                <c:pt idx="472">
                  <c:v>471.81889409006487</c:v>
                </c:pt>
                <c:pt idx="473">
                  <c:v>1830.7040142524406</c:v>
                </c:pt>
                <c:pt idx="474">
                  <c:v>2673.8435248806018</c:v>
                </c:pt>
                <c:pt idx="475">
                  <c:v>381.10694896324048</c:v>
                </c:pt>
                <c:pt idx="476">
                  <c:v>1871.3645743710899</c:v>
                </c:pt>
                <c:pt idx="477">
                  <c:v>772.44376183973691</c:v>
                </c:pt>
                <c:pt idx="478">
                  <c:v>-66.695988075451396</c:v>
                </c:pt>
                <c:pt idx="479">
                  <c:v>853.90451847115332</c:v>
                </c:pt>
                <c:pt idx="480">
                  <c:v>1364.3436331902367</c:v>
                </c:pt>
                <c:pt idx="481">
                  <c:v>618.48117496841769</c:v>
                </c:pt>
                <c:pt idx="482">
                  <c:v>190.15205894690791</c:v>
                </c:pt>
                <c:pt idx="483">
                  <c:v>453.71712827722337</c:v>
                </c:pt>
                <c:pt idx="484">
                  <c:v>61.206327499057579</c:v>
                </c:pt>
                <c:pt idx="485">
                  <c:v>1244.5441572240147</c:v>
                </c:pt>
                <c:pt idx="486">
                  <c:v>738.31969633545827</c:v>
                </c:pt>
                <c:pt idx="487">
                  <c:v>-131.29425554998608</c:v>
                </c:pt>
                <c:pt idx="488">
                  <c:v>293.85434995541004</c:v>
                </c:pt>
                <c:pt idx="489">
                  <c:v>1426.4440099981302</c:v>
                </c:pt>
                <c:pt idx="490">
                  <c:v>413.57918337039359</c:v>
                </c:pt>
                <c:pt idx="491">
                  <c:v>-342.3698518117393</c:v>
                </c:pt>
                <c:pt idx="492">
                  <c:v>1291.657564634661</c:v>
                </c:pt>
                <c:pt idx="493">
                  <c:v>6.0552742055782574</c:v>
                </c:pt>
                <c:pt idx="494">
                  <c:v>441.61226632441929</c:v>
                </c:pt>
                <c:pt idx="495">
                  <c:v>960.61423929861496</c:v>
                </c:pt>
                <c:pt idx="496">
                  <c:v>184.09431513966348</c:v>
                </c:pt>
                <c:pt idx="497">
                  <c:v>-117.6676420993284</c:v>
                </c:pt>
                <c:pt idx="498">
                  <c:v>549.32252724389843</c:v>
                </c:pt>
                <c:pt idx="499">
                  <c:v>512.8197127827757</c:v>
                </c:pt>
                <c:pt idx="500">
                  <c:v>320.20268183650398</c:v>
                </c:pt>
                <c:pt idx="501">
                  <c:v>1630.5330932876018</c:v>
                </c:pt>
                <c:pt idx="502">
                  <c:v>801.43488911723773</c:v>
                </c:pt>
                <c:pt idx="503">
                  <c:v>933.04918795033586</c:v>
                </c:pt>
                <c:pt idx="504">
                  <c:v>1705.0258398859683</c:v>
                </c:pt>
                <c:pt idx="505">
                  <c:v>2426.4426966916253</c:v>
                </c:pt>
                <c:pt idx="506">
                  <c:v>279.87091560681091</c:v>
                </c:pt>
                <c:pt idx="507">
                  <c:v>1224.6333595708945</c:v>
                </c:pt>
                <c:pt idx="508">
                  <c:v>-130.00285722021459</c:v>
                </c:pt>
                <c:pt idx="509">
                  <c:v>90.887189316423772</c:v>
                </c:pt>
                <c:pt idx="510">
                  <c:v>1446.4407506946391</c:v>
                </c:pt>
                <c:pt idx="511">
                  <c:v>1427.3143430490832</c:v>
                </c:pt>
                <c:pt idx="512">
                  <c:v>35.779279718817463</c:v>
                </c:pt>
                <c:pt idx="513">
                  <c:v>659.1183721063104</c:v>
                </c:pt>
                <c:pt idx="514">
                  <c:v>797.00214585219044</c:v>
                </c:pt>
                <c:pt idx="515">
                  <c:v>101.54040396248683</c:v>
                </c:pt>
                <c:pt idx="516">
                  <c:v>-1046.7635681376053</c:v>
                </c:pt>
                <c:pt idx="517">
                  <c:v>2049.5552340652803</c:v>
                </c:pt>
                <c:pt idx="518">
                  <c:v>1947.6058522651742</c:v>
                </c:pt>
                <c:pt idx="519">
                  <c:v>2911.5456035592679</c:v>
                </c:pt>
                <c:pt idx="520">
                  <c:v>912.00633938793237</c:v>
                </c:pt>
                <c:pt idx="521">
                  <c:v>684.33283264279362</c:v>
                </c:pt>
                <c:pt idx="522">
                  <c:v>552.89543615272669</c:v>
                </c:pt>
                <c:pt idx="523">
                  <c:v>206.60055461974389</c:v>
                </c:pt>
                <c:pt idx="524">
                  <c:v>751.05332833358875</c:v>
                </c:pt>
                <c:pt idx="525">
                  <c:v>1165.0725984153153</c:v>
                </c:pt>
                <c:pt idx="526">
                  <c:v>78.630958881641504</c:v>
                </c:pt>
                <c:pt idx="527">
                  <c:v>2151.5508600989101</c:v>
                </c:pt>
                <c:pt idx="528">
                  <c:v>196.21166494259205</c:v>
                </c:pt>
                <c:pt idx="529">
                  <c:v>-668.69915801016316</c:v>
                </c:pt>
                <c:pt idx="530">
                  <c:v>321.5197522865767</c:v>
                </c:pt>
                <c:pt idx="531">
                  <c:v>293.51970467133981</c:v>
                </c:pt>
                <c:pt idx="532">
                  <c:v>137.99801113800874</c:v>
                </c:pt>
                <c:pt idx="533">
                  <c:v>980.65608765379852</c:v>
                </c:pt>
                <c:pt idx="534">
                  <c:v>1007.02920636485</c:v>
                </c:pt>
                <c:pt idx="535">
                  <c:v>1698.5965492778087</c:v>
                </c:pt>
                <c:pt idx="536">
                  <c:v>699.98157014192043</c:v>
                </c:pt>
                <c:pt idx="537">
                  <c:v>1772.7060756116969</c:v>
                </c:pt>
                <c:pt idx="538">
                  <c:v>630.28220780066829</c:v>
                </c:pt>
                <c:pt idx="539">
                  <c:v>662.16818392844436</c:v>
                </c:pt>
                <c:pt idx="540">
                  <c:v>187.12936408771793</c:v>
                </c:pt>
                <c:pt idx="541">
                  <c:v>55.731888811074896</c:v>
                </c:pt>
                <c:pt idx="542">
                  <c:v>446.98979153590415</c:v>
                </c:pt>
                <c:pt idx="543">
                  <c:v>305.23046518275271</c:v>
                </c:pt>
                <c:pt idx="544">
                  <c:v>951.34185780237726</c:v>
                </c:pt>
                <c:pt idx="545">
                  <c:v>1190.7150419422721</c:v>
                </c:pt>
                <c:pt idx="546">
                  <c:v>1004.5649796079877</c:v>
                </c:pt>
                <c:pt idx="547">
                  <c:v>488.00980178912175</c:v>
                </c:pt>
                <c:pt idx="548">
                  <c:v>1140.4966161488076</c:v>
                </c:pt>
                <c:pt idx="549">
                  <c:v>2801.8709179188249</c:v>
                </c:pt>
                <c:pt idx="550">
                  <c:v>1256.1542381826416</c:v>
                </c:pt>
                <c:pt idx="551">
                  <c:v>214.73298428977864</c:v>
                </c:pt>
                <c:pt idx="552">
                  <c:v>294.96536548836417</c:v>
                </c:pt>
                <c:pt idx="553">
                  <c:v>1652.0685669869486</c:v>
                </c:pt>
                <c:pt idx="554">
                  <c:v>54.935894451830336</c:v>
                </c:pt>
                <c:pt idx="555">
                  <c:v>1533.5085761316391</c:v>
                </c:pt>
                <c:pt idx="556">
                  <c:v>588.40969027045276</c:v>
                </c:pt>
                <c:pt idx="557">
                  <c:v>933.88386775120546</c:v>
                </c:pt>
                <c:pt idx="558">
                  <c:v>675.34594369984484</c:v>
                </c:pt>
                <c:pt idx="559">
                  <c:v>50.123194286076966</c:v>
                </c:pt>
                <c:pt idx="560">
                  <c:v>440.40251785990063</c:v>
                </c:pt>
                <c:pt idx="561">
                  <c:v>-667.91618929266519</c:v>
                </c:pt>
                <c:pt idx="562">
                  <c:v>594.50534575718279</c:v>
                </c:pt>
                <c:pt idx="563">
                  <c:v>672.39214940320426</c:v>
                </c:pt>
                <c:pt idx="564">
                  <c:v>386.22811376865582</c:v>
                </c:pt>
                <c:pt idx="565">
                  <c:v>100.07717841530626</c:v>
                </c:pt>
                <c:pt idx="566">
                  <c:v>350.85245108094267</c:v>
                </c:pt>
                <c:pt idx="567">
                  <c:v>-416.45887132971302</c:v>
                </c:pt>
                <c:pt idx="568">
                  <c:v>1271.9333786956486</c:v>
                </c:pt>
                <c:pt idx="569">
                  <c:v>-453.81709422441355</c:v>
                </c:pt>
                <c:pt idx="570">
                  <c:v>-696.73461376893522</c:v>
                </c:pt>
                <c:pt idx="571">
                  <c:v>2990.4292766655458</c:v>
                </c:pt>
                <c:pt idx="572">
                  <c:v>-447.21501989750675</c:v>
                </c:pt>
                <c:pt idx="573">
                  <c:v>1774.9191667545904</c:v>
                </c:pt>
                <c:pt idx="574">
                  <c:v>1833.6672968938055</c:v>
                </c:pt>
                <c:pt idx="575">
                  <c:v>1009.7714710859152</c:v>
                </c:pt>
                <c:pt idx="576">
                  <c:v>904.21004936491681</c:v>
                </c:pt>
                <c:pt idx="577">
                  <c:v>-47.776018592512514</c:v>
                </c:pt>
                <c:pt idx="578">
                  <c:v>1077.8885236293202</c:v>
                </c:pt>
                <c:pt idx="579">
                  <c:v>-512.77545273004921</c:v>
                </c:pt>
                <c:pt idx="580">
                  <c:v>-106.33851115046718</c:v>
                </c:pt>
                <c:pt idx="581">
                  <c:v>1497.4386398442343</c:v>
                </c:pt>
                <c:pt idx="582">
                  <c:v>879.37051506371631</c:v>
                </c:pt>
                <c:pt idx="583">
                  <c:v>1501.8285310688989</c:v>
                </c:pt>
                <c:pt idx="584">
                  <c:v>-34.435931134712092</c:v>
                </c:pt>
                <c:pt idx="585">
                  <c:v>251.01466319151012</c:v>
                </c:pt>
                <c:pt idx="586">
                  <c:v>-108.01526266672641</c:v>
                </c:pt>
                <c:pt idx="587">
                  <c:v>311.56263649995009</c:v>
                </c:pt>
                <c:pt idx="588">
                  <c:v>1890.1468356394482</c:v>
                </c:pt>
                <c:pt idx="589">
                  <c:v>1672.7496734323631</c:v>
                </c:pt>
                <c:pt idx="590">
                  <c:v>1079.9505703507746</c:v>
                </c:pt>
                <c:pt idx="591">
                  <c:v>604.10601055664563</c:v>
                </c:pt>
                <c:pt idx="592">
                  <c:v>1182.2854723089351</c:v>
                </c:pt>
                <c:pt idx="593">
                  <c:v>-67.525990507922728</c:v>
                </c:pt>
                <c:pt idx="594">
                  <c:v>862.73006865974833</c:v>
                </c:pt>
                <c:pt idx="595">
                  <c:v>-508.32823933169198</c:v>
                </c:pt>
                <c:pt idx="596">
                  <c:v>1471.489502015698</c:v>
                </c:pt>
                <c:pt idx="597">
                  <c:v>320.68724212538245</c:v>
                </c:pt>
                <c:pt idx="598">
                  <c:v>-700.40256440918483</c:v>
                </c:pt>
                <c:pt idx="599">
                  <c:v>479.64381858031004</c:v>
                </c:pt>
                <c:pt idx="600">
                  <c:v>1303.3969756920642</c:v>
                </c:pt>
                <c:pt idx="601">
                  <c:v>-192.09030769623848</c:v>
                </c:pt>
                <c:pt idx="602">
                  <c:v>-323.47341742850136</c:v>
                </c:pt>
                <c:pt idx="603">
                  <c:v>1111.4708782806365</c:v>
                </c:pt>
                <c:pt idx="604">
                  <c:v>818.90274488588864</c:v>
                </c:pt>
                <c:pt idx="605">
                  <c:v>1505.3741805780469</c:v>
                </c:pt>
                <c:pt idx="606">
                  <c:v>1737.984496274393</c:v>
                </c:pt>
                <c:pt idx="607">
                  <c:v>-778.2920026626125</c:v>
                </c:pt>
                <c:pt idx="608">
                  <c:v>449.75045015168575</c:v>
                </c:pt>
                <c:pt idx="609">
                  <c:v>1011.4994607080171</c:v>
                </c:pt>
                <c:pt idx="610">
                  <c:v>1431.5098635784921</c:v>
                </c:pt>
                <c:pt idx="611">
                  <c:v>800.85755427579602</c:v>
                </c:pt>
                <c:pt idx="612">
                  <c:v>1131.6274151021528</c:v>
                </c:pt>
                <c:pt idx="613">
                  <c:v>1496.2737136254623</c:v>
                </c:pt>
                <c:pt idx="614">
                  <c:v>1839.0076617689767</c:v>
                </c:pt>
                <c:pt idx="615">
                  <c:v>-25.410628296805271</c:v>
                </c:pt>
                <c:pt idx="616">
                  <c:v>1218.0899149813281</c:v>
                </c:pt>
                <c:pt idx="617">
                  <c:v>1752.156342600998</c:v>
                </c:pt>
                <c:pt idx="618">
                  <c:v>-42.123698945950949</c:v>
                </c:pt>
                <c:pt idx="619">
                  <c:v>818.11245117937187</c:v>
                </c:pt>
                <c:pt idx="620">
                  <c:v>-427.75711823887582</c:v>
                </c:pt>
                <c:pt idx="621">
                  <c:v>1097.7788489046186</c:v>
                </c:pt>
                <c:pt idx="622">
                  <c:v>1021.6782548914757</c:v>
                </c:pt>
                <c:pt idx="623">
                  <c:v>824.90598245480555</c:v>
                </c:pt>
                <c:pt idx="624">
                  <c:v>598.59566955940898</c:v>
                </c:pt>
                <c:pt idx="625">
                  <c:v>1780.4782339184258</c:v>
                </c:pt>
                <c:pt idx="626">
                  <c:v>-610.96075720304873</c:v>
                </c:pt>
                <c:pt idx="627">
                  <c:v>158.90257651206579</c:v>
                </c:pt>
                <c:pt idx="628">
                  <c:v>453.43386103329584</c:v>
                </c:pt>
                <c:pt idx="629">
                  <c:v>1632.2545554449703</c:v>
                </c:pt>
                <c:pt idx="630">
                  <c:v>1082.7276919460662</c:v>
                </c:pt>
                <c:pt idx="631">
                  <c:v>-306.84340171141207</c:v>
                </c:pt>
                <c:pt idx="632">
                  <c:v>676.8423732373476</c:v>
                </c:pt>
                <c:pt idx="633">
                  <c:v>736.11258582237156</c:v>
                </c:pt>
                <c:pt idx="634">
                  <c:v>221.72130196133367</c:v>
                </c:pt>
                <c:pt idx="635">
                  <c:v>548.37549406968537</c:v>
                </c:pt>
                <c:pt idx="636">
                  <c:v>969.12185634437992</c:v>
                </c:pt>
                <c:pt idx="637">
                  <c:v>-742.71781301067199</c:v>
                </c:pt>
                <c:pt idx="638">
                  <c:v>1980.3642693123743</c:v>
                </c:pt>
                <c:pt idx="639">
                  <c:v>1062.477784961784</c:v>
                </c:pt>
                <c:pt idx="640">
                  <c:v>788.71179805808083</c:v>
                </c:pt>
                <c:pt idx="641">
                  <c:v>981.30272102850199</c:v>
                </c:pt>
                <c:pt idx="642">
                  <c:v>-173.64686309617116</c:v>
                </c:pt>
                <c:pt idx="643">
                  <c:v>955.47267945055216</c:v>
                </c:pt>
                <c:pt idx="644">
                  <c:v>723.0745998439229</c:v>
                </c:pt>
                <c:pt idx="645">
                  <c:v>2211.7574336840103</c:v>
                </c:pt>
                <c:pt idx="646">
                  <c:v>-192.07166359046607</c:v>
                </c:pt>
                <c:pt idx="647">
                  <c:v>1296.2656633826664</c:v>
                </c:pt>
                <c:pt idx="648">
                  <c:v>-491.81646226595126</c:v>
                </c:pt>
                <c:pt idx="649">
                  <c:v>722.13492714069662</c:v>
                </c:pt>
                <c:pt idx="650">
                  <c:v>698.42563880543469</c:v>
                </c:pt>
                <c:pt idx="651">
                  <c:v>1518.4533516051115</c:v>
                </c:pt>
                <c:pt idx="652">
                  <c:v>1332.9884040631289</c:v>
                </c:pt>
                <c:pt idx="653">
                  <c:v>-83.303162666153895</c:v>
                </c:pt>
                <c:pt idx="654">
                  <c:v>612.66838078650721</c:v>
                </c:pt>
                <c:pt idx="655">
                  <c:v>195.27315203444988</c:v>
                </c:pt>
                <c:pt idx="656">
                  <c:v>303.37449989397976</c:v>
                </c:pt>
                <c:pt idx="657">
                  <c:v>865.00634222591975</c:v>
                </c:pt>
                <c:pt idx="658">
                  <c:v>-946.16299429588548</c:v>
                </c:pt>
                <c:pt idx="659">
                  <c:v>470.07171573139578</c:v>
                </c:pt>
                <c:pt idx="660">
                  <c:v>-1571.1199572483138</c:v>
                </c:pt>
                <c:pt idx="661">
                  <c:v>576.1155994895928</c:v>
                </c:pt>
                <c:pt idx="662">
                  <c:v>36.795867715208487</c:v>
                </c:pt>
                <c:pt idx="663">
                  <c:v>319.69970174532739</c:v>
                </c:pt>
                <c:pt idx="664">
                  <c:v>225.04269749832218</c:v>
                </c:pt>
                <c:pt idx="665">
                  <c:v>2203.6528858081474</c:v>
                </c:pt>
                <c:pt idx="666">
                  <c:v>410.13062920761035</c:v>
                </c:pt>
                <c:pt idx="667">
                  <c:v>1014.6560211513868</c:v>
                </c:pt>
                <c:pt idx="668">
                  <c:v>2216.397884047914</c:v>
                </c:pt>
                <c:pt idx="669">
                  <c:v>1330.971017960974</c:v>
                </c:pt>
                <c:pt idx="670">
                  <c:v>989.85943726159383</c:v>
                </c:pt>
                <c:pt idx="671">
                  <c:v>877.46823609274441</c:v>
                </c:pt>
                <c:pt idx="672">
                  <c:v>887.04392486207939</c:v>
                </c:pt>
                <c:pt idx="673">
                  <c:v>-313.34326313963919</c:v>
                </c:pt>
                <c:pt idx="674">
                  <c:v>964.99511241104847</c:v>
                </c:pt>
                <c:pt idx="675">
                  <c:v>846.96542462252694</c:v>
                </c:pt>
                <c:pt idx="676">
                  <c:v>1224.8357855704098</c:v>
                </c:pt>
                <c:pt idx="677">
                  <c:v>506.4576372810489</c:v>
                </c:pt>
                <c:pt idx="678">
                  <c:v>77.627088830696636</c:v>
                </c:pt>
                <c:pt idx="679">
                  <c:v>-138.26177338721595</c:v>
                </c:pt>
                <c:pt idx="680">
                  <c:v>2044.296474955614</c:v>
                </c:pt>
                <c:pt idx="681">
                  <c:v>832.91959713189806</c:v>
                </c:pt>
                <c:pt idx="682">
                  <c:v>760.50179620296603</c:v>
                </c:pt>
                <c:pt idx="683">
                  <c:v>-932.29111675985689</c:v>
                </c:pt>
                <c:pt idx="684">
                  <c:v>1062.2263699151038</c:v>
                </c:pt>
                <c:pt idx="685">
                  <c:v>347.74745310179605</c:v>
                </c:pt>
                <c:pt idx="686">
                  <c:v>1279.8788855726752</c:v>
                </c:pt>
                <c:pt idx="687">
                  <c:v>-192.43016623450626</c:v>
                </c:pt>
                <c:pt idx="688">
                  <c:v>772.90980182560668</c:v>
                </c:pt>
                <c:pt idx="689">
                  <c:v>1920.4523193830209</c:v>
                </c:pt>
                <c:pt idx="690">
                  <c:v>813.28536939885055</c:v>
                </c:pt>
                <c:pt idx="691">
                  <c:v>602.8742194619133</c:v>
                </c:pt>
                <c:pt idx="692">
                  <c:v>1270.6344532448275</c:v>
                </c:pt>
                <c:pt idx="693">
                  <c:v>-989.98923278935274</c:v>
                </c:pt>
                <c:pt idx="694">
                  <c:v>511.33450480855288</c:v>
                </c:pt>
                <c:pt idx="695">
                  <c:v>-146.66919926835806</c:v>
                </c:pt>
                <c:pt idx="696">
                  <c:v>450.34808937079924</c:v>
                </c:pt>
                <c:pt idx="697">
                  <c:v>1323.1309382703589</c:v>
                </c:pt>
                <c:pt idx="698">
                  <c:v>1082.1955573133607</c:v>
                </c:pt>
                <c:pt idx="699">
                  <c:v>740.76523468414098</c:v>
                </c:pt>
                <c:pt idx="700">
                  <c:v>1823.4939900615097</c:v>
                </c:pt>
                <c:pt idx="701">
                  <c:v>1279.3709608395586</c:v>
                </c:pt>
                <c:pt idx="702">
                  <c:v>1273.4106336409386</c:v>
                </c:pt>
                <c:pt idx="703">
                  <c:v>-755.32390894418472</c:v>
                </c:pt>
                <c:pt idx="704">
                  <c:v>-402.53792174372347</c:v>
                </c:pt>
                <c:pt idx="705">
                  <c:v>407.76091749993202</c:v>
                </c:pt>
                <c:pt idx="706">
                  <c:v>577.35110055503299</c:v>
                </c:pt>
                <c:pt idx="707">
                  <c:v>2317.6015957709542</c:v>
                </c:pt>
                <c:pt idx="708">
                  <c:v>-507.9485129632003</c:v>
                </c:pt>
                <c:pt idx="709">
                  <c:v>1480.0410943133984</c:v>
                </c:pt>
                <c:pt idx="710">
                  <c:v>-379.93602282409051</c:v>
                </c:pt>
                <c:pt idx="711">
                  <c:v>665.55029799346528</c:v>
                </c:pt>
                <c:pt idx="712">
                  <c:v>938.66757570304185</c:v>
                </c:pt>
                <c:pt idx="713">
                  <c:v>711.52457691559107</c:v>
                </c:pt>
                <c:pt idx="714">
                  <c:v>-303.80143046298491</c:v>
                </c:pt>
                <c:pt idx="715">
                  <c:v>3504.5279778872582</c:v>
                </c:pt>
                <c:pt idx="716">
                  <c:v>241.29744810756182</c:v>
                </c:pt>
                <c:pt idx="717">
                  <c:v>-586.16352200478514</c:v>
                </c:pt>
                <c:pt idx="718">
                  <c:v>1464.5679883418891</c:v>
                </c:pt>
                <c:pt idx="719">
                  <c:v>1770.8277474531192</c:v>
                </c:pt>
                <c:pt idx="720">
                  <c:v>1015.6480219202965</c:v>
                </c:pt>
                <c:pt idx="721">
                  <c:v>205.07332381110606</c:v>
                </c:pt>
                <c:pt idx="722">
                  <c:v>1683.1767661570179</c:v>
                </c:pt>
                <c:pt idx="723">
                  <c:v>-68.159155159580905</c:v>
                </c:pt>
                <c:pt idx="724">
                  <c:v>85.680433922430439</c:v>
                </c:pt>
                <c:pt idx="725">
                  <c:v>2118.3824163681975</c:v>
                </c:pt>
                <c:pt idx="726">
                  <c:v>-2796.2710745184399</c:v>
                </c:pt>
                <c:pt idx="727">
                  <c:v>1143.4583343685779</c:v>
                </c:pt>
                <c:pt idx="728">
                  <c:v>-456.5633701273199</c:v>
                </c:pt>
                <c:pt idx="729">
                  <c:v>55.815894831285618</c:v>
                </c:pt>
                <c:pt idx="730">
                  <c:v>467.56761327109677</c:v>
                </c:pt>
                <c:pt idx="731">
                  <c:v>1300.792677284139</c:v>
                </c:pt>
                <c:pt idx="732">
                  <c:v>1232.2765188605531</c:v>
                </c:pt>
                <c:pt idx="733">
                  <c:v>2578.7135756455282</c:v>
                </c:pt>
                <c:pt idx="734">
                  <c:v>584.88422533124321</c:v>
                </c:pt>
                <c:pt idx="735">
                  <c:v>-682.87832374051993</c:v>
                </c:pt>
                <c:pt idx="736">
                  <c:v>1271.0188370553517</c:v>
                </c:pt>
                <c:pt idx="737">
                  <c:v>78.386918211154949</c:v>
                </c:pt>
                <c:pt idx="738">
                  <c:v>-859.98696234000658</c:v>
                </c:pt>
                <c:pt idx="739">
                  <c:v>1139.541122587731</c:v>
                </c:pt>
                <c:pt idx="740">
                  <c:v>-577.46187899723714</c:v>
                </c:pt>
                <c:pt idx="741">
                  <c:v>-490.02944340079659</c:v>
                </c:pt>
                <c:pt idx="742">
                  <c:v>1285.5406497378569</c:v>
                </c:pt>
                <c:pt idx="743">
                  <c:v>439.34604528293619</c:v>
                </c:pt>
                <c:pt idx="744">
                  <c:v>526.08427785504591</c:v>
                </c:pt>
                <c:pt idx="745">
                  <c:v>-204.93895438841949</c:v>
                </c:pt>
                <c:pt idx="746">
                  <c:v>-481.34524231718854</c:v>
                </c:pt>
                <c:pt idx="747">
                  <c:v>1594.0013149999177</c:v>
                </c:pt>
                <c:pt idx="748">
                  <c:v>1096.0451120418979</c:v>
                </c:pt>
                <c:pt idx="749">
                  <c:v>3167.8838842052519</c:v>
                </c:pt>
                <c:pt idx="750">
                  <c:v>1326.6112476518626</c:v>
                </c:pt>
                <c:pt idx="751">
                  <c:v>695.80960890333927</c:v>
                </c:pt>
                <c:pt idx="752">
                  <c:v>1585.8469606908452</c:v>
                </c:pt>
                <c:pt idx="753">
                  <c:v>5.7516979281936926</c:v>
                </c:pt>
                <c:pt idx="754">
                  <c:v>673.23807426568965</c:v>
                </c:pt>
                <c:pt idx="755">
                  <c:v>1360.6476081251851</c:v>
                </c:pt>
                <c:pt idx="756">
                  <c:v>567.95046411129044</c:v>
                </c:pt>
                <c:pt idx="757">
                  <c:v>1459.6787025638137</c:v>
                </c:pt>
                <c:pt idx="758">
                  <c:v>644.07286156078533</c:v>
                </c:pt>
                <c:pt idx="759">
                  <c:v>968.23281641744165</c:v>
                </c:pt>
                <c:pt idx="760">
                  <c:v>1953.2289920799747</c:v>
                </c:pt>
                <c:pt idx="761">
                  <c:v>1262.1058034888813</c:v>
                </c:pt>
                <c:pt idx="762">
                  <c:v>370.46690187841324</c:v>
                </c:pt>
                <c:pt idx="763">
                  <c:v>1055.5115751940866</c:v>
                </c:pt>
                <c:pt idx="764">
                  <c:v>125.96778318918342</c:v>
                </c:pt>
                <c:pt idx="765">
                  <c:v>730.52613037870287</c:v>
                </c:pt>
                <c:pt idx="766">
                  <c:v>2271.0244320532852</c:v>
                </c:pt>
                <c:pt idx="767">
                  <c:v>255.40792160310204</c:v>
                </c:pt>
                <c:pt idx="768">
                  <c:v>-9.6894707969337226</c:v>
                </c:pt>
                <c:pt idx="769">
                  <c:v>2955.0449001812276</c:v>
                </c:pt>
                <c:pt idx="770">
                  <c:v>704.83832617090422</c:v>
                </c:pt>
                <c:pt idx="771">
                  <c:v>2112.8925571653717</c:v>
                </c:pt>
                <c:pt idx="772">
                  <c:v>1488.0111111098513</c:v>
                </c:pt>
                <c:pt idx="773">
                  <c:v>-622.82509105772988</c:v>
                </c:pt>
                <c:pt idx="774">
                  <c:v>1039.1488186007639</c:v>
                </c:pt>
                <c:pt idx="775">
                  <c:v>462.01556972390119</c:v>
                </c:pt>
                <c:pt idx="776">
                  <c:v>1519.2495477877112</c:v>
                </c:pt>
                <c:pt idx="777">
                  <c:v>1107.3898359943732</c:v>
                </c:pt>
                <c:pt idx="778">
                  <c:v>871.94835935225365</c:v>
                </c:pt>
                <c:pt idx="779">
                  <c:v>598.69508903880092</c:v>
                </c:pt>
                <c:pt idx="780">
                  <c:v>789.16265814012309</c:v>
                </c:pt>
                <c:pt idx="781">
                  <c:v>-311.61831412420526</c:v>
                </c:pt>
                <c:pt idx="782">
                  <c:v>1758.9256321141659</c:v>
                </c:pt>
                <c:pt idx="783">
                  <c:v>992.1564916360893</c:v>
                </c:pt>
                <c:pt idx="784">
                  <c:v>-145.73635576515949</c:v>
                </c:pt>
                <c:pt idx="785">
                  <c:v>445.68318462501907</c:v>
                </c:pt>
                <c:pt idx="786">
                  <c:v>2791.3699897982915</c:v>
                </c:pt>
                <c:pt idx="787">
                  <c:v>1339.7066972570174</c:v>
                </c:pt>
                <c:pt idx="788">
                  <c:v>1817.3090609620303</c:v>
                </c:pt>
                <c:pt idx="789">
                  <c:v>987.48738763844528</c:v>
                </c:pt>
                <c:pt idx="790">
                  <c:v>-905.12322789142138</c:v>
                </c:pt>
                <c:pt idx="791">
                  <c:v>1478.2922815563804</c:v>
                </c:pt>
                <c:pt idx="792">
                  <c:v>518.39536183394739</c:v>
                </c:pt>
                <c:pt idx="793">
                  <c:v>56.441738791252007</c:v>
                </c:pt>
                <c:pt idx="794">
                  <c:v>1372.6611155669677</c:v>
                </c:pt>
                <c:pt idx="795">
                  <c:v>560.52338388545593</c:v>
                </c:pt>
                <c:pt idx="796">
                  <c:v>-1012.5288529625027</c:v>
                </c:pt>
                <c:pt idx="797">
                  <c:v>1531.649012382612</c:v>
                </c:pt>
                <c:pt idx="798">
                  <c:v>978.37157256047669</c:v>
                </c:pt>
                <c:pt idx="799">
                  <c:v>523.3743814045813</c:v>
                </c:pt>
                <c:pt idx="800">
                  <c:v>683.13098741963336</c:v>
                </c:pt>
                <c:pt idx="801">
                  <c:v>1074.1682538779635</c:v>
                </c:pt>
                <c:pt idx="802">
                  <c:v>1402.9409137539617</c:v>
                </c:pt>
                <c:pt idx="803">
                  <c:v>1142.6259743156725</c:v>
                </c:pt>
                <c:pt idx="804">
                  <c:v>2719.0545703174753</c:v>
                </c:pt>
                <c:pt idx="805">
                  <c:v>1365.2574612301546</c:v>
                </c:pt>
                <c:pt idx="806">
                  <c:v>387.28561299433409</c:v>
                </c:pt>
                <c:pt idx="807">
                  <c:v>639.04461121411885</c:v>
                </c:pt>
                <c:pt idx="808">
                  <c:v>336.16125772432474</c:v>
                </c:pt>
                <c:pt idx="809">
                  <c:v>2908.7934849865055</c:v>
                </c:pt>
                <c:pt idx="810">
                  <c:v>479.66534576242924</c:v>
                </c:pt>
                <c:pt idx="811">
                  <c:v>1386.9951138185368</c:v>
                </c:pt>
                <c:pt idx="812">
                  <c:v>786.72047844885344</c:v>
                </c:pt>
                <c:pt idx="813">
                  <c:v>1401.7565712506014</c:v>
                </c:pt>
                <c:pt idx="814">
                  <c:v>1228.9802277580036</c:v>
                </c:pt>
                <c:pt idx="815">
                  <c:v>547.79951116628433</c:v>
                </c:pt>
                <c:pt idx="816">
                  <c:v>2032.8172147886432</c:v>
                </c:pt>
                <c:pt idx="817">
                  <c:v>1771.486314237075</c:v>
                </c:pt>
                <c:pt idx="818">
                  <c:v>305.35749126569891</c:v>
                </c:pt>
                <c:pt idx="819">
                  <c:v>1328.8757066456258</c:v>
                </c:pt>
                <c:pt idx="820">
                  <c:v>1418.9000131810367</c:v>
                </c:pt>
                <c:pt idx="821">
                  <c:v>1397.4423968389069</c:v>
                </c:pt>
                <c:pt idx="822">
                  <c:v>1458.4412795135427</c:v>
                </c:pt>
                <c:pt idx="823">
                  <c:v>995.02288371397526</c:v>
                </c:pt>
                <c:pt idx="824">
                  <c:v>1053.4575061897347</c:v>
                </c:pt>
                <c:pt idx="825">
                  <c:v>445.15022515266156</c:v>
                </c:pt>
                <c:pt idx="826">
                  <c:v>-453.19489636091868</c:v>
                </c:pt>
                <c:pt idx="827">
                  <c:v>1285.8519719442247</c:v>
                </c:pt>
                <c:pt idx="828">
                  <c:v>2413.5856203524881</c:v>
                </c:pt>
                <c:pt idx="829">
                  <c:v>1880.0724257581269</c:v>
                </c:pt>
                <c:pt idx="830">
                  <c:v>1036.5330474722705</c:v>
                </c:pt>
                <c:pt idx="831">
                  <c:v>2085.7234239566756</c:v>
                </c:pt>
                <c:pt idx="832">
                  <c:v>113.70881114290398</c:v>
                </c:pt>
                <c:pt idx="833">
                  <c:v>-261.15642566161193</c:v>
                </c:pt>
                <c:pt idx="834">
                  <c:v>-560.00367728106289</c:v>
                </c:pt>
                <c:pt idx="835">
                  <c:v>1654.7383196212218</c:v>
                </c:pt>
                <c:pt idx="836">
                  <c:v>1309.2443883817223</c:v>
                </c:pt>
                <c:pt idx="837">
                  <c:v>1468.0542366178352</c:v>
                </c:pt>
                <c:pt idx="838">
                  <c:v>759.10519082114513</c:v>
                </c:pt>
                <c:pt idx="839">
                  <c:v>772.66100721731607</c:v>
                </c:pt>
                <c:pt idx="840">
                  <c:v>1261.2423708149158</c:v>
                </c:pt>
                <c:pt idx="841">
                  <c:v>1160.7306881792047</c:v>
                </c:pt>
                <c:pt idx="842">
                  <c:v>238.2081340351582</c:v>
                </c:pt>
                <c:pt idx="843">
                  <c:v>573.62891860871775</c:v>
                </c:pt>
                <c:pt idx="844">
                  <c:v>1180.69887712627</c:v>
                </c:pt>
                <c:pt idx="845">
                  <c:v>-156.46322218773651</c:v>
                </c:pt>
                <c:pt idx="846">
                  <c:v>-48.308466680332799</c:v>
                </c:pt>
                <c:pt idx="847">
                  <c:v>1044.1168620445446</c:v>
                </c:pt>
                <c:pt idx="848">
                  <c:v>-472.75579387555456</c:v>
                </c:pt>
                <c:pt idx="849">
                  <c:v>95.276496949548573</c:v>
                </c:pt>
                <c:pt idx="850">
                  <c:v>1499.9964396557489</c:v>
                </c:pt>
                <c:pt idx="851">
                  <c:v>775.66175204122169</c:v>
                </c:pt>
                <c:pt idx="852">
                  <c:v>2015.3955780446413</c:v>
                </c:pt>
                <c:pt idx="853">
                  <c:v>1160.4879575156506</c:v>
                </c:pt>
                <c:pt idx="854">
                  <c:v>721.85438076680543</c:v>
                </c:pt>
                <c:pt idx="855">
                  <c:v>834.89898909022281</c:v>
                </c:pt>
                <c:pt idx="856">
                  <c:v>846.88561369344484</c:v>
                </c:pt>
                <c:pt idx="857">
                  <c:v>1000.9060987629982</c:v>
                </c:pt>
                <c:pt idx="858">
                  <c:v>939.85823652239617</c:v>
                </c:pt>
                <c:pt idx="859">
                  <c:v>201.47197690982802</c:v>
                </c:pt>
                <c:pt idx="860">
                  <c:v>798.58562677837062</c:v>
                </c:pt>
                <c:pt idx="861">
                  <c:v>1339.8268665301857</c:v>
                </c:pt>
                <c:pt idx="862">
                  <c:v>34.216139362811418</c:v>
                </c:pt>
                <c:pt idx="863">
                  <c:v>738.7766007775773</c:v>
                </c:pt>
                <c:pt idx="864">
                  <c:v>1391.835270890788</c:v>
                </c:pt>
                <c:pt idx="865">
                  <c:v>1328.2100062108832</c:v>
                </c:pt>
                <c:pt idx="866">
                  <c:v>1653.7789823247153</c:v>
                </c:pt>
                <c:pt idx="867">
                  <c:v>1109.7645567128145</c:v>
                </c:pt>
                <c:pt idx="868">
                  <c:v>686.80640321198564</c:v>
                </c:pt>
                <c:pt idx="869">
                  <c:v>1023.3324591952069</c:v>
                </c:pt>
                <c:pt idx="870">
                  <c:v>406.47652347186539</c:v>
                </c:pt>
                <c:pt idx="871">
                  <c:v>722.04493454841395</c:v>
                </c:pt>
                <c:pt idx="872">
                  <c:v>1484.1653265594666</c:v>
                </c:pt>
                <c:pt idx="873">
                  <c:v>-600.65906231137183</c:v>
                </c:pt>
                <c:pt idx="874">
                  <c:v>627.94681951332871</c:v>
                </c:pt>
                <c:pt idx="875">
                  <c:v>744.2396204038339</c:v>
                </c:pt>
                <c:pt idx="876">
                  <c:v>498.5371507799623</c:v>
                </c:pt>
                <c:pt idx="877">
                  <c:v>375.58895030949384</c:v>
                </c:pt>
                <c:pt idx="878">
                  <c:v>731.96619193124843</c:v>
                </c:pt>
                <c:pt idx="879">
                  <c:v>11.668349145687664</c:v>
                </c:pt>
                <c:pt idx="880">
                  <c:v>660.19480137731068</c:v>
                </c:pt>
                <c:pt idx="881">
                  <c:v>1328.8131312555274</c:v>
                </c:pt>
                <c:pt idx="882">
                  <c:v>1663.2356502028288</c:v>
                </c:pt>
                <c:pt idx="883">
                  <c:v>672.57559490315555</c:v>
                </c:pt>
                <c:pt idx="884">
                  <c:v>1652.6765914855109</c:v>
                </c:pt>
                <c:pt idx="885">
                  <c:v>1453.6060070688923</c:v>
                </c:pt>
                <c:pt idx="886">
                  <c:v>1252.5507975572491</c:v>
                </c:pt>
                <c:pt idx="887">
                  <c:v>738.06615751954462</c:v>
                </c:pt>
                <c:pt idx="888">
                  <c:v>307.86726972950532</c:v>
                </c:pt>
                <c:pt idx="889">
                  <c:v>982.23414152962869</c:v>
                </c:pt>
                <c:pt idx="890">
                  <c:v>2.7015131499393021</c:v>
                </c:pt>
                <c:pt idx="891">
                  <c:v>964.97136856546535</c:v>
                </c:pt>
                <c:pt idx="892">
                  <c:v>819.53819354219638</c:v>
                </c:pt>
                <c:pt idx="893">
                  <c:v>1516.8810093385155</c:v>
                </c:pt>
                <c:pt idx="894">
                  <c:v>-477.90228092287867</c:v>
                </c:pt>
                <c:pt idx="895">
                  <c:v>1661.3016431564174</c:v>
                </c:pt>
                <c:pt idx="896">
                  <c:v>1406.4958290844252</c:v>
                </c:pt>
                <c:pt idx="897">
                  <c:v>1281.6915724043074</c:v>
                </c:pt>
                <c:pt idx="898">
                  <c:v>-915.69810369442303</c:v>
                </c:pt>
                <c:pt idx="899">
                  <c:v>-1158.98279521839</c:v>
                </c:pt>
                <c:pt idx="900">
                  <c:v>1297.1650125995118</c:v>
                </c:pt>
                <c:pt idx="901">
                  <c:v>2282.8781712228792</c:v>
                </c:pt>
                <c:pt idx="902">
                  <c:v>-91.482720356631233</c:v>
                </c:pt>
                <c:pt idx="903">
                  <c:v>1292.5646236836355</c:v>
                </c:pt>
                <c:pt idx="904">
                  <c:v>1577.7917989196617</c:v>
                </c:pt>
                <c:pt idx="905">
                  <c:v>-837.72250091069668</c:v>
                </c:pt>
                <c:pt idx="906">
                  <c:v>553.53875049151577</c:v>
                </c:pt>
                <c:pt idx="907">
                  <c:v>391.77456327126868</c:v>
                </c:pt>
                <c:pt idx="908">
                  <c:v>827.60176569718226</c:v>
                </c:pt>
                <c:pt idx="909">
                  <c:v>834.75940386234424</c:v>
                </c:pt>
                <c:pt idx="910">
                  <c:v>1061.5466687205867</c:v>
                </c:pt>
                <c:pt idx="911">
                  <c:v>-361.51066577797769</c:v>
                </c:pt>
                <c:pt idx="912">
                  <c:v>788.1127629791788</c:v>
                </c:pt>
                <c:pt idx="913">
                  <c:v>532.62058426133922</c:v>
                </c:pt>
                <c:pt idx="914">
                  <c:v>1531.2535061431472</c:v>
                </c:pt>
                <c:pt idx="915">
                  <c:v>330.95098937039552</c:v>
                </c:pt>
                <c:pt idx="916">
                  <c:v>406.67311039815047</c:v>
                </c:pt>
                <c:pt idx="917">
                  <c:v>300.95891774419232</c:v>
                </c:pt>
                <c:pt idx="918">
                  <c:v>901.21204660960757</c:v>
                </c:pt>
                <c:pt idx="919">
                  <c:v>921.04323895874381</c:v>
                </c:pt>
                <c:pt idx="920">
                  <c:v>1543.2173676499435</c:v>
                </c:pt>
                <c:pt idx="921">
                  <c:v>402.90959662774566</c:v>
                </c:pt>
                <c:pt idx="922">
                  <c:v>388.25943424354216</c:v>
                </c:pt>
                <c:pt idx="923">
                  <c:v>-1376.7930438456751</c:v>
                </c:pt>
                <c:pt idx="924">
                  <c:v>619.1610678463361</c:v>
                </c:pt>
                <c:pt idx="925">
                  <c:v>1487.6190953630266</c:v>
                </c:pt>
                <c:pt idx="926">
                  <c:v>93.126681887475172</c:v>
                </c:pt>
                <c:pt idx="927">
                  <c:v>1529.801643754771</c:v>
                </c:pt>
                <c:pt idx="928">
                  <c:v>1007.2300309820375</c:v>
                </c:pt>
                <c:pt idx="929">
                  <c:v>1394.0353721140475</c:v>
                </c:pt>
                <c:pt idx="930">
                  <c:v>1185.2621053877851</c:v>
                </c:pt>
                <c:pt idx="931">
                  <c:v>428.36444771509696</c:v>
                </c:pt>
                <c:pt idx="932">
                  <c:v>919.53698108118078</c:v>
                </c:pt>
                <c:pt idx="933">
                  <c:v>1184.0198094060722</c:v>
                </c:pt>
                <c:pt idx="934">
                  <c:v>706.66187812780959</c:v>
                </c:pt>
                <c:pt idx="935">
                  <c:v>497.48635275631671</c:v>
                </c:pt>
                <c:pt idx="936">
                  <c:v>789.85871316362125</c:v>
                </c:pt>
                <c:pt idx="937">
                  <c:v>-343.29569448509818</c:v>
                </c:pt>
                <c:pt idx="938">
                  <c:v>529.25399019312158</c:v>
                </c:pt>
                <c:pt idx="939">
                  <c:v>921.77864174407841</c:v>
                </c:pt>
                <c:pt idx="940">
                  <c:v>1278.6392612237078</c:v>
                </c:pt>
                <c:pt idx="941">
                  <c:v>-238.28077855356764</c:v>
                </c:pt>
                <c:pt idx="942">
                  <c:v>1062.6070556078744</c:v>
                </c:pt>
                <c:pt idx="943">
                  <c:v>91.239762078289345</c:v>
                </c:pt>
                <c:pt idx="944">
                  <c:v>-413.04357194729135</c:v>
                </c:pt>
                <c:pt idx="945">
                  <c:v>682.96860326819956</c:v>
                </c:pt>
                <c:pt idx="946">
                  <c:v>207.85518944339674</c:v>
                </c:pt>
                <c:pt idx="947">
                  <c:v>371.48806441314025</c:v>
                </c:pt>
                <c:pt idx="948">
                  <c:v>1983.2170533408921</c:v>
                </c:pt>
                <c:pt idx="949">
                  <c:v>1262.1984229672357</c:v>
                </c:pt>
                <c:pt idx="950">
                  <c:v>2103.0311822175659</c:v>
                </c:pt>
                <c:pt idx="951">
                  <c:v>-1498.58500180791</c:v>
                </c:pt>
                <c:pt idx="952">
                  <c:v>-742.78910627375922</c:v>
                </c:pt>
                <c:pt idx="953">
                  <c:v>399.70210393953391</c:v>
                </c:pt>
                <c:pt idx="954">
                  <c:v>489.31774622987984</c:v>
                </c:pt>
                <c:pt idx="955">
                  <c:v>1497.8498167390778</c:v>
                </c:pt>
                <c:pt idx="956">
                  <c:v>1230.2926933479812</c:v>
                </c:pt>
                <c:pt idx="957">
                  <c:v>1590.5074266491906</c:v>
                </c:pt>
                <c:pt idx="958">
                  <c:v>640.27854392854124</c:v>
                </c:pt>
                <c:pt idx="959">
                  <c:v>1089.3285224336764</c:v>
                </c:pt>
                <c:pt idx="960">
                  <c:v>1597.1278838827329</c:v>
                </c:pt>
                <c:pt idx="961">
                  <c:v>286.19403721390813</c:v>
                </c:pt>
                <c:pt idx="962">
                  <c:v>854.01412101315384</c:v>
                </c:pt>
                <c:pt idx="963">
                  <c:v>-56.610503348631255</c:v>
                </c:pt>
                <c:pt idx="964">
                  <c:v>383.65684367197349</c:v>
                </c:pt>
                <c:pt idx="965">
                  <c:v>2642.96963938926</c:v>
                </c:pt>
                <c:pt idx="966">
                  <c:v>75.451977801664853</c:v>
                </c:pt>
                <c:pt idx="967">
                  <c:v>1027.5269781008606</c:v>
                </c:pt>
                <c:pt idx="968">
                  <c:v>-320.00722123734073</c:v>
                </c:pt>
                <c:pt idx="969">
                  <c:v>1466.8261767973881</c:v>
                </c:pt>
                <c:pt idx="970">
                  <c:v>1457.9450358957943</c:v>
                </c:pt>
                <c:pt idx="971">
                  <c:v>1559.9779023656999</c:v>
                </c:pt>
                <c:pt idx="972">
                  <c:v>805.45595408114696</c:v>
                </c:pt>
                <c:pt idx="973">
                  <c:v>-950.29123136929582</c:v>
                </c:pt>
                <c:pt idx="974">
                  <c:v>-180.6593094421296</c:v>
                </c:pt>
                <c:pt idx="975">
                  <c:v>724.08928149934809</c:v>
                </c:pt>
                <c:pt idx="976">
                  <c:v>491.19481071352004</c:v>
                </c:pt>
                <c:pt idx="977">
                  <c:v>-71.095978669594729</c:v>
                </c:pt>
                <c:pt idx="978">
                  <c:v>620.37637764071405</c:v>
                </c:pt>
                <c:pt idx="979">
                  <c:v>1032.213650622029</c:v>
                </c:pt>
                <c:pt idx="980">
                  <c:v>820.9372630066332</c:v>
                </c:pt>
                <c:pt idx="981">
                  <c:v>2544.4571522359915</c:v>
                </c:pt>
                <c:pt idx="982">
                  <c:v>1047.8859329742374</c:v>
                </c:pt>
                <c:pt idx="983">
                  <c:v>1981.3045445744533</c:v>
                </c:pt>
                <c:pt idx="984">
                  <c:v>559.24902591128705</c:v>
                </c:pt>
                <c:pt idx="985">
                  <c:v>-84.881564711832425</c:v>
                </c:pt>
                <c:pt idx="986">
                  <c:v>1263.2997266468785</c:v>
                </c:pt>
                <c:pt idx="987">
                  <c:v>2200.5842151270272</c:v>
                </c:pt>
                <c:pt idx="988">
                  <c:v>1589.3633293369778</c:v>
                </c:pt>
                <c:pt idx="989">
                  <c:v>254.98268323198181</c:v>
                </c:pt>
                <c:pt idx="990">
                  <c:v>1022.2818793527751</c:v>
                </c:pt>
                <c:pt idx="991">
                  <c:v>365.63669343125576</c:v>
                </c:pt>
                <c:pt idx="992">
                  <c:v>2584.6160527653515</c:v>
                </c:pt>
                <c:pt idx="993">
                  <c:v>659.68324949137093</c:v>
                </c:pt>
                <c:pt idx="994">
                  <c:v>1125.1466165012439</c:v>
                </c:pt>
                <c:pt idx="995">
                  <c:v>401.30826640015914</c:v>
                </c:pt>
                <c:pt idx="996">
                  <c:v>931.51439733895995</c:v>
                </c:pt>
                <c:pt idx="997">
                  <c:v>240.41396885664278</c:v>
                </c:pt>
                <c:pt idx="998">
                  <c:v>-247.32354554847257</c:v>
                </c:pt>
                <c:pt idx="999">
                  <c:v>714.61433399976727</c:v>
                </c:pt>
              </c:numCache>
            </c:numRef>
          </c:yVal>
          <c:smooth val="0"/>
          <c:extLst>
            <c:ext xmlns:c16="http://schemas.microsoft.com/office/drawing/2014/chart" uri="{C3380CC4-5D6E-409C-BE32-E72D297353CC}">
              <c16:uniqueId val="{00000000-6883-46E9-9A67-4C8AC32A5537}"/>
            </c:ext>
          </c:extLst>
        </c:ser>
        <c:ser>
          <c:idx val="1"/>
          <c:order val="1"/>
          <c:tx>
            <c:v>EA - UMC</c:v>
          </c:tx>
          <c:spPr>
            <a:ln w="25400" cap="rnd">
              <a:noFill/>
              <a:round/>
            </a:ln>
            <a:effectLst/>
          </c:spPr>
          <c:marker>
            <c:symbol val="circle"/>
            <c:size val="5"/>
            <c:spPr>
              <a:solidFill>
                <a:schemeClr val="accent1">
                  <a:alpha val="83000"/>
                </a:schemeClr>
              </a:solidFill>
              <a:ln w="9525">
                <a:noFill/>
              </a:ln>
              <a:effectLst/>
            </c:spPr>
          </c:marker>
          <c:xVal>
            <c:numRef>
              <c:f>Graph!$I$4:$I$1003</c:f>
              <c:numCache>
                <c:formatCode>0.000</c:formatCode>
                <c:ptCount val="1000"/>
                <c:pt idx="0">
                  <c:v>3.1106277315791225E-2</c:v>
                </c:pt>
                <c:pt idx="1">
                  <c:v>5.8240630856320509E-2</c:v>
                </c:pt>
                <c:pt idx="2">
                  <c:v>3.9620114735652336E-2</c:v>
                </c:pt>
                <c:pt idx="3">
                  <c:v>4.8160267761048238E-2</c:v>
                </c:pt>
                <c:pt idx="4">
                  <c:v>2.501465959425881E-2</c:v>
                </c:pt>
                <c:pt idx="5">
                  <c:v>4.2824465128120708E-2</c:v>
                </c:pt>
                <c:pt idx="6">
                  <c:v>4.1005055615981417E-2</c:v>
                </c:pt>
                <c:pt idx="7">
                  <c:v>2.9203699448480232E-2</c:v>
                </c:pt>
                <c:pt idx="8">
                  <c:v>3.9617347945846648E-2</c:v>
                </c:pt>
                <c:pt idx="9">
                  <c:v>3.7067599889254607E-2</c:v>
                </c:pt>
                <c:pt idx="10">
                  <c:v>3.9928930193405314E-2</c:v>
                </c:pt>
                <c:pt idx="11">
                  <c:v>8.2686826633874451E-3</c:v>
                </c:pt>
                <c:pt idx="12">
                  <c:v>3.8869539121421978E-2</c:v>
                </c:pt>
                <c:pt idx="13">
                  <c:v>3.2517945182610607E-2</c:v>
                </c:pt>
                <c:pt idx="14">
                  <c:v>2.9292794714225596E-2</c:v>
                </c:pt>
                <c:pt idx="15">
                  <c:v>3.9756280978627351E-2</c:v>
                </c:pt>
                <c:pt idx="16">
                  <c:v>3.8308924672079414E-2</c:v>
                </c:pt>
                <c:pt idx="17">
                  <c:v>5.1128564317382257E-3</c:v>
                </c:pt>
                <c:pt idx="18">
                  <c:v>4.2847673090979949E-2</c:v>
                </c:pt>
                <c:pt idx="19">
                  <c:v>3.8821548493812114E-2</c:v>
                </c:pt>
                <c:pt idx="20">
                  <c:v>5.855742134625027E-2</c:v>
                </c:pt>
                <c:pt idx="21">
                  <c:v>4.5925761860456535E-2</c:v>
                </c:pt>
                <c:pt idx="22">
                  <c:v>3.565701316260244E-2</c:v>
                </c:pt>
                <c:pt idx="23">
                  <c:v>5.6595502058565048E-2</c:v>
                </c:pt>
                <c:pt idx="24">
                  <c:v>2.6697607761523943E-2</c:v>
                </c:pt>
                <c:pt idx="25">
                  <c:v>4.2210507594062585E-2</c:v>
                </c:pt>
                <c:pt idx="26">
                  <c:v>3.1495573736617183E-2</c:v>
                </c:pt>
                <c:pt idx="27">
                  <c:v>4.0651553864678495E-2</c:v>
                </c:pt>
                <c:pt idx="28">
                  <c:v>4.1388041194982038E-2</c:v>
                </c:pt>
                <c:pt idx="29">
                  <c:v>4.8766272936529013E-2</c:v>
                </c:pt>
                <c:pt idx="30">
                  <c:v>3.388295476523883E-2</c:v>
                </c:pt>
                <c:pt idx="31">
                  <c:v>4.3198230772267157E-2</c:v>
                </c:pt>
                <c:pt idx="32">
                  <c:v>5.5667088890731631E-2</c:v>
                </c:pt>
                <c:pt idx="33">
                  <c:v>5.2698401986931868E-2</c:v>
                </c:pt>
                <c:pt idx="34">
                  <c:v>2.9181578744319207E-2</c:v>
                </c:pt>
                <c:pt idx="35">
                  <c:v>3.6623893470825709E-2</c:v>
                </c:pt>
                <c:pt idx="36">
                  <c:v>3.221698693843162E-2</c:v>
                </c:pt>
                <c:pt idx="37">
                  <c:v>5.3168604009259927E-2</c:v>
                </c:pt>
                <c:pt idx="38">
                  <c:v>3.5253586433128307E-2</c:v>
                </c:pt>
                <c:pt idx="39">
                  <c:v>2.2639921300463266E-2</c:v>
                </c:pt>
                <c:pt idx="40">
                  <c:v>3.7111279220930278E-2</c:v>
                </c:pt>
                <c:pt idx="41">
                  <c:v>3.6298619932504703E-2</c:v>
                </c:pt>
                <c:pt idx="42">
                  <c:v>6.0553146547592869E-2</c:v>
                </c:pt>
                <c:pt idx="43">
                  <c:v>2.719409256185518E-2</c:v>
                </c:pt>
                <c:pt idx="44">
                  <c:v>3.0740225267469522E-2</c:v>
                </c:pt>
                <c:pt idx="45">
                  <c:v>3.4376463418077152E-2</c:v>
                </c:pt>
                <c:pt idx="46">
                  <c:v>4.0858049355009043E-2</c:v>
                </c:pt>
                <c:pt idx="47">
                  <c:v>2.9303744203337468E-2</c:v>
                </c:pt>
                <c:pt idx="48">
                  <c:v>2.7923452879212041E-2</c:v>
                </c:pt>
                <c:pt idx="49">
                  <c:v>4.5984568462844468E-2</c:v>
                </c:pt>
                <c:pt idx="50">
                  <c:v>2.3396473734139157E-2</c:v>
                </c:pt>
                <c:pt idx="51">
                  <c:v>4.0310394477488999E-2</c:v>
                </c:pt>
                <c:pt idx="52">
                  <c:v>4.8470977691725627E-2</c:v>
                </c:pt>
                <c:pt idx="53">
                  <c:v>4.8215302349242206E-2</c:v>
                </c:pt>
                <c:pt idx="54">
                  <c:v>5.1345116066265351E-2</c:v>
                </c:pt>
                <c:pt idx="55">
                  <c:v>3.4098074597758835E-2</c:v>
                </c:pt>
                <c:pt idx="56">
                  <c:v>1.0849425502372157E-2</c:v>
                </c:pt>
                <c:pt idx="57">
                  <c:v>3.499080679811329E-2</c:v>
                </c:pt>
                <c:pt idx="58">
                  <c:v>3.9246469357950411E-2</c:v>
                </c:pt>
                <c:pt idx="59">
                  <c:v>4.2142516014450244E-2</c:v>
                </c:pt>
                <c:pt idx="60">
                  <c:v>3.4275977233128696E-2</c:v>
                </c:pt>
                <c:pt idx="61">
                  <c:v>3.6435089432352658E-2</c:v>
                </c:pt>
                <c:pt idx="62">
                  <c:v>2.0807056967695543E-2</c:v>
                </c:pt>
                <c:pt idx="63">
                  <c:v>2.7709831967661573E-2</c:v>
                </c:pt>
                <c:pt idx="64">
                  <c:v>5.3451923395515438E-2</c:v>
                </c:pt>
                <c:pt idx="65">
                  <c:v>3.4225168350883267E-2</c:v>
                </c:pt>
                <c:pt idx="66">
                  <c:v>4.5926167545463407E-2</c:v>
                </c:pt>
                <c:pt idx="67">
                  <c:v>2.6437559371034459E-2</c:v>
                </c:pt>
                <c:pt idx="68">
                  <c:v>1.4173212985487302E-2</c:v>
                </c:pt>
                <c:pt idx="69">
                  <c:v>5.0742581487625456E-2</c:v>
                </c:pt>
                <c:pt idx="70">
                  <c:v>5.1121254367758717E-2</c:v>
                </c:pt>
                <c:pt idx="71">
                  <c:v>3.8976384217226281E-2</c:v>
                </c:pt>
                <c:pt idx="72">
                  <c:v>4.8354014426726759E-2</c:v>
                </c:pt>
                <c:pt idx="73">
                  <c:v>4.8702715934899693E-2</c:v>
                </c:pt>
                <c:pt idx="74">
                  <c:v>3.6286496197867835E-2</c:v>
                </c:pt>
                <c:pt idx="75">
                  <c:v>2.9528912290744901E-2</c:v>
                </c:pt>
                <c:pt idx="76">
                  <c:v>4.6263825762096374E-2</c:v>
                </c:pt>
                <c:pt idx="77">
                  <c:v>1.7411183951153465E-2</c:v>
                </c:pt>
                <c:pt idx="78">
                  <c:v>4.053489952387352E-2</c:v>
                </c:pt>
                <c:pt idx="79">
                  <c:v>3.6735064953095781E-2</c:v>
                </c:pt>
                <c:pt idx="80">
                  <c:v>2.7214658720985468E-2</c:v>
                </c:pt>
                <c:pt idx="81">
                  <c:v>6.6355959231134742E-2</c:v>
                </c:pt>
                <c:pt idx="82">
                  <c:v>2.3608982680726462E-2</c:v>
                </c:pt>
                <c:pt idx="83">
                  <c:v>4.2650692148294089E-2</c:v>
                </c:pt>
                <c:pt idx="84">
                  <c:v>3.309780651771508E-2</c:v>
                </c:pt>
                <c:pt idx="85">
                  <c:v>4.0221592497502519E-2</c:v>
                </c:pt>
                <c:pt idx="86">
                  <c:v>4.1097389106362917E-2</c:v>
                </c:pt>
                <c:pt idx="87">
                  <c:v>2.6487022161539173E-2</c:v>
                </c:pt>
                <c:pt idx="88">
                  <c:v>4.2465570779622402E-2</c:v>
                </c:pt>
                <c:pt idx="89">
                  <c:v>3.3583176366073351E-2</c:v>
                </c:pt>
                <c:pt idx="90">
                  <c:v>2.9341938638351592E-2</c:v>
                </c:pt>
                <c:pt idx="91">
                  <c:v>3.3590242796912501E-2</c:v>
                </c:pt>
                <c:pt idx="92">
                  <c:v>4.5218219224646618E-2</c:v>
                </c:pt>
                <c:pt idx="93">
                  <c:v>2.9034872621753659E-2</c:v>
                </c:pt>
                <c:pt idx="94">
                  <c:v>5.1590845668545875E-2</c:v>
                </c:pt>
                <c:pt idx="95">
                  <c:v>4.7860710352549789E-2</c:v>
                </c:pt>
                <c:pt idx="96">
                  <c:v>5.0138792668422603E-2</c:v>
                </c:pt>
                <c:pt idx="97">
                  <c:v>4.9894937852576156E-2</c:v>
                </c:pt>
                <c:pt idx="98">
                  <c:v>2.9755964477372547E-2</c:v>
                </c:pt>
                <c:pt idx="99">
                  <c:v>3.4678828801114114E-2</c:v>
                </c:pt>
                <c:pt idx="100">
                  <c:v>2.3572120455499578E-2</c:v>
                </c:pt>
                <c:pt idx="101">
                  <c:v>3.9232680325256494E-2</c:v>
                </c:pt>
                <c:pt idx="102">
                  <c:v>2.0157218353199977E-2</c:v>
                </c:pt>
                <c:pt idx="103">
                  <c:v>2.1239276069260765E-2</c:v>
                </c:pt>
                <c:pt idx="104">
                  <c:v>3.4789236594144748E-2</c:v>
                </c:pt>
                <c:pt idx="105">
                  <c:v>3.3185397435332137E-2</c:v>
                </c:pt>
                <c:pt idx="106">
                  <c:v>4.1642199808396646E-2</c:v>
                </c:pt>
                <c:pt idx="107">
                  <c:v>4.2540009467492729E-2</c:v>
                </c:pt>
                <c:pt idx="108">
                  <c:v>4.2124557846199374E-2</c:v>
                </c:pt>
                <c:pt idx="109">
                  <c:v>4.713392931766755E-2</c:v>
                </c:pt>
                <c:pt idx="110">
                  <c:v>3.3337966358725157E-2</c:v>
                </c:pt>
                <c:pt idx="111">
                  <c:v>5.8677546273452147E-2</c:v>
                </c:pt>
                <c:pt idx="112">
                  <c:v>3.4056010387326252E-2</c:v>
                </c:pt>
                <c:pt idx="113">
                  <c:v>6.0548871120493016E-2</c:v>
                </c:pt>
                <c:pt idx="114">
                  <c:v>4.5488605275809155E-2</c:v>
                </c:pt>
                <c:pt idx="115">
                  <c:v>4.1916810012193877E-2</c:v>
                </c:pt>
                <c:pt idx="116">
                  <c:v>3.4391126752344861E-2</c:v>
                </c:pt>
                <c:pt idx="117">
                  <c:v>4.871756719178711E-2</c:v>
                </c:pt>
                <c:pt idx="118">
                  <c:v>4.2155360914767827E-2</c:v>
                </c:pt>
                <c:pt idx="119">
                  <c:v>4.3317051149179914E-2</c:v>
                </c:pt>
                <c:pt idx="120">
                  <c:v>3.2843950748388348E-2</c:v>
                </c:pt>
                <c:pt idx="121">
                  <c:v>3.1567812572665069E-2</c:v>
                </c:pt>
                <c:pt idx="122">
                  <c:v>5.1338812760431042E-2</c:v>
                </c:pt>
                <c:pt idx="123">
                  <c:v>4.1554849419730373E-2</c:v>
                </c:pt>
                <c:pt idx="124">
                  <c:v>3.4902335556281111E-2</c:v>
                </c:pt>
                <c:pt idx="125">
                  <c:v>3.8425057706988258E-2</c:v>
                </c:pt>
                <c:pt idx="126">
                  <c:v>2.6101993787217604E-2</c:v>
                </c:pt>
                <c:pt idx="127">
                  <c:v>2.9322466051717778E-2</c:v>
                </c:pt>
                <c:pt idx="128">
                  <c:v>2.9979970259140225E-2</c:v>
                </c:pt>
                <c:pt idx="129">
                  <c:v>3.8787330212293851E-2</c:v>
                </c:pt>
                <c:pt idx="130">
                  <c:v>3.5615623807732817E-2</c:v>
                </c:pt>
                <c:pt idx="131">
                  <c:v>3.5848667165426527E-2</c:v>
                </c:pt>
                <c:pt idx="132">
                  <c:v>1.428361627733973E-2</c:v>
                </c:pt>
                <c:pt idx="133">
                  <c:v>3.8083716002831898E-2</c:v>
                </c:pt>
                <c:pt idx="134">
                  <c:v>5.3737451027969799E-2</c:v>
                </c:pt>
                <c:pt idx="135">
                  <c:v>2.9485379684121057E-2</c:v>
                </c:pt>
                <c:pt idx="136">
                  <c:v>3.4727729574856266E-2</c:v>
                </c:pt>
                <c:pt idx="137">
                  <c:v>3.9278781397477654E-2</c:v>
                </c:pt>
                <c:pt idx="138">
                  <c:v>4.5911829533471164E-2</c:v>
                </c:pt>
                <c:pt idx="139">
                  <c:v>5.4430302911839611E-2</c:v>
                </c:pt>
                <c:pt idx="140">
                  <c:v>3.5180533701205781E-2</c:v>
                </c:pt>
                <c:pt idx="141">
                  <c:v>4.7365529364010499E-2</c:v>
                </c:pt>
                <c:pt idx="142">
                  <c:v>3.978507931669082E-2</c:v>
                </c:pt>
                <c:pt idx="143">
                  <c:v>1.1859824430579625E-2</c:v>
                </c:pt>
                <c:pt idx="144">
                  <c:v>4.4726763483661017E-2</c:v>
                </c:pt>
                <c:pt idx="145">
                  <c:v>5.0112399476760099E-2</c:v>
                </c:pt>
                <c:pt idx="146">
                  <c:v>5.1691950871139099E-2</c:v>
                </c:pt>
                <c:pt idx="147">
                  <c:v>4.0565482046422748E-2</c:v>
                </c:pt>
                <c:pt idx="148">
                  <c:v>3.9408520010124494E-2</c:v>
                </c:pt>
                <c:pt idx="149">
                  <c:v>4.8489809217120677E-2</c:v>
                </c:pt>
                <c:pt idx="150">
                  <c:v>2.5272292266036465E-2</c:v>
                </c:pt>
                <c:pt idx="151">
                  <c:v>2.3258130471431208E-2</c:v>
                </c:pt>
                <c:pt idx="152">
                  <c:v>3.8455978649876189E-2</c:v>
                </c:pt>
                <c:pt idx="153">
                  <c:v>3.1565600098952366E-2</c:v>
                </c:pt>
                <c:pt idx="154">
                  <c:v>2.4404923624113024E-2</c:v>
                </c:pt>
                <c:pt idx="155">
                  <c:v>3.6531456860488067E-2</c:v>
                </c:pt>
                <c:pt idx="156">
                  <c:v>3.225906790085966E-2</c:v>
                </c:pt>
                <c:pt idx="157">
                  <c:v>3.6207054756274691E-2</c:v>
                </c:pt>
                <c:pt idx="158">
                  <c:v>1.5032973438245582E-2</c:v>
                </c:pt>
                <c:pt idx="159">
                  <c:v>4.3237549150671239E-2</c:v>
                </c:pt>
                <c:pt idx="160">
                  <c:v>3.3037238393956524E-2</c:v>
                </c:pt>
                <c:pt idx="161">
                  <c:v>3.9770463038468241E-2</c:v>
                </c:pt>
                <c:pt idx="162">
                  <c:v>4.095090917774015E-2</c:v>
                </c:pt>
                <c:pt idx="163">
                  <c:v>1.9740306843928055E-2</c:v>
                </c:pt>
                <c:pt idx="164">
                  <c:v>3.2523999637571362E-2</c:v>
                </c:pt>
                <c:pt idx="165">
                  <c:v>3.7439649753686161E-2</c:v>
                </c:pt>
                <c:pt idx="166">
                  <c:v>2.7857840463819381E-2</c:v>
                </c:pt>
                <c:pt idx="167">
                  <c:v>3.2429349814252349E-2</c:v>
                </c:pt>
                <c:pt idx="168">
                  <c:v>4.4059259770132225E-2</c:v>
                </c:pt>
                <c:pt idx="169">
                  <c:v>3.6532341735457725E-2</c:v>
                </c:pt>
                <c:pt idx="170">
                  <c:v>1.9526038236997157E-2</c:v>
                </c:pt>
                <c:pt idx="171">
                  <c:v>3.8539924947783986E-2</c:v>
                </c:pt>
                <c:pt idx="172">
                  <c:v>3.0619458574962274E-2</c:v>
                </c:pt>
                <c:pt idx="173">
                  <c:v>4.3758576720677622E-2</c:v>
                </c:pt>
                <c:pt idx="174">
                  <c:v>2.8158778353346875E-2</c:v>
                </c:pt>
                <c:pt idx="175">
                  <c:v>5.183142366406325E-2</c:v>
                </c:pt>
                <c:pt idx="176">
                  <c:v>3.5623809255079089E-2</c:v>
                </c:pt>
                <c:pt idx="177">
                  <c:v>3.0811875074618179E-2</c:v>
                </c:pt>
                <c:pt idx="178">
                  <c:v>3.8320007899154983E-2</c:v>
                </c:pt>
                <c:pt idx="179">
                  <c:v>4.3816972449056635E-2</c:v>
                </c:pt>
                <c:pt idx="180">
                  <c:v>3.8636262363295919E-2</c:v>
                </c:pt>
                <c:pt idx="181">
                  <c:v>1.9884455735091455E-2</c:v>
                </c:pt>
                <c:pt idx="182">
                  <c:v>4.1645746511268809E-2</c:v>
                </c:pt>
                <c:pt idx="183">
                  <c:v>4.3059162704694197E-2</c:v>
                </c:pt>
                <c:pt idx="184">
                  <c:v>1.8985741867010717E-2</c:v>
                </c:pt>
                <c:pt idx="185">
                  <c:v>5.0530958214569627E-2</c:v>
                </c:pt>
                <c:pt idx="186">
                  <c:v>2.9118726795060577E-2</c:v>
                </c:pt>
                <c:pt idx="187">
                  <c:v>4.1070694544054556E-2</c:v>
                </c:pt>
                <c:pt idx="188">
                  <c:v>3.7866387342024257E-2</c:v>
                </c:pt>
                <c:pt idx="189">
                  <c:v>2.4253007901443305E-2</c:v>
                </c:pt>
                <c:pt idx="190">
                  <c:v>4.2449825324366308E-2</c:v>
                </c:pt>
                <c:pt idx="191">
                  <c:v>2.3791237431677829E-2</c:v>
                </c:pt>
                <c:pt idx="192">
                  <c:v>2.1281518928277416E-2</c:v>
                </c:pt>
                <c:pt idx="193">
                  <c:v>3.0135012857061248E-2</c:v>
                </c:pt>
                <c:pt idx="194">
                  <c:v>3.4850355405842783E-2</c:v>
                </c:pt>
                <c:pt idx="195">
                  <c:v>4.5852265216463961E-2</c:v>
                </c:pt>
                <c:pt idx="196">
                  <c:v>4.4474778649330582E-2</c:v>
                </c:pt>
                <c:pt idx="197">
                  <c:v>3.735621629219632E-2</c:v>
                </c:pt>
                <c:pt idx="198">
                  <c:v>3.3059239179623591E-2</c:v>
                </c:pt>
                <c:pt idx="199">
                  <c:v>4.8580610968641573E-2</c:v>
                </c:pt>
                <c:pt idx="200">
                  <c:v>2.6549034388402865E-2</c:v>
                </c:pt>
                <c:pt idx="201">
                  <c:v>1.9252655270161571E-2</c:v>
                </c:pt>
                <c:pt idx="202">
                  <c:v>2.9168112026686961E-2</c:v>
                </c:pt>
                <c:pt idx="203">
                  <c:v>4.2868955224976565E-2</c:v>
                </c:pt>
                <c:pt idx="204">
                  <c:v>6.1542618052302926E-2</c:v>
                </c:pt>
                <c:pt idx="205">
                  <c:v>5.1707662227255265E-2</c:v>
                </c:pt>
                <c:pt idx="206">
                  <c:v>4.615711353664799E-2</c:v>
                </c:pt>
                <c:pt idx="207">
                  <c:v>2.8952289366960361E-2</c:v>
                </c:pt>
                <c:pt idx="208">
                  <c:v>2.8612655983928224E-2</c:v>
                </c:pt>
                <c:pt idx="209">
                  <c:v>3.4735194454005539E-2</c:v>
                </c:pt>
                <c:pt idx="210">
                  <c:v>2.7113639768461921E-2</c:v>
                </c:pt>
                <c:pt idx="211">
                  <c:v>2.8058339028388581E-2</c:v>
                </c:pt>
                <c:pt idx="212">
                  <c:v>4.7258255015248878E-2</c:v>
                </c:pt>
                <c:pt idx="213">
                  <c:v>3.0300218586455156E-2</c:v>
                </c:pt>
                <c:pt idx="214">
                  <c:v>1.8484513869000959E-2</c:v>
                </c:pt>
                <c:pt idx="215">
                  <c:v>3.7543866554202811E-2</c:v>
                </c:pt>
                <c:pt idx="216">
                  <c:v>8.4692575942263548E-3</c:v>
                </c:pt>
                <c:pt idx="217">
                  <c:v>5.9603535573804531E-2</c:v>
                </c:pt>
                <c:pt idx="218">
                  <c:v>3.6634147139392191E-2</c:v>
                </c:pt>
                <c:pt idx="219">
                  <c:v>4.5146269164097551E-2</c:v>
                </c:pt>
                <c:pt idx="220">
                  <c:v>3.3136596435122102E-2</c:v>
                </c:pt>
                <c:pt idx="221">
                  <c:v>3.8998125479965548E-2</c:v>
                </c:pt>
                <c:pt idx="222">
                  <c:v>5.1329361319396541E-2</c:v>
                </c:pt>
                <c:pt idx="223">
                  <c:v>5.1330534435676832E-2</c:v>
                </c:pt>
                <c:pt idx="224">
                  <c:v>4.2198916639566673E-2</c:v>
                </c:pt>
                <c:pt idx="225">
                  <c:v>2.6962951444603308E-2</c:v>
                </c:pt>
                <c:pt idx="226">
                  <c:v>5.2735271889436559E-2</c:v>
                </c:pt>
                <c:pt idx="227">
                  <c:v>5.3863387337297751E-2</c:v>
                </c:pt>
                <c:pt idx="228">
                  <c:v>3.935580815539378E-2</c:v>
                </c:pt>
                <c:pt idx="229">
                  <c:v>3.6763157641397252E-2</c:v>
                </c:pt>
                <c:pt idx="230">
                  <c:v>1.5839867946093034E-2</c:v>
                </c:pt>
                <c:pt idx="231">
                  <c:v>3.0362052832723162E-2</c:v>
                </c:pt>
                <c:pt idx="232">
                  <c:v>4.5419214269505397E-2</c:v>
                </c:pt>
                <c:pt idx="233">
                  <c:v>4.0283013158977123E-2</c:v>
                </c:pt>
                <c:pt idx="234">
                  <c:v>4.9037839708426262E-2</c:v>
                </c:pt>
                <c:pt idx="235">
                  <c:v>3.2431198645224278E-2</c:v>
                </c:pt>
                <c:pt idx="236">
                  <c:v>4.0720940857984382E-2</c:v>
                </c:pt>
                <c:pt idx="237">
                  <c:v>4.1037003050962313E-2</c:v>
                </c:pt>
                <c:pt idx="238">
                  <c:v>3.6208455293038649E-2</c:v>
                </c:pt>
                <c:pt idx="239">
                  <c:v>2.9212024212105211E-2</c:v>
                </c:pt>
                <c:pt idx="240">
                  <c:v>2.7579562836598147E-2</c:v>
                </c:pt>
                <c:pt idx="241">
                  <c:v>3.0013725490242563E-2</c:v>
                </c:pt>
                <c:pt idx="242">
                  <c:v>4.2203174769801573E-2</c:v>
                </c:pt>
                <c:pt idx="243">
                  <c:v>3.1753426594074492E-2</c:v>
                </c:pt>
                <c:pt idx="244">
                  <c:v>3.6673389613944257E-2</c:v>
                </c:pt>
                <c:pt idx="245">
                  <c:v>3.1385331139578539E-2</c:v>
                </c:pt>
                <c:pt idx="246">
                  <c:v>3.0316448315371097E-2</c:v>
                </c:pt>
                <c:pt idx="247">
                  <c:v>4.3057257254349057E-2</c:v>
                </c:pt>
                <c:pt idx="248">
                  <c:v>4.2181963255500721E-2</c:v>
                </c:pt>
                <c:pt idx="249">
                  <c:v>3.0259552994969977E-2</c:v>
                </c:pt>
                <c:pt idx="250">
                  <c:v>6.0828879845818189E-2</c:v>
                </c:pt>
                <c:pt idx="251">
                  <c:v>2.0939869826976026E-2</c:v>
                </c:pt>
                <c:pt idx="252">
                  <c:v>4.4281907996020921E-2</c:v>
                </c:pt>
                <c:pt idx="253">
                  <c:v>4.2072513139651171E-2</c:v>
                </c:pt>
                <c:pt idx="254">
                  <c:v>4.0407712240546664E-2</c:v>
                </c:pt>
                <c:pt idx="255">
                  <c:v>3.5584627703138784E-2</c:v>
                </c:pt>
                <c:pt idx="256">
                  <c:v>2.3505846781991201E-2</c:v>
                </c:pt>
                <c:pt idx="257">
                  <c:v>3.8868267156284185E-2</c:v>
                </c:pt>
                <c:pt idx="258">
                  <c:v>3.6302548616077297E-2</c:v>
                </c:pt>
                <c:pt idx="259">
                  <c:v>5.551405281430806E-2</c:v>
                </c:pt>
                <c:pt idx="260">
                  <c:v>3.9949091149926438E-2</c:v>
                </c:pt>
                <c:pt idx="261">
                  <c:v>4.3897039435254498E-2</c:v>
                </c:pt>
                <c:pt idx="262">
                  <c:v>1.8605684703231495E-2</c:v>
                </c:pt>
                <c:pt idx="263">
                  <c:v>2.9000393445827253E-2</c:v>
                </c:pt>
                <c:pt idx="264">
                  <c:v>3.463346480479236E-2</c:v>
                </c:pt>
                <c:pt idx="265">
                  <c:v>4.8979267217927294E-2</c:v>
                </c:pt>
                <c:pt idx="266">
                  <c:v>4.1867910609662884E-2</c:v>
                </c:pt>
                <c:pt idx="267">
                  <c:v>4.7824036454967966E-2</c:v>
                </c:pt>
                <c:pt idx="268">
                  <c:v>4.9349100732755752E-2</c:v>
                </c:pt>
                <c:pt idx="269">
                  <c:v>3.3514333997530989E-2</c:v>
                </c:pt>
                <c:pt idx="270">
                  <c:v>4.6639651647358518E-2</c:v>
                </c:pt>
                <c:pt idx="271">
                  <c:v>2.6892209926823663E-2</c:v>
                </c:pt>
                <c:pt idx="272">
                  <c:v>5.3770223815256014E-2</c:v>
                </c:pt>
                <c:pt idx="273">
                  <c:v>3.2684398382451761E-2</c:v>
                </c:pt>
                <c:pt idx="274">
                  <c:v>2.4605450315299652E-2</c:v>
                </c:pt>
                <c:pt idx="275">
                  <c:v>4.3487082773206072E-2</c:v>
                </c:pt>
                <c:pt idx="276">
                  <c:v>5.7386263877748596E-2</c:v>
                </c:pt>
                <c:pt idx="277">
                  <c:v>4.0173905336648233E-2</c:v>
                </c:pt>
                <c:pt idx="278">
                  <c:v>4.0644348331156419E-2</c:v>
                </c:pt>
                <c:pt idx="279">
                  <c:v>4.0242532694669222E-2</c:v>
                </c:pt>
                <c:pt idx="280">
                  <c:v>3.9765784381826194E-2</c:v>
                </c:pt>
                <c:pt idx="281">
                  <c:v>5.2480390953609943E-2</c:v>
                </c:pt>
                <c:pt idx="282">
                  <c:v>3.4304404048050081E-2</c:v>
                </c:pt>
                <c:pt idx="283">
                  <c:v>1.7805879139632892E-2</c:v>
                </c:pt>
                <c:pt idx="284">
                  <c:v>4.1291598285890248E-2</c:v>
                </c:pt>
                <c:pt idx="285">
                  <c:v>2.8537166927582035E-2</c:v>
                </c:pt>
                <c:pt idx="286">
                  <c:v>3.7374941525461731E-2</c:v>
                </c:pt>
                <c:pt idx="287">
                  <c:v>3.2214656728109636E-2</c:v>
                </c:pt>
                <c:pt idx="288">
                  <c:v>4.2212484359232923E-2</c:v>
                </c:pt>
                <c:pt idx="289">
                  <c:v>4.2370387679499029E-2</c:v>
                </c:pt>
                <c:pt idx="290">
                  <c:v>4.9672112580808649E-2</c:v>
                </c:pt>
                <c:pt idx="291">
                  <c:v>3.0290338125183086E-2</c:v>
                </c:pt>
                <c:pt idx="292">
                  <c:v>3.1486461842405417E-2</c:v>
                </c:pt>
                <c:pt idx="293">
                  <c:v>3.4318642362383682E-2</c:v>
                </c:pt>
                <c:pt idx="294">
                  <c:v>3.361202838172557E-2</c:v>
                </c:pt>
                <c:pt idx="295">
                  <c:v>3.7180297767329791E-2</c:v>
                </c:pt>
                <c:pt idx="296">
                  <c:v>3.3757010789651855E-2</c:v>
                </c:pt>
                <c:pt idx="297">
                  <c:v>3.3223934295569468E-2</c:v>
                </c:pt>
                <c:pt idx="298">
                  <c:v>2.5443878858993626E-2</c:v>
                </c:pt>
                <c:pt idx="299">
                  <c:v>3.105089803660303E-2</c:v>
                </c:pt>
                <c:pt idx="300">
                  <c:v>3.2490775778569236E-2</c:v>
                </c:pt>
                <c:pt idx="301">
                  <c:v>4.6886611528944341E-2</c:v>
                </c:pt>
                <c:pt idx="302">
                  <c:v>5.6164059415295314E-2</c:v>
                </c:pt>
                <c:pt idx="303">
                  <c:v>3.9859525857929859E-2</c:v>
                </c:pt>
                <c:pt idx="304">
                  <c:v>2.3049347156832174E-2</c:v>
                </c:pt>
                <c:pt idx="305">
                  <c:v>3.5016642028924752E-2</c:v>
                </c:pt>
                <c:pt idx="306">
                  <c:v>4.9569797978720388E-2</c:v>
                </c:pt>
                <c:pt idx="307">
                  <c:v>3.2001456807762889E-2</c:v>
                </c:pt>
                <c:pt idx="308">
                  <c:v>4.1811633756113825E-2</c:v>
                </c:pt>
                <c:pt idx="309">
                  <c:v>3.4693055191809249E-2</c:v>
                </c:pt>
                <c:pt idx="310">
                  <c:v>4.150433052380828E-2</c:v>
                </c:pt>
                <c:pt idx="311">
                  <c:v>3.562744635368581E-2</c:v>
                </c:pt>
                <c:pt idx="312">
                  <c:v>3.1814265270928337E-2</c:v>
                </c:pt>
                <c:pt idx="313">
                  <c:v>4.7367743959840607E-2</c:v>
                </c:pt>
                <c:pt idx="314">
                  <c:v>3.455217455710987E-2</c:v>
                </c:pt>
                <c:pt idx="315">
                  <c:v>3.0375495920841419E-2</c:v>
                </c:pt>
                <c:pt idx="316">
                  <c:v>3.7954971511445737E-2</c:v>
                </c:pt>
                <c:pt idx="317">
                  <c:v>4.002945483765457E-2</c:v>
                </c:pt>
                <c:pt idx="318">
                  <c:v>4.5467951021431197E-2</c:v>
                </c:pt>
                <c:pt idx="319">
                  <c:v>2.8679835198226846E-3</c:v>
                </c:pt>
                <c:pt idx="320">
                  <c:v>4.1375402286807597E-2</c:v>
                </c:pt>
                <c:pt idx="321">
                  <c:v>4.3997763601769789E-2</c:v>
                </c:pt>
                <c:pt idx="322">
                  <c:v>4.0553215928727057E-2</c:v>
                </c:pt>
                <c:pt idx="323">
                  <c:v>3.1405588335772554E-2</c:v>
                </c:pt>
                <c:pt idx="324">
                  <c:v>4.3787427755054537E-2</c:v>
                </c:pt>
                <c:pt idx="325">
                  <c:v>4.9552775521035083E-2</c:v>
                </c:pt>
                <c:pt idx="326">
                  <c:v>4.2852078088843379E-2</c:v>
                </c:pt>
                <c:pt idx="327">
                  <c:v>3.0227967968983773E-2</c:v>
                </c:pt>
                <c:pt idx="328">
                  <c:v>2.1154451857563126E-2</c:v>
                </c:pt>
                <c:pt idx="329">
                  <c:v>3.4176461349007634E-2</c:v>
                </c:pt>
                <c:pt idx="330">
                  <c:v>5.2612100701345726E-2</c:v>
                </c:pt>
                <c:pt idx="331">
                  <c:v>2.8016767669557612E-2</c:v>
                </c:pt>
                <c:pt idx="332">
                  <c:v>3.8873728326288326E-2</c:v>
                </c:pt>
                <c:pt idx="333">
                  <c:v>3.3139980360777942E-2</c:v>
                </c:pt>
                <c:pt idx="334">
                  <c:v>5.4623603834676397E-2</c:v>
                </c:pt>
                <c:pt idx="335">
                  <c:v>4.6023331627947459E-2</c:v>
                </c:pt>
                <c:pt idx="336">
                  <c:v>2.8745929419076055E-2</c:v>
                </c:pt>
                <c:pt idx="337">
                  <c:v>3.9373195765673441E-2</c:v>
                </c:pt>
                <c:pt idx="338">
                  <c:v>4.7695066675274005E-2</c:v>
                </c:pt>
                <c:pt idx="339">
                  <c:v>1.0550782472422424E-2</c:v>
                </c:pt>
                <c:pt idx="340">
                  <c:v>3.9576251426550572E-2</c:v>
                </c:pt>
                <c:pt idx="341">
                  <c:v>4.594642828389927E-2</c:v>
                </c:pt>
                <c:pt idx="342">
                  <c:v>3.9202129002695124E-2</c:v>
                </c:pt>
                <c:pt idx="343">
                  <c:v>4.1722362503306042E-2</c:v>
                </c:pt>
                <c:pt idx="344">
                  <c:v>3.0112150784274632E-2</c:v>
                </c:pt>
                <c:pt idx="345">
                  <c:v>2.5161789601582392E-2</c:v>
                </c:pt>
                <c:pt idx="346">
                  <c:v>3.6780759560217334E-2</c:v>
                </c:pt>
                <c:pt idx="347">
                  <c:v>2.3549132620115914E-2</c:v>
                </c:pt>
                <c:pt idx="348">
                  <c:v>1.2611631718790426E-2</c:v>
                </c:pt>
                <c:pt idx="349">
                  <c:v>3.7401645204489326E-2</c:v>
                </c:pt>
                <c:pt idx="350">
                  <c:v>3.8588844642796244E-2</c:v>
                </c:pt>
                <c:pt idx="351">
                  <c:v>4.9418304989409911E-2</c:v>
                </c:pt>
                <c:pt idx="352">
                  <c:v>3.2150561159371427E-2</c:v>
                </c:pt>
                <c:pt idx="353">
                  <c:v>3.6981676109166271E-2</c:v>
                </c:pt>
                <c:pt idx="354">
                  <c:v>3.5399716843729875E-2</c:v>
                </c:pt>
                <c:pt idx="355">
                  <c:v>2.5260062792059834E-2</c:v>
                </c:pt>
                <c:pt idx="356">
                  <c:v>4.5836965084272221E-2</c:v>
                </c:pt>
                <c:pt idx="357">
                  <c:v>5.1167052933663644E-2</c:v>
                </c:pt>
                <c:pt idx="358">
                  <c:v>1.850678350790266E-2</c:v>
                </c:pt>
                <c:pt idx="359">
                  <c:v>1.1329439179836856E-2</c:v>
                </c:pt>
                <c:pt idx="360">
                  <c:v>3.5899813967384987E-2</c:v>
                </c:pt>
                <c:pt idx="361">
                  <c:v>2.7969092936821198E-2</c:v>
                </c:pt>
                <c:pt idx="362">
                  <c:v>3.7826077067873068E-2</c:v>
                </c:pt>
                <c:pt idx="363">
                  <c:v>3.4408578638680645E-2</c:v>
                </c:pt>
                <c:pt idx="364">
                  <c:v>3.5360154664413924E-2</c:v>
                </c:pt>
                <c:pt idx="365">
                  <c:v>4.5989473503179175E-2</c:v>
                </c:pt>
                <c:pt idx="366">
                  <c:v>4.8557677578264999E-2</c:v>
                </c:pt>
                <c:pt idx="367">
                  <c:v>3.1958675635699423E-2</c:v>
                </c:pt>
                <c:pt idx="368">
                  <c:v>3.4054211964445344E-2</c:v>
                </c:pt>
                <c:pt idx="369">
                  <c:v>5.8679004831702637E-2</c:v>
                </c:pt>
                <c:pt idx="370">
                  <c:v>1.845767801127491E-2</c:v>
                </c:pt>
                <c:pt idx="371">
                  <c:v>2.3687121977227648E-2</c:v>
                </c:pt>
                <c:pt idx="372">
                  <c:v>4.0650914542858643E-2</c:v>
                </c:pt>
                <c:pt idx="373">
                  <c:v>2.65440820076694E-2</c:v>
                </c:pt>
                <c:pt idx="374">
                  <c:v>5.5629523953440368E-2</c:v>
                </c:pt>
                <c:pt idx="375">
                  <c:v>4.4366015948719667E-2</c:v>
                </c:pt>
                <c:pt idx="376">
                  <c:v>3.9378167147219333E-2</c:v>
                </c:pt>
                <c:pt idx="377">
                  <c:v>3.4805635042471854E-2</c:v>
                </c:pt>
                <c:pt idx="378">
                  <c:v>2.7004739396098192E-2</c:v>
                </c:pt>
                <c:pt idx="379">
                  <c:v>4.0089956629026494E-2</c:v>
                </c:pt>
                <c:pt idx="380">
                  <c:v>4.3483606430647137E-2</c:v>
                </c:pt>
                <c:pt idx="381">
                  <c:v>5.2803843985483906E-2</c:v>
                </c:pt>
                <c:pt idx="382">
                  <c:v>2.5348347035227543E-2</c:v>
                </c:pt>
                <c:pt idx="383">
                  <c:v>3.916727739717199E-2</c:v>
                </c:pt>
                <c:pt idx="384">
                  <c:v>4.9142101011295007E-2</c:v>
                </c:pt>
                <c:pt idx="385">
                  <c:v>5.4041257135977877E-2</c:v>
                </c:pt>
                <c:pt idx="386">
                  <c:v>3.0143433026121009E-2</c:v>
                </c:pt>
                <c:pt idx="387">
                  <c:v>3.3865453515318562E-2</c:v>
                </c:pt>
                <c:pt idx="388">
                  <c:v>3.772991535626341E-2</c:v>
                </c:pt>
                <c:pt idx="389">
                  <c:v>4.758643815939638E-2</c:v>
                </c:pt>
                <c:pt idx="390">
                  <c:v>3.6692554087459632E-2</c:v>
                </c:pt>
                <c:pt idx="391">
                  <c:v>3.671665727469689E-2</c:v>
                </c:pt>
                <c:pt idx="392">
                  <c:v>3.3451762328160516E-2</c:v>
                </c:pt>
                <c:pt idx="393">
                  <c:v>1.7217529724274892E-2</c:v>
                </c:pt>
                <c:pt idx="394">
                  <c:v>2.6317253651210095E-2</c:v>
                </c:pt>
                <c:pt idx="395">
                  <c:v>3.9178896321997621E-2</c:v>
                </c:pt>
                <c:pt idx="396">
                  <c:v>3.3425964898108826E-2</c:v>
                </c:pt>
                <c:pt idx="397">
                  <c:v>5.3684004447137695E-2</c:v>
                </c:pt>
                <c:pt idx="398">
                  <c:v>2.7757353166877632E-2</c:v>
                </c:pt>
                <c:pt idx="399">
                  <c:v>3.8319603802073304E-2</c:v>
                </c:pt>
                <c:pt idx="400">
                  <c:v>3.7241894669297955E-2</c:v>
                </c:pt>
                <c:pt idx="401">
                  <c:v>1.5286554448466128E-2</c:v>
                </c:pt>
                <c:pt idx="402">
                  <c:v>2.1777425593834394E-2</c:v>
                </c:pt>
                <c:pt idx="403">
                  <c:v>4.4653028335205472E-2</c:v>
                </c:pt>
                <c:pt idx="404">
                  <c:v>2.6271938305891057E-2</c:v>
                </c:pt>
                <c:pt idx="405">
                  <c:v>4.1420794322593442E-2</c:v>
                </c:pt>
                <c:pt idx="406">
                  <c:v>4.3709787588634551E-2</c:v>
                </c:pt>
                <c:pt idx="407">
                  <c:v>4.8794700693637699E-2</c:v>
                </c:pt>
                <c:pt idx="408">
                  <c:v>3.9547010096470388E-2</c:v>
                </c:pt>
                <c:pt idx="409">
                  <c:v>4.1320058239644915E-2</c:v>
                </c:pt>
                <c:pt idx="410">
                  <c:v>4.0517547857839474E-2</c:v>
                </c:pt>
                <c:pt idx="411">
                  <c:v>2.8741986053115575E-2</c:v>
                </c:pt>
                <c:pt idx="412">
                  <c:v>3.7480837708545801E-2</c:v>
                </c:pt>
                <c:pt idx="413">
                  <c:v>3.2092475560850917E-2</c:v>
                </c:pt>
                <c:pt idx="414">
                  <c:v>3.1796307946286718E-2</c:v>
                </c:pt>
                <c:pt idx="415">
                  <c:v>1.3753237176713402E-2</c:v>
                </c:pt>
                <c:pt idx="416">
                  <c:v>3.5849553143034417E-2</c:v>
                </c:pt>
                <c:pt idx="417">
                  <c:v>2.5750487378423163E-2</c:v>
                </c:pt>
                <c:pt idx="418">
                  <c:v>4.45048092357236E-2</c:v>
                </c:pt>
                <c:pt idx="419">
                  <c:v>3.46702051415686E-2</c:v>
                </c:pt>
                <c:pt idx="420">
                  <c:v>3.4005413540235147E-2</c:v>
                </c:pt>
                <c:pt idx="421">
                  <c:v>3.8799292746110534E-2</c:v>
                </c:pt>
                <c:pt idx="422">
                  <c:v>2.615529444680376E-2</c:v>
                </c:pt>
                <c:pt idx="423">
                  <c:v>4.0051235071764883E-2</c:v>
                </c:pt>
                <c:pt idx="424">
                  <c:v>3.4650160747738253E-2</c:v>
                </c:pt>
                <c:pt idx="425">
                  <c:v>4.0896271268913501E-2</c:v>
                </c:pt>
                <c:pt idx="426">
                  <c:v>3.9957898877788646E-2</c:v>
                </c:pt>
                <c:pt idx="427">
                  <c:v>3.659255730813829E-2</c:v>
                </c:pt>
                <c:pt idx="428">
                  <c:v>4.34083187209773E-2</c:v>
                </c:pt>
                <c:pt idx="429">
                  <c:v>4.1428838884566513E-2</c:v>
                </c:pt>
                <c:pt idx="430">
                  <c:v>3.2616025142562698E-2</c:v>
                </c:pt>
                <c:pt idx="431">
                  <c:v>2.388858729352282E-2</c:v>
                </c:pt>
                <c:pt idx="432">
                  <c:v>3.9208364862968102E-2</c:v>
                </c:pt>
                <c:pt idx="433">
                  <c:v>3.4921433585112745E-2</c:v>
                </c:pt>
                <c:pt idx="434">
                  <c:v>4.3064442611215295E-2</c:v>
                </c:pt>
                <c:pt idx="435">
                  <c:v>3.4248012567802466E-2</c:v>
                </c:pt>
                <c:pt idx="436">
                  <c:v>5.7177417139571543E-2</c:v>
                </c:pt>
                <c:pt idx="437">
                  <c:v>2.2520639444443248E-2</c:v>
                </c:pt>
                <c:pt idx="438">
                  <c:v>3.3179924161330851E-2</c:v>
                </c:pt>
                <c:pt idx="439">
                  <c:v>3.8558180678357479E-2</c:v>
                </c:pt>
                <c:pt idx="440">
                  <c:v>3.2244717389790734E-2</c:v>
                </c:pt>
                <c:pt idx="441">
                  <c:v>3.5407908167588535E-2</c:v>
                </c:pt>
                <c:pt idx="442">
                  <c:v>4.2889351321461468E-2</c:v>
                </c:pt>
                <c:pt idx="443">
                  <c:v>3.1584443978621153E-2</c:v>
                </c:pt>
                <c:pt idx="444">
                  <c:v>3.1191889128867913E-2</c:v>
                </c:pt>
                <c:pt idx="445">
                  <c:v>5.700613608472959E-2</c:v>
                </c:pt>
                <c:pt idx="446">
                  <c:v>5.2943877454459963E-2</c:v>
                </c:pt>
                <c:pt idx="447">
                  <c:v>2.3367021472796689E-2</c:v>
                </c:pt>
                <c:pt idx="448">
                  <c:v>2.9135170812950806E-2</c:v>
                </c:pt>
                <c:pt idx="449">
                  <c:v>3.2381038027637046E-2</c:v>
                </c:pt>
                <c:pt idx="450">
                  <c:v>3.5992116873578714E-2</c:v>
                </c:pt>
                <c:pt idx="451">
                  <c:v>4.0339563829015108E-2</c:v>
                </c:pt>
                <c:pt idx="452">
                  <c:v>3.9001817528569148E-2</c:v>
                </c:pt>
                <c:pt idx="453">
                  <c:v>3.335537139608543E-2</c:v>
                </c:pt>
                <c:pt idx="454">
                  <c:v>4.485816112344413E-2</c:v>
                </c:pt>
                <c:pt idx="455">
                  <c:v>4.4977745230777973E-2</c:v>
                </c:pt>
                <c:pt idx="456">
                  <c:v>4.3739188883486296E-2</c:v>
                </c:pt>
                <c:pt idx="457">
                  <c:v>2.0465143047431439E-2</c:v>
                </c:pt>
                <c:pt idx="458">
                  <c:v>4.4064144996433123E-2</c:v>
                </c:pt>
                <c:pt idx="459">
                  <c:v>2.657683925024833E-2</c:v>
                </c:pt>
                <c:pt idx="460">
                  <c:v>2.5720344085551131E-2</c:v>
                </c:pt>
                <c:pt idx="461">
                  <c:v>4.3850262836789611E-2</c:v>
                </c:pt>
                <c:pt idx="462">
                  <c:v>3.565141829455442E-2</c:v>
                </c:pt>
                <c:pt idx="463">
                  <c:v>2.519682785823342E-2</c:v>
                </c:pt>
                <c:pt idx="464">
                  <c:v>3.9606249225335885E-2</c:v>
                </c:pt>
                <c:pt idx="465">
                  <c:v>3.8950297750219638E-2</c:v>
                </c:pt>
                <c:pt idx="466">
                  <c:v>3.7558482095069463E-2</c:v>
                </c:pt>
                <c:pt idx="467">
                  <c:v>3.6286685347474479E-2</c:v>
                </c:pt>
                <c:pt idx="468">
                  <c:v>2.1033377774006906E-2</c:v>
                </c:pt>
                <c:pt idx="469">
                  <c:v>3.1028943926344078E-2</c:v>
                </c:pt>
                <c:pt idx="470">
                  <c:v>4.4327959375413228E-2</c:v>
                </c:pt>
                <c:pt idx="471">
                  <c:v>4.4631017456342119E-2</c:v>
                </c:pt>
                <c:pt idx="472">
                  <c:v>3.5420407376014193E-2</c:v>
                </c:pt>
                <c:pt idx="473">
                  <c:v>5.519312553177716E-2</c:v>
                </c:pt>
                <c:pt idx="474">
                  <c:v>4.9651015615492435E-2</c:v>
                </c:pt>
                <c:pt idx="475">
                  <c:v>3.8955411487028316E-2</c:v>
                </c:pt>
                <c:pt idx="476">
                  <c:v>3.2992980464787547E-2</c:v>
                </c:pt>
                <c:pt idx="477">
                  <c:v>5.6027633523982968E-2</c:v>
                </c:pt>
                <c:pt idx="478">
                  <c:v>4.0298593357818983E-2</c:v>
                </c:pt>
                <c:pt idx="479">
                  <c:v>3.1296228593391047E-2</c:v>
                </c:pt>
                <c:pt idx="480">
                  <c:v>3.1930571213308487E-2</c:v>
                </c:pt>
                <c:pt idx="481">
                  <c:v>3.3461574320232904E-2</c:v>
                </c:pt>
                <c:pt idx="482">
                  <c:v>3.7163747377160813E-2</c:v>
                </c:pt>
                <c:pt idx="483">
                  <c:v>4.0117059133332404E-2</c:v>
                </c:pt>
                <c:pt idx="484">
                  <c:v>3.362233117567151E-2</c:v>
                </c:pt>
                <c:pt idx="485">
                  <c:v>2.6123636270008698E-2</c:v>
                </c:pt>
                <c:pt idx="486">
                  <c:v>1.6907445006064566E-2</c:v>
                </c:pt>
                <c:pt idx="487">
                  <c:v>4.4503871828974237E-2</c:v>
                </c:pt>
                <c:pt idx="488">
                  <c:v>3.641517828904111E-2</c:v>
                </c:pt>
                <c:pt idx="489">
                  <c:v>4.2986369263481941E-2</c:v>
                </c:pt>
                <c:pt idx="490">
                  <c:v>5.0981132305838901E-2</c:v>
                </c:pt>
                <c:pt idx="491">
                  <c:v>2.8696148658211264E-2</c:v>
                </c:pt>
                <c:pt idx="492">
                  <c:v>5.4835066790179965E-2</c:v>
                </c:pt>
                <c:pt idx="493">
                  <c:v>1.8583781016317844E-2</c:v>
                </c:pt>
                <c:pt idx="494">
                  <c:v>4.4734236507978996E-2</c:v>
                </c:pt>
                <c:pt idx="495">
                  <c:v>3.4287432583245125E-2</c:v>
                </c:pt>
                <c:pt idx="496">
                  <c:v>1.8034366683824046E-2</c:v>
                </c:pt>
                <c:pt idx="497">
                  <c:v>2.6596202483526045E-2</c:v>
                </c:pt>
                <c:pt idx="498">
                  <c:v>3.222116774861615E-2</c:v>
                </c:pt>
                <c:pt idx="499">
                  <c:v>5.3166649744728574E-2</c:v>
                </c:pt>
                <c:pt idx="500">
                  <c:v>6.1962225471534592E-2</c:v>
                </c:pt>
                <c:pt idx="501">
                  <c:v>4.7281753552998046E-2</c:v>
                </c:pt>
                <c:pt idx="502">
                  <c:v>2.6367732022825101E-2</c:v>
                </c:pt>
                <c:pt idx="503">
                  <c:v>3.1550917823559108E-2</c:v>
                </c:pt>
                <c:pt idx="504">
                  <c:v>3.5922229295126278E-2</c:v>
                </c:pt>
                <c:pt idx="505">
                  <c:v>2.983020032151577E-2</c:v>
                </c:pt>
                <c:pt idx="506">
                  <c:v>3.9792350885756347E-2</c:v>
                </c:pt>
                <c:pt idx="507">
                  <c:v>4.4627879746274877E-2</c:v>
                </c:pt>
                <c:pt idx="508">
                  <c:v>3.8598279485651636E-2</c:v>
                </c:pt>
                <c:pt idx="509">
                  <c:v>4.5948841471763251E-2</c:v>
                </c:pt>
                <c:pt idx="510">
                  <c:v>3.9046730672846669E-2</c:v>
                </c:pt>
                <c:pt idx="511">
                  <c:v>3.0482617642083275E-2</c:v>
                </c:pt>
                <c:pt idx="512">
                  <c:v>5.0637353052273182E-2</c:v>
                </c:pt>
                <c:pt idx="513">
                  <c:v>3.3132990557672735E-2</c:v>
                </c:pt>
                <c:pt idx="514">
                  <c:v>3.2421266571193097E-2</c:v>
                </c:pt>
                <c:pt idx="515">
                  <c:v>5.1744673524888818E-2</c:v>
                </c:pt>
                <c:pt idx="516">
                  <c:v>3.4647078510716814E-2</c:v>
                </c:pt>
                <c:pt idx="517">
                  <c:v>3.208067197561372E-2</c:v>
                </c:pt>
                <c:pt idx="518">
                  <c:v>4.7414436193964592E-2</c:v>
                </c:pt>
                <c:pt idx="519">
                  <c:v>3.9486678713106467E-2</c:v>
                </c:pt>
                <c:pt idx="520">
                  <c:v>4.2876356661379608E-2</c:v>
                </c:pt>
                <c:pt idx="521">
                  <c:v>5.6543634019115198E-2</c:v>
                </c:pt>
                <c:pt idx="522">
                  <c:v>2.6680250124896263E-2</c:v>
                </c:pt>
                <c:pt idx="523">
                  <c:v>2.260632615775381E-2</c:v>
                </c:pt>
                <c:pt idx="524">
                  <c:v>2.6109022516349081E-2</c:v>
                </c:pt>
                <c:pt idx="525">
                  <c:v>3.8981625968949087E-2</c:v>
                </c:pt>
                <c:pt idx="526">
                  <c:v>3.5497999377473846E-2</c:v>
                </c:pt>
                <c:pt idx="527">
                  <c:v>4.7052764812525745E-2</c:v>
                </c:pt>
                <c:pt idx="528">
                  <c:v>4.4791941779089281E-2</c:v>
                </c:pt>
                <c:pt idx="529">
                  <c:v>2.5842009563304028E-2</c:v>
                </c:pt>
                <c:pt idx="530">
                  <c:v>3.7088260668860569E-2</c:v>
                </c:pt>
                <c:pt idx="531">
                  <c:v>5.7347414576886364E-2</c:v>
                </c:pt>
                <c:pt idx="532">
                  <c:v>2.7915752037763697E-2</c:v>
                </c:pt>
                <c:pt idx="533">
                  <c:v>4.8145612475123292E-2</c:v>
                </c:pt>
                <c:pt idx="534">
                  <c:v>5.4919484956563333E-2</c:v>
                </c:pt>
                <c:pt idx="535">
                  <c:v>3.102161164977749E-2</c:v>
                </c:pt>
                <c:pt idx="536">
                  <c:v>2.9194810912913226E-2</c:v>
                </c:pt>
                <c:pt idx="537">
                  <c:v>4.5785410196176449E-2</c:v>
                </c:pt>
                <c:pt idx="538">
                  <c:v>5.3405655340641872E-2</c:v>
                </c:pt>
                <c:pt idx="539">
                  <c:v>3.4687218840165769E-2</c:v>
                </c:pt>
                <c:pt idx="540">
                  <c:v>4.8126560897595649E-2</c:v>
                </c:pt>
                <c:pt idx="541">
                  <c:v>4.3431279739069663E-2</c:v>
                </c:pt>
                <c:pt idx="542">
                  <c:v>3.4834848009541855E-2</c:v>
                </c:pt>
                <c:pt idx="543">
                  <c:v>3.3985476703765456E-2</c:v>
                </c:pt>
                <c:pt idx="544">
                  <c:v>1.9463681892556064E-2</c:v>
                </c:pt>
                <c:pt idx="545">
                  <c:v>3.1198555563379447E-2</c:v>
                </c:pt>
                <c:pt idx="546">
                  <c:v>3.7637578189241121E-2</c:v>
                </c:pt>
                <c:pt idx="547">
                  <c:v>2.5817157080075603E-2</c:v>
                </c:pt>
                <c:pt idx="548">
                  <c:v>5.6121727445329186E-2</c:v>
                </c:pt>
                <c:pt idx="549">
                  <c:v>2.5938437303901191E-2</c:v>
                </c:pt>
                <c:pt idx="550">
                  <c:v>6.7383547471955726E-2</c:v>
                </c:pt>
                <c:pt idx="551">
                  <c:v>3.2764847996422139E-2</c:v>
                </c:pt>
                <c:pt idx="552">
                  <c:v>3.4968859216293183E-2</c:v>
                </c:pt>
                <c:pt idx="553">
                  <c:v>3.7017387366256441E-2</c:v>
                </c:pt>
                <c:pt idx="554">
                  <c:v>3.8363248444680087E-2</c:v>
                </c:pt>
                <c:pt idx="555">
                  <c:v>3.598934196378429E-2</c:v>
                </c:pt>
                <c:pt idx="556">
                  <c:v>3.7275809070584379E-2</c:v>
                </c:pt>
                <c:pt idx="557">
                  <c:v>4.6779234411383847E-2</c:v>
                </c:pt>
                <c:pt idx="558">
                  <c:v>2.3936015069778424E-2</c:v>
                </c:pt>
                <c:pt idx="559">
                  <c:v>3.9674223359748198E-2</c:v>
                </c:pt>
                <c:pt idx="560">
                  <c:v>3.8400296146083646E-2</c:v>
                </c:pt>
                <c:pt idx="561">
                  <c:v>4.7931144295646801E-2</c:v>
                </c:pt>
                <c:pt idx="562">
                  <c:v>4.6337240128904424E-2</c:v>
                </c:pt>
                <c:pt idx="563">
                  <c:v>4.2601933385991241E-2</c:v>
                </c:pt>
                <c:pt idx="564">
                  <c:v>5.4860827879495977E-2</c:v>
                </c:pt>
                <c:pt idx="565">
                  <c:v>3.5943209567077875E-2</c:v>
                </c:pt>
                <c:pt idx="566">
                  <c:v>4.0702860358543903E-2</c:v>
                </c:pt>
                <c:pt idx="567">
                  <c:v>4.7196717809914204E-2</c:v>
                </c:pt>
                <c:pt idx="568">
                  <c:v>3.7069903695910213E-2</c:v>
                </c:pt>
                <c:pt idx="569">
                  <c:v>2.805503152819103E-2</c:v>
                </c:pt>
                <c:pt idx="570">
                  <c:v>5.9557643764027945E-2</c:v>
                </c:pt>
                <c:pt idx="571">
                  <c:v>4.5983542857178004E-2</c:v>
                </c:pt>
                <c:pt idx="572">
                  <c:v>5.0193144578133043E-2</c:v>
                </c:pt>
                <c:pt idx="573">
                  <c:v>5.1603713307108667E-2</c:v>
                </c:pt>
                <c:pt idx="574">
                  <c:v>4.1267869065895343E-2</c:v>
                </c:pt>
                <c:pt idx="575">
                  <c:v>4.5582430794359252E-2</c:v>
                </c:pt>
                <c:pt idx="576">
                  <c:v>3.0722843340564701E-2</c:v>
                </c:pt>
                <c:pt idx="577">
                  <c:v>4.730366912611772E-2</c:v>
                </c:pt>
                <c:pt idx="578">
                  <c:v>1.6863670455609707E-2</c:v>
                </c:pt>
                <c:pt idx="579">
                  <c:v>4.26267564130067E-2</c:v>
                </c:pt>
                <c:pt idx="580">
                  <c:v>3.2660667570364461E-2</c:v>
                </c:pt>
                <c:pt idx="581">
                  <c:v>4.5331502537882033E-2</c:v>
                </c:pt>
                <c:pt idx="582">
                  <c:v>4.6898194443206878E-2</c:v>
                </c:pt>
                <c:pt idx="583">
                  <c:v>2.3599704438581413E-2</c:v>
                </c:pt>
                <c:pt idx="584">
                  <c:v>2.9007461115921725E-2</c:v>
                </c:pt>
                <c:pt idx="585">
                  <c:v>5.7057736220043974E-2</c:v>
                </c:pt>
                <c:pt idx="586">
                  <c:v>2.2139889196416681E-2</c:v>
                </c:pt>
                <c:pt idx="587">
                  <c:v>1.7896057643917565E-2</c:v>
                </c:pt>
                <c:pt idx="588">
                  <c:v>3.7886175917158683E-2</c:v>
                </c:pt>
                <c:pt idx="589">
                  <c:v>4.65555312354387E-2</c:v>
                </c:pt>
                <c:pt idx="590">
                  <c:v>2.0575018564093259E-2</c:v>
                </c:pt>
                <c:pt idx="591">
                  <c:v>4.3759128923823422E-2</c:v>
                </c:pt>
                <c:pt idx="592">
                  <c:v>1.9323337432908948E-2</c:v>
                </c:pt>
                <c:pt idx="593">
                  <c:v>3.3394152772617362E-2</c:v>
                </c:pt>
                <c:pt idx="594">
                  <c:v>4.0403027954996611E-2</c:v>
                </c:pt>
                <c:pt idx="595">
                  <c:v>4.3377038330622043E-2</c:v>
                </c:pt>
                <c:pt idx="596">
                  <c:v>4.3829290831445968E-2</c:v>
                </c:pt>
                <c:pt idx="597">
                  <c:v>3.899868055637222E-2</c:v>
                </c:pt>
                <c:pt idx="598">
                  <c:v>2.9180008386181074E-2</c:v>
                </c:pt>
                <c:pt idx="599">
                  <c:v>3.463426703545068E-2</c:v>
                </c:pt>
                <c:pt idx="600">
                  <c:v>5.4095030333225505E-2</c:v>
                </c:pt>
                <c:pt idx="601">
                  <c:v>4.5644103358341723E-2</c:v>
                </c:pt>
                <c:pt idx="602">
                  <c:v>3.0383190907328664E-2</c:v>
                </c:pt>
                <c:pt idx="603">
                  <c:v>4.2732195807481645E-2</c:v>
                </c:pt>
                <c:pt idx="604">
                  <c:v>4.2310155372311538E-2</c:v>
                </c:pt>
                <c:pt idx="605">
                  <c:v>4.4699556862584151E-2</c:v>
                </c:pt>
                <c:pt idx="606">
                  <c:v>3.9267098990010046E-2</c:v>
                </c:pt>
                <c:pt idx="607">
                  <c:v>2.3850978917682845E-2</c:v>
                </c:pt>
                <c:pt idx="608">
                  <c:v>4.5476592749274423E-2</c:v>
                </c:pt>
                <c:pt idx="609">
                  <c:v>3.237762229636406E-2</c:v>
                </c:pt>
                <c:pt idx="610">
                  <c:v>3.44106693340498E-2</c:v>
                </c:pt>
                <c:pt idx="611">
                  <c:v>4.2987312336571708E-2</c:v>
                </c:pt>
                <c:pt idx="612">
                  <c:v>4.0127374239132735E-2</c:v>
                </c:pt>
                <c:pt idx="613">
                  <c:v>2.6509110664951274E-2</c:v>
                </c:pt>
                <c:pt idx="614">
                  <c:v>2.9911671103527087E-2</c:v>
                </c:pt>
                <c:pt idx="615">
                  <c:v>1.6276770246603938E-2</c:v>
                </c:pt>
                <c:pt idx="616">
                  <c:v>4.6712861558065713E-2</c:v>
                </c:pt>
                <c:pt idx="617">
                  <c:v>2.4086465896296354E-2</c:v>
                </c:pt>
                <c:pt idx="618">
                  <c:v>5.0342457224368864E-2</c:v>
                </c:pt>
                <c:pt idx="619">
                  <c:v>3.6733759195064407E-2</c:v>
                </c:pt>
                <c:pt idx="620">
                  <c:v>3.0043825912794829E-2</c:v>
                </c:pt>
                <c:pt idx="621">
                  <c:v>2.0743195844687784E-2</c:v>
                </c:pt>
                <c:pt idx="622">
                  <c:v>3.7906834670038567E-2</c:v>
                </c:pt>
                <c:pt idx="623">
                  <c:v>5.518115635669809E-2</c:v>
                </c:pt>
                <c:pt idx="624">
                  <c:v>2.5327928036164557E-2</c:v>
                </c:pt>
                <c:pt idx="625">
                  <c:v>2.9715669383715282E-2</c:v>
                </c:pt>
                <c:pt idx="626">
                  <c:v>4.8590969543422791E-2</c:v>
                </c:pt>
                <c:pt idx="627">
                  <c:v>2.7450634947845311E-2</c:v>
                </c:pt>
                <c:pt idx="628">
                  <c:v>3.1448440193037525E-2</c:v>
                </c:pt>
                <c:pt idx="629">
                  <c:v>4.2801954995683324E-2</c:v>
                </c:pt>
                <c:pt idx="630">
                  <c:v>4.383633605892473E-2</c:v>
                </c:pt>
                <c:pt idx="631">
                  <c:v>4.6737516828576742E-2</c:v>
                </c:pt>
                <c:pt idx="632">
                  <c:v>3.5362009982474213E-2</c:v>
                </c:pt>
                <c:pt idx="633">
                  <c:v>3.6865731797709453E-2</c:v>
                </c:pt>
                <c:pt idx="634">
                  <c:v>3.5371152615779236E-2</c:v>
                </c:pt>
                <c:pt idx="635">
                  <c:v>4.4542687349195309E-2</c:v>
                </c:pt>
                <c:pt idx="636">
                  <c:v>3.7112103279485303E-2</c:v>
                </c:pt>
                <c:pt idx="637">
                  <c:v>2.9550148223537343E-2</c:v>
                </c:pt>
                <c:pt idx="638">
                  <c:v>4.9871538881626987E-2</c:v>
                </c:pt>
                <c:pt idx="639">
                  <c:v>3.371006148513931E-2</c:v>
                </c:pt>
                <c:pt idx="640">
                  <c:v>5.2996825189833639E-2</c:v>
                </c:pt>
                <c:pt idx="641">
                  <c:v>4.9426716668071045E-2</c:v>
                </c:pt>
                <c:pt idx="642">
                  <c:v>3.6746632239994345E-2</c:v>
                </c:pt>
                <c:pt idx="643">
                  <c:v>5.2994560988838368E-2</c:v>
                </c:pt>
                <c:pt idx="644">
                  <c:v>3.8493644234857502E-2</c:v>
                </c:pt>
                <c:pt idx="645">
                  <c:v>4.4431171052896352E-2</c:v>
                </c:pt>
                <c:pt idx="646">
                  <c:v>3.9771308193832816E-2</c:v>
                </c:pt>
                <c:pt idx="647">
                  <c:v>3.8795983589649058E-2</c:v>
                </c:pt>
                <c:pt idx="648">
                  <c:v>3.318139738484642E-2</c:v>
                </c:pt>
                <c:pt idx="649">
                  <c:v>2.0511935049333047E-2</c:v>
                </c:pt>
                <c:pt idx="650">
                  <c:v>2.9728491239906896E-2</c:v>
                </c:pt>
                <c:pt idx="651">
                  <c:v>1.7334971891575728E-2</c:v>
                </c:pt>
                <c:pt idx="652">
                  <c:v>3.632532807527409E-2</c:v>
                </c:pt>
                <c:pt idx="653">
                  <c:v>4.0109960889132497E-2</c:v>
                </c:pt>
                <c:pt idx="654">
                  <c:v>2.9840745323011324E-2</c:v>
                </c:pt>
                <c:pt idx="655">
                  <c:v>4.6277845278983827E-2</c:v>
                </c:pt>
                <c:pt idx="656">
                  <c:v>4.5320409786196836E-2</c:v>
                </c:pt>
                <c:pt idx="657">
                  <c:v>5.2452964875605697E-2</c:v>
                </c:pt>
                <c:pt idx="658">
                  <c:v>3.2851038601495956E-2</c:v>
                </c:pt>
                <c:pt idx="659">
                  <c:v>3.2668437055692987E-2</c:v>
                </c:pt>
                <c:pt idx="660">
                  <c:v>3.9521730426380089E-2</c:v>
                </c:pt>
                <c:pt idx="661">
                  <c:v>4.6975849504854998E-2</c:v>
                </c:pt>
                <c:pt idx="662">
                  <c:v>5.2292295887388596E-2</c:v>
                </c:pt>
                <c:pt idx="663">
                  <c:v>3.1838859246577131E-2</c:v>
                </c:pt>
                <c:pt idx="664">
                  <c:v>2.8726076058571897E-2</c:v>
                </c:pt>
                <c:pt idx="665">
                  <c:v>3.5938339164572071E-2</c:v>
                </c:pt>
                <c:pt idx="666">
                  <c:v>3.8806088320485141E-2</c:v>
                </c:pt>
                <c:pt idx="667">
                  <c:v>4.105920299015315E-2</c:v>
                </c:pt>
                <c:pt idx="668">
                  <c:v>4.7258392009971617E-2</c:v>
                </c:pt>
                <c:pt idx="669">
                  <c:v>2.2879368714691744E-2</c:v>
                </c:pt>
                <c:pt idx="670">
                  <c:v>3.710777506808674E-2</c:v>
                </c:pt>
                <c:pt idx="671">
                  <c:v>3.5091926196111629E-2</c:v>
                </c:pt>
                <c:pt idx="672">
                  <c:v>3.3426818278618445E-2</c:v>
                </c:pt>
                <c:pt idx="673">
                  <c:v>3.9144952347286453E-2</c:v>
                </c:pt>
                <c:pt idx="674">
                  <c:v>3.3784643951563366E-2</c:v>
                </c:pt>
                <c:pt idx="675">
                  <c:v>3.5731871704153637E-2</c:v>
                </c:pt>
                <c:pt idx="676">
                  <c:v>2.4350239903949772E-2</c:v>
                </c:pt>
                <c:pt idx="677">
                  <c:v>2.9924194159864626E-2</c:v>
                </c:pt>
                <c:pt idx="678">
                  <c:v>2.952681209723192E-2</c:v>
                </c:pt>
                <c:pt idx="679">
                  <c:v>3.0866523999784616E-2</c:v>
                </c:pt>
                <c:pt idx="680">
                  <c:v>4.1523354915905086E-2</c:v>
                </c:pt>
                <c:pt idx="681">
                  <c:v>3.7202709180152838E-2</c:v>
                </c:pt>
                <c:pt idx="682">
                  <c:v>4.5915443355738404E-2</c:v>
                </c:pt>
                <c:pt idx="683">
                  <c:v>4.3236184011318513E-2</c:v>
                </c:pt>
                <c:pt idx="684">
                  <c:v>3.307250071671456E-2</c:v>
                </c:pt>
                <c:pt idx="685">
                  <c:v>3.1528981487254346E-2</c:v>
                </c:pt>
                <c:pt idx="686">
                  <c:v>2.1275273179952925E-2</c:v>
                </c:pt>
                <c:pt idx="687">
                  <c:v>3.9654916616829496E-2</c:v>
                </c:pt>
                <c:pt idx="688">
                  <c:v>6.7221629746858746E-2</c:v>
                </c:pt>
                <c:pt idx="689">
                  <c:v>4.576057914562446E-2</c:v>
                </c:pt>
                <c:pt idx="690">
                  <c:v>3.7062892459445392E-2</c:v>
                </c:pt>
                <c:pt idx="691">
                  <c:v>2.6037997870383335E-2</c:v>
                </c:pt>
                <c:pt idx="692">
                  <c:v>3.0400583658118981E-2</c:v>
                </c:pt>
                <c:pt idx="693">
                  <c:v>3.6615861275201951E-2</c:v>
                </c:pt>
                <c:pt idx="694">
                  <c:v>3.2817451576440462E-2</c:v>
                </c:pt>
                <c:pt idx="695">
                  <c:v>5.0710365917890958E-2</c:v>
                </c:pt>
                <c:pt idx="696">
                  <c:v>3.418261251321994E-2</c:v>
                </c:pt>
                <c:pt idx="697">
                  <c:v>4.4197357920367962E-2</c:v>
                </c:pt>
                <c:pt idx="698">
                  <c:v>4.1235546404669754E-2</c:v>
                </c:pt>
                <c:pt idx="699">
                  <c:v>3.7988647006100967E-2</c:v>
                </c:pt>
                <c:pt idx="700">
                  <c:v>2.5904265386216027E-2</c:v>
                </c:pt>
                <c:pt idx="701">
                  <c:v>4.3585576550550835E-2</c:v>
                </c:pt>
                <c:pt idx="702">
                  <c:v>4.6231420092880525E-2</c:v>
                </c:pt>
                <c:pt idx="703">
                  <c:v>4.40104329803922E-2</c:v>
                </c:pt>
                <c:pt idx="704">
                  <c:v>4.3652830995497147E-2</c:v>
                </c:pt>
                <c:pt idx="705">
                  <c:v>3.0121050568338713E-2</c:v>
                </c:pt>
                <c:pt idx="706">
                  <c:v>3.5580873055382135E-2</c:v>
                </c:pt>
                <c:pt idx="707">
                  <c:v>4.8334951782097478E-2</c:v>
                </c:pt>
                <c:pt idx="708">
                  <c:v>2.0668715970826954E-2</c:v>
                </c:pt>
                <c:pt idx="709">
                  <c:v>5.750957249319065E-2</c:v>
                </c:pt>
                <c:pt idx="710">
                  <c:v>4.5934895408579618E-2</c:v>
                </c:pt>
                <c:pt idx="711">
                  <c:v>5.5069621661354096E-2</c:v>
                </c:pt>
                <c:pt idx="712">
                  <c:v>3.6272260905375379E-2</c:v>
                </c:pt>
                <c:pt idx="713">
                  <c:v>3.815255564844984E-2</c:v>
                </c:pt>
                <c:pt idx="714">
                  <c:v>4.8213052413473567E-2</c:v>
                </c:pt>
                <c:pt idx="715">
                  <c:v>1.6607990063791475E-2</c:v>
                </c:pt>
                <c:pt idx="716">
                  <c:v>4.7687671214391311E-2</c:v>
                </c:pt>
                <c:pt idx="717">
                  <c:v>3.6717676160442671E-2</c:v>
                </c:pt>
                <c:pt idx="718">
                  <c:v>4.3001490713040789E-2</c:v>
                </c:pt>
                <c:pt idx="719">
                  <c:v>3.8569041511262121E-2</c:v>
                </c:pt>
                <c:pt idx="720">
                  <c:v>3.1569846513193139E-2</c:v>
                </c:pt>
                <c:pt idx="721">
                  <c:v>3.5205231587170718E-2</c:v>
                </c:pt>
                <c:pt idx="722">
                  <c:v>2.8912429814054938E-2</c:v>
                </c:pt>
                <c:pt idx="723">
                  <c:v>2.6225918770259621E-2</c:v>
                </c:pt>
                <c:pt idx="724">
                  <c:v>3.7787429127318042E-2</c:v>
                </c:pt>
                <c:pt idx="725">
                  <c:v>5.2640904189913858E-2</c:v>
                </c:pt>
                <c:pt idx="726">
                  <c:v>3.4286180050828931E-2</c:v>
                </c:pt>
                <c:pt idx="727">
                  <c:v>2.3995873440304388E-2</c:v>
                </c:pt>
                <c:pt idx="728">
                  <c:v>2.8144486597138106E-2</c:v>
                </c:pt>
                <c:pt idx="729">
                  <c:v>5.0438574459119818E-2</c:v>
                </c:pt>
                <c:pt idx="730">
                  <c:v>3.1939742842835919E-2</c:v>
                </c:pt>
                <c:pt idx="731">
                  <c:v>3.79308659926786E-2</c:v>
                </c:pt>
                <c:pt idx="732">
                  <c:v>3.8193467839415678E-2</c:v>
                </c:pt>
                <c:pt idx="733">
                  <c:v>3.5796889060539273E-2</c:v>
                </c:pt>
                <c:pt idx="734">
                  <c:v>3.1023911995529858E-2</c:v>
                </c:pt>
                <c:pt idx="735">
                  <c:v>6.0618872178263776E-2</c:v>
                </c:pt>
                <c:pt idx="736">
                  <c:v>3.7031627806368296E-2</c:v>
                </c:pt>
                <c:pt idx="737">
                  <c:v>3.0601865068810848E-2</c:v>
                </c:pt>
                <c:pt idx="738">
                  <c:v>3.468598440039547E-2</c:v>
                </c:pt>
                <c:pt idx="739">
                  <c:v>4.9104237472149544E-2</c:v>
                </c:pt>
                <c:pt idx="740">
                  <c:v>4.472898926352336E-2</c:v>
                </c:pt>
                <c:pt idx="741">
                  <c:v>4.2628750027874508E-2</c:v>
                </c:pt>
                <c:pt idx="742">
                  <c:v>2.8539150115235203E-2</c:v>
                </c:pt>
                <c:pt idx="743">
                  <c:v>1.9498265077895035E-2</c:v>
                </c:pt>
                <c:pt idx="744">
                  <c:v>3.5701611593917902E-2</c:v>
                </c:pt>
                <c:pt idx="745">
                  <c:v>4.6596660598850759E-2</c:v>
                </c:pt>
                <c:pt idx="746">
                  <c:v>3.0566724448494825E-2</c:v>
                </c:pt>
                <c:pt idx="747">
                  <c:v>3.1652602882157724E-2</c:v>
                </c:pt>
                <c:pt idx="748">
                  <c:v>2.8629699812758546E-2</c:v>
                </c:pt>
                <c:pt idx="749">
                  <c:v>3.5028401296448242E-2</c:v>
                </c:pt>
                <c:pt idx="750">
                  <c:v>3.0494566747531492E-2</c:v>
                </c:pt>
                <c:pt idx="751">
                  <c:v>3.2230946207069101E-2</c:v>
                </c:pt>
                <c:pt idx="752">
                  <c:v>4.7768814081567176E-2</c:v>
                </c:pt>
                <c:pt idx="753">
                  <c:v>3.92231616725097E-2</c:v>
                </c:pt>
                <c:pt idx="754">
                  <c:v>4.534942791568012E-2</c:v>
                </c:pt>
                <c:pt idx="755">
                  <c:v>2.5742541736563786E-2</c:v>
                </c:pt>
                <c:pt idx="756">
                  <c:v>2.7972342866199668E-2</c:v>
                </c:pt>
                <c:pt idx="757">
                  <c:v>2.9788710569923913E-2</c:v>
                </c:pt>
                <c:pt idx="758">
                  <c:v>5.9255328701996936E-2</c:v>
                </c:pt>
                <c:pt idx="759">
                  <c:v>4.1584826043992239E-2</c:v>
                </c:pt>
                <c:pt idx="760">
                  <c:v>3.086184729454583E-2</c:v>
                </c:pt>
                <c:pt idx="761">
                  <c:v>3.1142642798111051E-2</c:v>
                </c:pt>
                <c:pt idx="762">
                  <c:v>1.969161213176485E-2</c:v>
                </c:pt>
                <c:pt idx="763">
                  <c:v>3.7947452799452684E-2</c:v>
                </c:pt>
                <c:pt idx="764">
                  <c:v>4.2050113789611411E-2</c:v>
                </c:pt>
                <c:pt idx="765">
                  <c:v>3.554679391133099E-2</c:v>
                </c:pt>
                <c:pt idx="766">
                  <c:v>4.3405533085220341E-2</c:v>
                </c:pt>
                <c:pt idx="767">
                  <c:v>4.1656493705750461E-2</c:v>
                </c:pt>
                <c:pt idx="768">
                  <c:v>4.0241959776757305E-2</c:v>
                </c:pt>
                <c:pt idx="769">
                  <c:v>3.9355487526839358E-2</c:v>
                </c:pt>
                <c:pt idx="770">
                  <c:v>5.3737154343522199E-2</c:v>
                </c:pt>
                <c:pt idx="771">
                  <c:v>1.9865537606275411E-2</c:v>
                </c:pt>
                <c:pt idx="772">
                  <c:v>2.9288535011392072E-2</c:v>
                </c:pt>
                <c:pt idx="773">
                  <c:v>2.8603139460427682E-2</c:v>
                </c:pt>
                <c:pt idx="774">
                  <c:v>4.7127972880428526E-2</c:v>
                </c:pt>
                <c:pt idx="775">
                  <c:v>3.4651451579779821E-2</c:v>
                </c:pt>
                <c:pt idx="776">
                  <c:v>2.3921036723796679E-2</c:v>
                </c:pt>
                <c:pt idx="777">
                  <c:v>4.1660876596483265E-2</c:v>
                </c:pt>
                <c:pt idx="778">
                  <c:v>3.24787387473017E-2</c:v>
                </c:pt>
                <c:pt idx="779">
                  <c:v>2.2704243978327158E-2</c:v>
                </c:pt>
                <c:pt idx="780">
                  <c:v>3.764096359733634E-2</c:v>
                </c:pt>
                <c:pt idx="781">
                  <c:v>3.9168290228325339E-2</c:v>
                </c:pt>
                <c:pt idx="782">
                  <c:v>5.1745568287403697E-2</c:v>
                </c:pt>
                <c:pt idx="783">
                  <c:v>4.3120842216575229E-2</c:v>
                </c:pt>
                <c:pt idx="784">
                  <c:v>3.211040347112834E-2</c:v>
                </c:pt>
                <c:pt idx="785">
                  <c:v>3.4459363373422459E-2</c:v>
                </c:pt>
                <c:pt idx="786">
                  <c:v>3.7163172026733894E-2</c:v>
                </c:pt>
                <c:pt idx="787">
                  <c:v>3.9924198791628965E-2</c:v>
                </c:pt>
                <c:pt idx="788">
                  <c:v>2.5471578189111516E-2</c:v>
                </c:pt>
                <c:pt idx="789">
                  <c:v>5.4904525492173034E-2</c:v>
                </c:pt>
                <c:pt idx="790">
                  <c:v>6.3010266825366687E-2</c:v>
                </c:pt>
                <c:pt idx="791">
                  <c:v>3.5156358174910196E-2</c:v>
                </c:pt>
                <c:pt idx="792">
                  <c:v>4.175277544496056E-2</c:v>
                </c:pt>
                <c:pt idx="793">
                  <c:v>3.7751150315403756E-2</c:v>
                </c:pt>
                <c:pt idx="794">
                  <c:v>5.1830812669404445E-2</c:v>
                </c:pt>
                <c:pt idx="795">
                  <c:v>4.368566916204427E-2</c:v>
                </c:pt>
                <c:pt idx="796">
                  <c:v>3.5147167149301869E-2</c:v>
                </c:pt>
                <c:pt idx="797">
                  <c:v>2.258689372002224E-2</c:v>
                </c:pt>
                <c:pt idx="798">
                  <c:v>3.3881212221630562E-2</c:v>
                </c:pt>
                <c:pt idx="799">
                  <c:v>5.1068116601620216E-2</c:v>
                </c:pt>
                <c:pt idx="800">
                  <c:v>6.0225939330243269E-2</c:v>
                </c:pt>
                <c:pt idx="801">
                  <c:v>5.7047541907353651E-2</c:v>
                </c:pt>
                <c:pt idx="802">
                  <c:v>3.2740333814809668E-2</c:v>
                </c:pt>
                <c:pt idx="803">
                  <c:v>3.2004567731457129E-2</c:v>
                </c:pt>
                <c:pt idx="804">
                  <c:v>3.1199414548412675E-2</c:v>
                </c:pt>
                <c:pt idx="805">
                  <c:v>4.5468357777117059E-2</c:v>
                </c:pt>
                <c:pt idx="806">
                  <c:v>4.8523958429182786E-2</c:v>
                </c:pt>
                <c:pt idx="807">
                  <c:v>3.8397740615747807E-2</c:v>
                </c:pt>
                <c:pt idx="808">
                  <c:v>3.9074757233665304E-2</c:v>
                </c:pt>
                <c:pt idx="809">
                  <c:v>1.5829662809882863E-2</c:v>
                </c:pt>
                <c:pt idx="810">
                  <c:v>4.6120476223701114E-2</c:v>
                </c:pt>
                <c:pt idx="811">
                  <c:v>2.3531535608170496E-2</c:v>
                </c:pt>
                <c:pt idx="812">
                  <c:v>3.9127572179089395E-2</c:v>
                </c:pt>
                <c:pt idx="813">
                  <c:v>3.042096174486783E-2</c:v>
                </c:pt>
                <c:pt idx="814">
                  <c:v>2.7523176415104648E-2</c:v>
                </c:pt>
                <c:pt idx="815">
                  <c:v>4.5242443114947177E-2</c:v>
                </c:pt>
                <c:pt idx="816">
                  <c:v>4.2335965430795604E-2</c:v>
                </c:pt>
                <c:pt idx="817">
                  <c:v>3.2433000116167052E-2</c:v>
                </c:pt>
                <c:pt idx="818">
                  <c:v>4.5950206913998884E-2</c:v>
                </c:pt>
                <c:pt idx="819">
                  <c:v>2.3022749541465968E-2</c:v>
                </c:pt>
                <c:pt idx="820">
                  <c:v>1.6273338980935109E-2</c:v>
                </c:pt>
                <c:pt idx="821">
                  <c:v>4.1445450479321896E-2</c:v>
                </c:pt>
                <c:pt idx="822">
                  <c:v>4.6097775022964582E-2</c:v>
                </c:pt>
                <c:pt idx="823">
                  <c:v>3.7067115720911814E-2</c:v>
                </c:pt>
                <c:pt idx="824">
                  <c:v>3.63109464594117E-2</c:v>
                </c:pt>
                <c:pt idx="825">
                  <c:v>4.6583809496377075E-2</c:v>
                </c:pt>
                <c:pt idx="826">
                  <c:v>3.600603797369463E-2</c:v>
                </c:pt>
                <c:pt idx="827">
                  <c:v>3.1238430407649391E-2</c:v>
                </c:pt>
                <c:pt idx="828">
                  <c:v>3.4447152499271536E-2</c:v>
                </c:pt>
                <c:pt idx="829">
                  <c:v>2.6693989602025469E-2</c:v>
                </c:pt>
                <c:pt idx="830">
                  <c:v>3.8041846618440858E-2</c:v>
                </c:pt>
                <c:pt idx="831">
                  <c:v>2.5486079533199639E-2</c:v>
                </c:pt>
                <c:pt idx="832">
                  <c:v>5.3838861192637304E-2</c:v>
                </c:pt>
                <c:pt idx="833">
                  <c:v>4.2364179297497563E-2</c:v>
                </c:pt>
                <c:pt idx="834">
                  <c:v>3.3781898323020053E-2</c:v>
                </c:pt>
                <c:pt idx="835">
                  <c:v>3.9581840474289066E-2</c:v>
                </c:pt>
                <c:pt idx="836">
                  <c:v>4.0725433039814594E-2</c:v>
                </c:pt>
                <c:pt idx="837">
                  <c:v>3.51737562061517E-2</c:v>
                </c:pt>
                <c:pt idx="838">
                  <c:v>4.3064697087508735E-2</c:v>
                </c:pt>
                <c:pt idx="839">
                  <c:v>3.5161559195975516E-2</c:v>
                </c:pt>
                <c:pt idx="840">
                  <c:v>2.6909052750012225E-2</c:v>
                </c:pt>
                <c:pt idx="841">
                  <c:v>2.9962375229331595E-2</c:v>
                </c:pt>
                <c:pt idx="842">
                  <c:v>2.7153367479407661E-2</c:v>
                </c:pt>
                <c:pt idx="843">
                  <c:v>2.6957552114591891E-2</c:v>
                </c:pt>
                <c:pt idx="844">
                  <c:v>4.3206993702963499E-2</c:v>
                </c:pt>
                <c:pt idx="845">
                  <c:v>2.9781810949479969E-2</c:v>
                </c:pt>
                <c:pt idx="846">
                  <c:v>3.3079926153861239E-2</c:v>
                </c:pt>
                <c:pt idx="847">
                  <c:v>2.5969182894763382E-2</c:v>
                </c:pt>
                <c:pt idx="848">
                  <c:v>2.6700702627194782E-2</c:v>
                </c:pt>
                <c:pt idx="849">
                  <c:v>4.2199560070157516E-2</c:v>
                </c:pt>
                <c:pt idx="850">
                  <c:v>4.9592874687869139E-2</c:v>
                </c:pt>
                <c:pt idx="851">
                  <c:v>3.1146333595439845E-2</c:v>
                </c:pt>
                <c:pt idx="852">
                  <c:v>3.5523814728038658E-2</c:v>
                </c:pt>
                <c:pt idx="853">
                  <c:v>2.292021871685038E-2</c:v>
                </c:pt>
                <c:pt idx="854">
                  <c:v>4.3365353497499037E-2</c:v>
                </c:pt>
                <c:pt idx="855">
                  <c:v>3.63728243500323E-2</c:v>
                </c:pt>
                <c:pt idx="856">
                  <c:v>4.3040430163150366E-2</c:v>
                </c:pt>
                <c:pt idx="857">
                  <c:v>3.5092756448632995E-2</c:v>
                </c:pt>
                <c:pt idx="858">
                  <c:v>3.8375734793364105E-2</c:v>
                </c:pt>
                <c:pt idx="859">
                  <c:v>2.0859089765751071E-2</c:v>
                </c:pt>
                <c:pt idx="860">
                  <c:v>4.564848324051457E-2</c:v>
                </c:pt>
                <c:pt idx="861">
                  <c:v>3.4907721409947058E-2</c:v>
                </c:pt>
                <c:pt idx="862">
                  <c:v>5.4260288006382988E-2</c:v>
                </c:pt>
                <c:pt idx="863">
                  <c:v>2.5527797645272271E-2</c:v>
                </c:pt>
                <c:pt idx="864">
                  <c:v>2.7740049661568331E-2</c:v>
                </c:pt>
                <c:pt idx="865">
                  <c:v>4.5023741430519772E-2</c:v>
                </c:pt>
                <c:pt idx="866">
                  <c:v>3.8708417587990755E-2</c:v>
                </c:pt>
                <c:pt idx="867">
                  <c:v>3.5031215595297427E-2</c:v>
                </c:pt>
                <c:pt idx="868">
                  <c:v>4.2502548334702267E-2</c:v>
                </c:pt>
                <c:pt idx="869">
                  <c:v>3.8150513038466456E-2</c:v>
                </c:pt>
                <c:pt idx="870">
                  <c:v>3.5912635204336719E-2</c:v>
                </c:pt>
                <c:pt idx="871">
                  <c:v>3.6200047888477881E-2</c:v>
                </c:pt>
                <c:pt idx="872">
                  <c:v>2.9796114570126538E-2</c:v>
                </c:pt>
                <c:pt idx="873">
                  <c:v>3.9668842457064042E-2</c:v>
                </c:pt>
                <c:pt idx="874">
                  <c:v>3.5052654494899846E-2</c:v>
                </c:pt>
                <c:pt idx="875">
                  <c:v>4.3243842277907854E-2</c:v>
                </c:pt>
                <c:pt idx="876">
                  <c:v>4.1661213395928938E-2</c:v>
                </c:pt>
                <c:pt idx="877">
                  <c:v>5.7379543324392143E-2</c:v>
                </c:pt>
                <c:pt idx="878">
                  <c:v>3.2388711062835349E-2</c:v>
                </c:pt>
                <c:pt idx="879">
                  <c:v>3.6489352706077081E-2</c:v>
                </c:pt>
                <c:pt idx="880">
                  <c:v>3.0450794960696515E-2</c:v>
                </c:pt>
                <c:pt idx="881">
                  <c:v>2.9515187873582517E-2</c:v>
                </c:pt>
                <c:pt idx="882">
                  <c:v>3.9303625084085081E-2</c:v>
                </c:pt>
                <c:pt idx="883">
                  <c:v>3.2464742268359728E-2</c:v>
                </c:pt>
                <c:pt idx="884">
                  <c:v>3.5001683597403369E-2</c:v>
                </c:pt>
                <c:pt idx="885">
                  <c:v>1.4803082062488249E-2</c:v>
                </c:pt>
                <c:pt idx="886">
                  <c:v>4.0844134538432025E-2</c:v>
                </c:pt>
                <c:pt idx="887">
                  <c:v>4.050337468365757E-2</c:v>
                </c:pt>
                <c:pt idx="888">
                  <c:v>5.0623593069251863E-2</c:v>
                </c:pt>
                <c:pt idx="889">
                  <c:v>2.0960467515901166E-2</c:v>
                </c:pt>
                <c:pt idx="890">
                  <c:v>5.1099838271935413E-3</c:v>
                </c:pt>
                <c:pt idx="891">
                  <c:v>4.3812145098780418E-2</c:v>
                </c:pt>
                <c:pt idx="892">
                  <c:v>5.6628032451593806E-2</c:v>
                </c:pt>
                <c:pt idx="893">
                  <c:v>4.7872264415593759E-2</c:v>
                </c:pt>
                <c:pt idx="894">
                  <c:v>2.9855492737869142E-2</c:v>
                </c:pt>
                <c:pt idx="895">
                  <c:v>3.6043567267212098E-2</c:v>
                </c:pt>
                <c:pt idx="896">
                  <c:v>3.7819607416556829E-2</c:v>
                </c:pt>
                <c:pt idx="897">
                  <c:v>4.1843083704956666E-2</c:v>
                </c:pt>
                <c:pt idx="898">
                  <c:v>4.8315409304841607E-2</c:v>
                </c:pt>
                <c:pt idx="899">
                  <c:v>2.6499131020871668E-2</c:v>
                </c:pt>
                <c:pt idx="900">
                  <c:v>2.2498401460448625E-2</c:v>
                </c:pt>
                <c:pt idx="901">
                  <c:v>3.731043632809828E-2</c:v>
                </c:pt>
                <c:pt idx="902">
                  <c:v>3.6635911261187058E-2</c:v>
                </c:pt>
                <c:pt idx="903">
                  <c:v>2.8895628614094657E-2</c:v>
                </c:pt>
                <c:pt idx="904">
                  <c:v>5.3822524873627431E-2</c:v>
                </c:pt>
                <c:pt idx="905">
                  <c:v>4.2624749597197815E-2</c:v>
                </c:pt>
                <c:pt idx="906">
                  <c:v>3.6031148812828075E-2</c:v>
                </c:pt>
                <c:pt idx="907">
                  <c:v>3.6141855525677287E-2</c:v>
                </c:pt>
                <c:pt idx="908">
                  <c:v>2.1078604140573283E-2</c:v>
                </c:pt>
                <c:pt idx="909">
                  <c:v>3.2281392930483925E-2</c:v>
                </c:pt>
                <c:pt idx="910">
                  <c:v>2.7567236922079488E-2</c:v>
                </c:pt>
                <c:pt idx="911">
                  <c:v>2.0478018980253566E-2</c:v>
                </c:pt>
                <c:pt idx="912">
                  <c:v>2.4740146445750791E-2</c:v>
                </c:pt>
                <c:pt idx="913">
                  <c:v>4.0221707090823351E-2</c:v>
                </c:pt>
                <c:pt idx="914">
                  <c:v>3.3765945174478167E-2</c:v>
                </c:pt>
                <c:pt idx="915">
                  <c:v>4.0794395483540601E-2</c:v>
                </c:pt>
                <c:pt idx="916">
                  <c:v>3.5577081071875197E-2</c:v>
                </c:pt>
                <c:pt idx="917">
                  <c:v>3.1380583809411833E-2</c:v>
                </c:pt>
                <c:pt idx="918">
                  <c:v>4.4193184224974626E-2</c:v>
                </c:pt>
                <c:pt idx="919">
                  <c:v>3.6403314071183648E-2</c:v>
                </c:pt>
                <c:pt idx="920">
                  <c:v>3.4433781106683853E-2</c:v>
                </c:pt>
                <c:pt idx="921">
                  <c:v>4.6640847761837301E-2</c:v>
                </c:pt>
                <c:pt idx="922">
                  <c:v>2.6776202813833659E-2</c:v>
                </c:pt>
                <c:pt idx="923">
                  <c:v>2.2496878386598779E-2</c:v>
                </c:pt>
                <c:pt idx="924">
                  <c:v>3.6295625719117111E-2</c:v>
                </c:pt>
                <c:pt idx="925">
                  <c:v>1.8313568112949419E-2</c:v>
                </c:pt>
                <c:pt idx="926">
                  <c:v>3.7363714929390675E-2</c:v>
                </c:pt>
                <c:pt idx="927">
                  <c:v>4.3385528050121129E-2</c:v>
                </c:pt>
                <c:pt idx="928">
                  <c:v>3.6427053831353445E-2</c:v>
                </c:pt>
                <c:pt idx="929">
                  <c:v>3.417594639122775E-2</c:v>
                </c:pt>
                <c:pt idx="930">
                  <c:v>3.1101025796101935E-2</c:v>
                </c:pt>
                <c:pt idx="931">
                  <c:v>5.2590839508533924E-2</c:v>
                </c:pt>
                <c:pt idx="932">
                  <c:v>4.6222985463326895E-3</c:v>
                </c:pt>
                <c:pt idx="933">
                  <c:v>3.9102442659020679E-2</c:v>
                </c:pt>
                <c:pt idx="934">
                  <c:v>4.3238453442638131E-2</c:v>
                </c:pt>
                <c:pt idx="935">
                  <c:v>3.1039314328625004E-2</c:v>
                </c:pt>
                <c:pt idx="936">
                  <c:v>1.7565881053197341E-2</c:v>
                </c:pt>
                <c:pt idx="937">
                  <c:v>4.5614081106123826E-2</c:v>
                </c:pt>
                <c:pt idx="938">
                  <c:v>4.6647947335303169E-2</c:v>
                </c:pt>
                <c:pt idx="939">
                  <c:v>3.799665422868307E-2</c:v>
                </c:pt>
                <c:pt idx="940">
                  <c:v>3.221752968901153E-2</c:v>
                </c:pt>
                <c:pt idx="941">
                  <c:v>2.74965922815049E-2</c:v>
                </c:pt>
                <c:pt idx="942">
                  <c:v>5.1920196963734212E-2</c:v>
                </c:pt>
                <c:pt idx="943">
                  <c:v>3.4524577646152577E-2</c:v>
                </c:pt>
                <c:pt idx="944">
                  <c:v>3.282610599095228E-2</c:v>
                </c:pt>
                <c:pt idx="945">
                  <c:v>4.2362900594821958E-2</c:v>
                </c:pt>
                <c:pt idx="946">
                  <c:v>3.7178407740313016E-2</c:v>
                </c:pt>
                <c:pt idx="947">
                  <c:v>2.8439306046367626E-2</c:v>
                </c:pt>
                <c:pt idx="948">
                  <c:v>2.1871217771006406E-2</c:v>
                </c:pt>
                <c:pt idx="949">
                  <c:v>3.66059962527737E-2</c:v>
                </c:pt>
                <c:pt idx="950">
                  <c:v>4.6287399627632515E-2</c:v>
                </c:pt>
                <c:pt idx="951">
                  <c:v>3.9460920355226109E-2</c:v>
                </c:pt>
                <c:pt idx="952">
                  <c:v>2.1055829284962371E-2</c:v>
                </c:pt>
                <c:pt idx="953">
                  <c:v>2.8694267258981859E-2</c:v>
                </c:pt>
                <c:pt idx="954">
                  <c:v>3.2987738005421721E-2</c:v>
                </c:pt>
                <c:pt idx="955">
                  <c:v>4.6262887249787325E-2</c:v>
                </c:pt>
                <c:pt idx="956">
                  <c:v>4.0514847648338091E-2</c:v>
                </c:pt>
                <c:pt idx="957">
                  <c:v>4.7988970665096817E-2</c:v>
                </c:pt>
                <c:pt idx="958">
                  <c:v>2.8960496693149897E-2</c:v>
                </c:pt>
                <c:pt idx="959">
                  <c:v>1.3631004434369053E-2</c:v>
                </c:pt>
                <c:pt idx="960">
                  <c:v>3.5406346543627697E-2</c:v>
                </c:pt>
                <c:pt idx="961">
                  <c:v>3.7892358640408526E-2</c:v>
                </c:pt>
                <c:pt idx="962">
                  <c:v>4.9925335783120833E-2</c:v>
                </c:pt>
                <c:pt idx="963">
                  <c:v>4.272172176774125E-2</c:v>
                </c:pt>
                <c:pt idx="964">
                  <c:v>3.2988520611567172E-2</c:v>
                </c:pt>
                <c:pt idx="965">
                  <c:v>3.6597975081321919E-2</c:v>
                </c:pt>
                <c:pt idx="966">
                  <c:v>1.1899082451932629E-2</c:v>
                </c:pt>
                <c:pt idx="967">
                  <c:v>4.3046568581155874E-2</c:v>
                </c:pt>
                <c:pt idx="968">
                  <c:v>4.1649974291333679E-2</c:v>
                </c:pt>
                <c:pt idx="969">
                  <c:v>3.3422190178153427E-2</c:v>
                </c:pt>
                <c:pt idx="970">
                  <c:v>3.8937868058168429E-2</c:v>
                </c:pt>
                <c:pt idx="971">
                  <c:v>3.6346016022516948E-2</c:v>
                </c:pt>
                <c:pt idx="972">
                  <c:v>3.7639401137960056E-2</c:v>
                </c:pt>
                <c:pt idx="973">
                  <c:v>2.3235969138196519E-2</c:v>
                </c:pt>
                <c:pt idx="974">
                  <c:v>3.0784583538544293E-2</c:v>
                </c:pt>
                <c:pt idx="975">
                  <c:v>1.7523436948200081E-2</c:v>
                </c:pt>
                <c:pt idx="976">
                  <c:v>2.0171749249575436E-2</c:v>
                </c:pt>
                <c:pt idx="977">
                  <c:v>1.2946348154108292E-2</c:v>
                </c:pt>
                <c:pt idx="978">
                  <c:v>4.5755399359818379E-2</c:v>
                </c:pt>
                <c:pt idx="979">
                  <c:v>3.6147369720889694E-2</c:v>
                </c:pt>
                <c:pt idx="980">
                  <c:v>3.7696801399629914E-2</c:v>
                </c:pt>
                <c:pt idx="981">
                  <c:v>3.1829249558763317E-2</c:v>
                </c:pt>
                <c:pt idx="982">
                  <c:v>4.255442743451078E-2</c:v>
                </c:pt>
                <c:pt idx="983">
                  <c:v>2.1802578499180242E-2</c:v>
                </c:pt>
                <c:pt idx="984">
                  <c:v>5.2275644428080581E-2</c:v>
                </c:pt>
                <c:pt idx="985">
                  <c:v>5.1073206621749447E-2</c:v>
                </c:pt>
                <c:pt idx="986">
                  <c:v>2.8298584248890868E-2</c:v>
                </c:pt>
                <c:pt idx="987">
                  <c:v>5.4404273575955009E-2</c:v>
                </c:pt>
                <c:pt idx="988">
                  <c:v>4.0032847990526428E-2</c:v>
                </c:pt>
                <c:pt idx="989">
                  <c:v>3.6720146858434208E-2</c:v>
                </c:pt>
                <c:pt idx="990">
                  <c:v>5.8926446399564056E-2</c:v>
                </c:pt>
                <c:pt idx="991">
                  <c:v>2.2286544142789723E-2</c:v>
                </c:pt>
                <c:pt idx="992">
                  <c:v>3.0597279346559175E-2</c:v>
                </c:pt>
                <c:pt idx="993">
                  <c:v>1.4877196080781169E-2</c:v>
                </c:pt>
                <c:pt idx="994">
                  <c:v>1.6689692338296112E-2</c:v>
                </c:pt>
                <c:pt idx="995">
                  <c:v>5.6498295047742099E-2</c:v>
                </c:pt>
                <c:pt idx="996">
                  <c:v>2.0631268965717649E-2</c:v>
                </c:pt>
                <c:pt idx="997">
                  <c:v>4.0277224341400394E-2</c:v>
                </c:pt>
                <c:pt idx="998">
                  <c:v>5.12886063468177E-2</c:v>
                </c:pt>
                <c:pt idx="999">
                  <c:v>2.5842635653123731E-2</c:v>
                </c:pt>
              </c:numCache>
            </c:numRef>
          </c:xVal>
          <c:yVal>
            <c:numRef>
              <c:f>Graph!$J$4:$J$1003</c:f>
              <c:numCache>
                <c:formatCode>"$"#,##0</c:formatCode>
                <c:ptCount val="1000"/>
                <c:pt idx="0">
                  <c:v>-827.07537175603807</c:v>
                </c:pt>
                <c:pt idx="1">
                  <c:v>910.95127078319683</c:v>
                </c:pt>
                <c:pt idx="2">
                  <c:v>-531.30212187470852</c:v>
                </c:pt>
                <c:pt idx="3">
                  <c:v>-881.6824061709093</c:v>
                </c:pt>
                <c:pt idx="4">
                  <c:v>16.034236496936501</c:v>
                </c:pt>
                <c:pt idx="5">
                  <c:v>-1057.8750917579791</c:v>
                </c:pt>
                <c:pt idx="6">
                  <c:v>-391.22424406150139</c:v>
                </c:pt>
                <c:pt idx="7">
                  <c:v>451.1061782197587</c:v>
                </c:pt>
                <c:pt idx="8">
                  <c:v>-134.64012535955152</c:v>
                </c:pt>
                <c:pt idx="9">
                  <c:v>-695.60210942188144</c:v>
                </c:pt>
                <c:pt idx="10">
                  <c:v>1022.8479079452904</c:v>
                </c:pt>
                <c:pt idx="11">
                  <c:v>715.03673139638806</c:v>
                </c:pt>
                <c:pt idx="12">
                  <c:v>280.16956598092042</c:v>
                </c:pt>
                <c:pt idx="13">
                  <c:v>-685.51842144406612</c:v>
                </c:pt>
                <c:pt idx="14">
                  <c:v>-2331.9101606671866</c:v>
                </c:pt>
                <c:pt idx="15">
                  <c:v>97.19816137936678</c:v>
                </c:pt>
                <c:pt idx="16">
                  <c:v>-1583.7952428449605</c:v>
                </c:pt>
                <c:pt idx="17">
                  <c:v>-1196.9808911866796</c:v>
                </c:pt>
                <c:pt idx="18">
                  <c:v>-1805.086359282076</c:v>
                </c:pt>
                <c:pt idx="19">
                  <c:v>-2022.249650627816</c:v>
                </c:pt>
                <c:pt idx="20">
                  <c:v>-356.53110624224928</c:v>
                </c:pt>
                <c:pt idx="21">
                  <c:v>-1253.2705298109727</c:v>
                </c:pt>
                <c:pt idx="22">
                  <c:v>-777.5889496430907</c:v>
                </c:pt>
                <c:pt idx="23">
                  <c:v>1057.933670912706</c:v>
                </c:pt>
                <c:pt idx="24">
                  <c:v>78.471293611536908</c:v>
                </c:pt>
                <c:pt idx="25">
                  <c:v>-295.0381987664997</c:v>
                </c:pt>
                <c:pt idx="26">
                  <c:v>-447.20150351558368</c:v>
                </c:pt>
                <c:pt idx="27">
                  <c:v>-777.71430734193507</c:v>
                </c:pt>
                <c:pt idx="28">
                  <c:v>-2917.4154315351825</c:v>
                </c:pt>
                <c:pt idx="29">
                  <c:v>716.99714700565573</c:v>
                </c:pt>
                <c:pt idx="30">
                  <c:v>-1052.2589911329401</c:v>
                </c:pt>
                <c:pt idx="31">
                  <c:v>1059.0456793691999</c:v>
                </c:pt>
                <c:pt idx="32">
                  <c:v>598.81368155019868</c:v>
                </c:pt>
                <c:pt idx="33">
                  <c:v>701.40177028773383</c:v>
                </c:pt>
                <c:pt idx="34">
                  <c:v>362.40645498621507</c:v>
                </c:pt>
                <c:pt idx="35">
                  <c:v>628.82927474843802</c:v>
                </c:pt>
                <c:pt idx="36">
                  <c:v>-1763.473145446259</c:v>
                </c:pt>
                <c:pt idx="37">
                  <c:v>-206.84981472652626</c:v>
                </c:pt>
                <c:pt idx="38">
                  <c:v>-1035.6140068284853</c:v>
                </c:pt>
                <c:pt idx="39">
                  <c:v>-1480.9548754407053</c:v>
                </c:pt>
                <c:pt idx="40">
                  <c:v>279.68841184818524</c:v>
                </c:pt>
                <c:pt idx="41">
                  <c:v>-1613.0333073450829</c:v>
                </c:pt>
                <c:pt idx="42">
                  <c:v>-1553.7386870813264</c:v>
                </c:pt>
                <c:pt idx="43">
                  <c:v>-530.70957882138146</c:v>
                </c:pt>
                <c:pt idx="44">
                  <c:v>-757.81895225887513</c:v>
                </c:pt>
                <c:pt idx="45">
                  <c:v>1378.1204945925049</c:v>
                </c:pt>
                <c:pt idx="46">
                  <c:v>-1248.8327049118077</c:v>
                </c:pt>
                <c:pt idx="47">
                  <c:v>-131.47263064749399</c:v>
                </c:pt>
                <c:pt idx="48">
                  <c:v>-240.1611588475468</c:v>
                </c:pt>
                <c:pt idx="49">
                  <c:v>-2130.4669570606707</c:v>
                </c:pt>
                <c:pt idx="50">
                  <c:v>-655.0560445414485</c:v>
                </c:pt>
                <c:pt idx="51">
                  <c:v>-1242.7408888566401</c:v>
                </c:pt>
                <c:pt idx="52">
                  <c:v>-652.93257595332011</c:v>
                </c:pt>
                <c:pt idx="53">
                  <c:v>178.15282883491915</c:v>
                </c:pt>
                <c:pt idx="54">
                  <c:v>308.15519259128627</c:v>
                </c:pt>
                <c:pt idx="55">
                  <c:v>-1094.7226009850151</c:v>
                </c:pt>
                <c:pt idx="56">
                  <c:v>-1420.6962421498042</c:v>
                </c:pt>
                <c:pt idx="57">
                  <c:v>-1048.2767484341302</c:v>
                </c:pt>
                <c:pt idx="58">
                  <c:v>-746.8446510102458</c:v>
                </c:pt>
                <c:pt idx="59">
                  <c:v>-847.94952115321348</c:v>
                </c:pt>
                <c:pt idx="60">
                  <c:v>-637.53576913100233</c:v>
                </c:pt>
                <c:pt idx="61">
                  <c:v>1321.6458775652343</c:v>
                </c:pt>
                <c:pt idx="62">
                  <c:v>-176.04136252736302</c:v>
                </c:pt>
                <c:pt idx="63">
                  <c:v>-739.99247683667227</c:v>
                </c:pt>
                <c:pt idx="64">
                  <c:v>855.7337099278468</c:v>
                </c:pt>
                <c:pt idx="65">
                  <c:v>-349.33111236459115</c:v>
                </c:pt>
                <c:pt idx="66">
                  <c:v>-183.06626870607732</c:v>
                </c:pt>
                <c:pt idx="67">
                  <c:v>-852.88844324222941</c:v>
                </c:pt>
                <c:pt idx="68">
                  <c:v>-1136.2675938559457</c:v>
                </c:pt>
                <c:pt idx="69">
                  <c:v>-201.0914125817601</c:v>
                </c:pt>
                <c:pt idx="70">
                  <c:v>-1293.6021734033193</c:v>
                </c:pt>
                <c:pt idx="71">
                  <c:v>-11.013791991207171</c:v>
                </c:pt>
                <c:pt idx="72">
                  <c:v>-2418.7082698395543</c:v>
                </c:pt>
                <c:pt idx="73">
                  <c:v>-686.60762297750921</c:v>
                </c:pt>
                <c:pt idx="74">
                  <c:v>-1305.7511478454217</c:v>
                </c:pt>
                <c:pt idx="75">
                  <c:v>1261.2541244352442</c:v>
                </c:pt>
                <c:pt idx="76">
                  <c:v>-1251.7280648860865</c:v>
                </c:pt>
                <c:pt idx="77">
                  <c:v>12.595394541464429</c:v>
                </c:pt>
                <c:pt idx="78">
                  <c:v>-1286.0916188314932</c:v>
                </c:pt>
                <c:pt idx="79">
                  <c:v>-220.18984604489248</c:v>
                </c:pt>
                <c:pt idx="80">
                  <c:v>-799.42727297113379</c:v>
                </c:pt>
                <c:pt idx="81">
                  <c:v>-581.77258190426505</c:v>
                </c:pt>
                <c:pt idx="82">
                  <c:v>976.68654934822098</c:v>
                </c:pt>
                <c:pt idx="83">
                  <c:v>-1201.6488643734383</c:v>
                </c:pt>
                <c:pt idx="84">
                  <c:v>491.3145541477034</c:v>
                </c:pt>
                <c:pt idx="85">
                  <c:v>174.10213415780788</c:v>
                </c:pt>
                <c:pt idx="86">
                  <c:v>661.56884833079732</c:v>
                </c:pt>
                <c:pt idx="87">
                  <c:v>664.31601874425178</c:v>
                </c:pt>
                <c:pt idx="88">
                  <c:v>837.57104431281368</c:v>
                </c:pt>
                <c:pt idx="89">
                  <c:v>-163.68726025196179</c:v>
                </c:pt>
                <c:pt idx="90">
                  <c:v>-476.2798775941431</c:v>
                </c:pt>
                <c:pt idx="91">
                  <c:v>-250.24649618428074</c:v>
                </c:pt>
                <c:pt idx="92">
                  <c:v>1051.0543475007005</c:v>
                </c:pt>
                <c:pt idx="93">
                  <c:v>-552.50151006641636</c:v>
                </c:pt>
                <c:pt idx="94">
                  <c:v>-1040.2339897939562</c:v>
                </c:pt>
                <c:pt idx="95">
                  <c:v>561.68025016893944</c:v>
                </c:pt>
                <c:pt idx="96">
                  <c:v>-33.699379121709512</c:v>
                </c:pt>
                <c:pt idx="97">
                  <c:v>-411.21502519724606</c:v>
                </c:pt>
                <c:pt idx="98">
                  <c:v>891.61544559211802</c:v>
                </c:pt>
                <c:pt idx="99">
                  <c:v>-818.01059984871165</c:v>
                </c:pt>
                <c:pt idx="100">
                  <c:v>1088.4108586699513</c:v>
                </c:pt>
                <c:pt idx="101">
                  <c:v>-188.1428746330607</c:v>
                </c:pt>
                <c:pt idx="102">
                  <c:v>-1456.5232153642521</c:v>
                </c:pt>
                <c:pt idx="103">
                  <c:v>-1670.6004585967171</c:v>
                </c:pt>
                <c:pt idx="104">
                  <c:v>634.60302041228204</c:v>
                </c:pt>
                <c:pt idx="105">
                  <c:v>-2184.0195996277857</c:v>
                </c:pt>
                <c:pt idx="106">
                  <c:v>104.55275551469751</c:v>
                </c:pt>
                <c:pt idx="107">
                  <c:v>-600.41696403202764</c:v>
                </c:pt>
                <c:pt idx="108">
                  <c:v>703.03707806734587</c:v>
                </c:pt>
                <c:pt idx="109">
                  <c:v>-625.66059931910468</c:v>
                </c:pt>
                <c:pt idx="110">
                  <c:v>-160.9138799640121</c:v>
                </c:pt>
                <c:pt idx="111">
                  <c:v>719.69990158075734</c:v>
                </c:pt>
                <c:pt idx="112">
                  <c:v>-231.79335218294199</c:v>
                </c:pt>
                <c:pt idx="113">
                  <c:v>-325.76787201322793</c:v>
                </c:pt>
                <c:pt idx="114">
                  <c:v>-2380.7853370872203</c:v>
                </c:pt>
                <c:pt idx="115">
                  <c:v>1487.0293061358007</c:v>
                </c:pt>
                <c:pt idx="116">
                  <c:v>500.77408446817481</c:v>
                </c:pt>
                <c:pt idx="117">
                  <c:v>292.50843091403158</c:v>
                </c:pt>
                <c:pt idx="118">
                  <c:v>-660.05836301540648</c:v>
                </c:pt>
                <c:pt idx="119">
                  <c:v>-659.68357506055474</c:v>
                </c:pt>
                <c:pt idx="120">
                  <c:v>-159.96008967738805</c:v>
                </c:pt>
                <c:pt idx="121">
                  <c:v>-1063.962254664687</c:v>
                </c:pt>
                <c:pt idx="122">
                  <c:v>-1456.1596293859836</c:v>
                </c:pt>
                <c:pt idx="123">
                  <c:v>-1139.3772832802219</c:v>
                </c:pt>
                <c:pt idx="124">
                  <c:v>582.58514730566344</c:v>
                </c:pt>
                <c:pt idx="125">
                  <c:v>-287.8382997141581</c:v>
                </c:pt>
                <c:pt idx="126">
                  <c:v>443.83614408041984</c:v>
                </c:pt>
                <c:pt idx="127">
                  <c:v>441.78038283261878</c:v>
                </c:pt>
                <c:pt idx="128">
                  <c:v>-1230.6351625610914</c:v>
                </c:pt>
                <c:pt idx="129">
                  <c:v>1355.6628752198426</c:v>
                </c:pt>
                <c:pt idx="130">
                  <c:v>-1659.2445784989518</c:v>
                </c:pt>
                <c:pt idx="131">
                  <c:v>1406.0121149863498</c:v>
                </c:pt>
                <c:pt idx="132">
                  <c:v>-432.24969649212585</c:v>
                </c:pt>
                <c:pt idx="133">
                  <c:v>-956.93506141119906</c:v>
                </c:pt>
                <c:pt idx="134">
                  <c:v>43.566786303842832</c:v>
                </c:pt>
                <c:pt idx="135">
                  <c:v>-2387.2726561935074</c:v>
                </c:pt>
                <c:pt idx="136">
                  <c:v>677.51794145390636</c:v>
                </c:pt>
                <c:pt idx="137">
                  <c:v>-657.27617056564281</c:v>
                </c:pt>
                <c:pt idx="138">
                  <c:v>-357.03668417748281</c:v>
                </c:pt>
                <c:pt idx="139">
                  <c:v>421.19640554493901</c:v>
                </c:pt>
                <c:pt idx="140">
                  <c:v>-223.20045237749764</c:v>
                </c:pt>
                <c:pt idx="141">
                  <c:v>887.79358949613129</c:v>
                </c:pt>
                <c:pt idx="142">
                  <c:v>-1462.3514529635729</c:v>
                </c:pt>
                <c:pt idx="143">
                  <c:v>-1202.2453132487476</c:v>
                </c:pt>
                <c:pt idx="144">
                  <c:v>-811.13522175666458</c:v>
                </c:pt>
                <c:pt idx="145">
                  <c:v>-2037.0882878123953</c:v>
                </c:pt>
                <c:pt idx="146">
                  <c:v>-455.20763130551876</c:v>
                </c:pt>
                <c:pt idx="147">
                  <c:v>274.20146364269192</c:v>
                </c:pt>
                <c:pt idx="148">
                  <c:v>-1459.1225364697311</c:v>
                </c:pt>
                <c:pt idx="149">
                  <c:v>-948.97154509601387</c:v>
                </c:pt>
                <c:pt idx="150">
                  <c:v>34.535169122971524</c:v>
                </c:pt>
                <c:pt idx="151">
                  <c:v>-197.34654406461689</c:v>
                </c:pt>
                <c:pt idx="152">
                  <c:v>1487.3050017415217</c:v>
                </c:pt>
                <c:pt idx="153">
                  <c:v>-620.89975348665871</c:v>
                </c:pt>
                <c:pt idx="154">
                  <c:v>-713.05450486561836</c:v>
                </c:pt>
                <c:pt idx="155">
                  <c:v>521.17850413801852</c:v>
                </c:pt>
                <c:pt idx="156">
                  <c:v>-752.59808603836564</c:v>
                </c:pt>
                <c:pt idx="157">
                  <c:v>394.74924119652246</c:v>
                </c:pt>
                <c:pt idx="158">
                  <c:v>-1440.9017585418205</c:v>
                </c:pt>
                <c:pt idx="159">
                  <c:v>-1861.5563365250439</c:v>
                </c:pt>
                <c:pt idx="160">
                  <c:v>671.32652487748283</c:v>
                </c:pt>
                <c:pt idx="161">
                  <c:v>-2399.678386689292</c:v>
                </c:pt>
                <c:pt idx="162">
                  <c:v>1501.8261033627525</c:v>
                </c:pt>
                <c:pt idx="163">
                  <c:v>-750.53811814124856</c:v>
                </c:pt>
                <c:pt idx="164">
                  <c:v>-510.84249803546322</c:v>
                </c:pt>
                <c:pt idx="165">
                  <c:v>-1133.6598063663967</c:v>
                </c:pt>
                <c:pt idx="166">
                  <c:v>-73.89449312831357</c:v>
                </c:pt>
                <c:pt idx="167">
                  <c:v>-1108.6741202857593</c:v>
                </c:pt>
                <c:pt idx="168">
                  <c:v>-2238.2249127062919</c:v>
                </c:pt>
                <c:pt idx="169">
                  <c:v>659.93555211169723</c:v>
                </c:pt>
                <c:pt idx="170">
                  <c:v>-1459.1171076220276</c:v>
                </c:pt>
                <c:pt idx="171">
                  <c:v>-1168.116819380243</c:v>
                </c:pt>
                <c:pt idx="172">
                  <c:v>-379.13780884393282</c:v>
                </c:pt>
                <c:pt idx="173">
                  <c:v>288.41913033691753</c:v>
                </c:pt>
                <c:pt idx="174">
                  <c:v>-1888.9397880188985</c:v>
                </c:pt>
                <c:pt idx="175">
                  <c:v>-607.73082295823747</c:v>
                </c:pt>
                <c:pt idx="176">
                  <c:v>221.38770124059891</c:v>
                </c:pt>
                <c:pt idx="177">
                  <c:v>-374.28191700539634</c:v>
                </c:pt>
                <c:pt idx="178">
                  <c:v>-1030.1254718332252</c:v>
                </c:pt>
                <c:pt idx="179">
                  <c:v>930.57059934351582</c:v>
                </c:pt>
                <c:pt idx="180">
                  <c:v>-2692.0129726939645</c:v>
                </c:pt>
                <c:pt idx="181">
                  <c:v>-1016.2431196565144</c:v>
                </c:pt>
                <c:pt idx="182">
                  <c:v>1.5614551932644645</c:v>
                </c:pt>
                <c:pt idx="183">
                  <c:v>897.16485499777866</c:v>
                </c:pt>
                <c:pt idx="184">
                  <c:v>-2340.4454189249645</c:v>
                </c:pt>
                <c:pt idx="185">
                  <c:v>-494.31736537852885</c:v>
                </c:pt>
                <c:pt idx="186">
                  <c:v>-1424.6240654126088</c:v>
                </c:pt>
                <c:pt idx="187">
                  <c:v>123.81433177913834</c:v>
                </c:pt>
                <c:pt idx="188">
                  <c:v>-947.58919693246992</c:v>
                </c:pt>
                <c:pt idx="189">
                  <c:v>-831.65023179998593</c:v>
                </c:pt>
                <c:pt idx="190">
                  <c:v>-551.38260707947654</c:v>
                </c:pt>
                <c:pt idx="191">
                  <c:v>-1928.4610992630539</c:v>
                </c:pt>
                <c:pt idx="192">
                  <c:v>-908.14306950100138</c:v>
                </c:pt>
                <c:pt idx="193">
                  <c:v>265.14967560182151</c:v>
                </c:pt>
                <c:pt idx="194">
                  <c:v>-2212.5912338275111</c:v>
                </c:pt>
                <c:pt idx="195">
                  <c:v>64.558790645797785</c:v>
                </c:pt>
                <c:pt idx="196">
                  <c:v>-867.27855321106256</c:v>
                </c:pt>
                <c:pt idx="197">
                  <c:v>210.38615525535499</c:v>
                </c:pt>
                <c:pt idx="198">
                  <c:v>376.71247841277261</c:v>
                </c:pt>
                <c:pt idx="199">
                  <c:v>-2762.9790514865317</c:v>
                </c:pt>
                <c:pt idx="200">
                  <c:v>-858.72585401006609</c:v>
                </c:pt>
                <c:pt idx="201">
                  <c:v>-1070.2397038629383</c:v>
                </c:pt>
                <c:pt idx="202">
                  <c:v>-520.50335019543877</c:v>
                </c:pt>
                <c:pt idx="203">
                  <c:v>209.38707322880538</c:v>
                </c:pt>
                <c:pt idx="204">
                  <c:v>123.23246057856477</c:v>
                </c:pt>
                <c:pt idx="205">
                  <c:v>271.69773136137735</c:v>
                </c:pt>
                <c:pt idx="206">
                  <c:v>-671.12363518018049</c:v>
                </c:pt>
                <c:pt idx="207">
                  <c:v>-777.45686436740118</c:v>
                </c:pt>
                <c:pt idx="208">
                  <c:v>1188.9055332140367</c:v>
                </c:pt>
                <c:pt idx="209">
                  <c:v>-1407.1802573120785</c:v>
                </c:pt>
                <c:pt idx="210">
                  <c:v>-917.43270831236669</c:v>
                </c:pt>
                <c:pt idx="211">
                  <c:v>579.09057419207397</c:v>
                </c:pt>
                <c:pt idx="212">
                  <c:v>352.46782629564649</c:v>
                </c:pt>
                <c:pt idx="213">
                  <c:v>-1249.2366633726206</c:v>
                </c:pt>
                <c:pt idx="214">
                  <c:v>669.45850748859743</c:v>
                </c:pt>
                <c:pt idx="215">
                  <c:v>-328.43213925768362</c:v>
                </c:pt>
                <c:pt idx="216">
                  <c:v>1752.2535674625872</c:v>
                </c:pt>
                <c:pt idx="217">
                  <c:v>10.357537947349655</c:v>
                </c:pt>
                <c:pt idx="218">
                  <c:v>-1267.1465876937086</c:v>
                </c:pt>
                <c:pt idx="219">
                  <c:v>-123.4401675460357</c:v>
                </c:pt>
                <c:pt idx="220">
                  <c:v>-2.3311062089720735</c:v>
                </c:pt>
                <c:pt idx="221">
                  <c:v>-243.03960240211791</c:v>
                </c:pt>
                <c:pt idx="222">
                  <c:v>186.52127627802736</c:v>
                </c:pt>
                <c:pt idx="223">
                  <c:v>-104.08714183344622</c:v>
                </c:pt>
                <c:pt idx="224">
                  <c:v>-861.82051328600664</c:v>
                </c:pt>
                <c:pt idx="225">
                  <c:v>-908.57435931034172</c:v>
                </c:pt>
                <c:pt idx="226">
                  <c:v>1044.6464149730205</c:v>
                </c:pt>
                <c:pt idx="227">
                  <c:v>-1336.8158082773234</c:v>
                </c:pt>
                <c:pt idx="228">
                  <c:v>205.65046561869497</c:v>
                </c:pt>
                <c:pt idx="229">
                  <c:v>-501.22506873948316</c:v>
                </c:pt>
                <c:pt idx="230">
                  <c:v>-266.25625450523989</c:v>
                </c:pt>
                <c:pt idx="231">
                  <c:v>754.17997403616027</c:v>
                </c:pt>
                <c:pt idx="232">
                  <c:v>-2243.8183444641345</c:v>
                </c:pt>
                <c:pt idx="233">
                  <c:v>-658.55124521726964</c:v>
                </c:pt>
                <c:pt idx="234">
                  <c:v>-421.47434167643866</c:v>
                </c:pt>
                <c:pt idx="235">
                  <c:v>-1825.5275840700383</c:v>
                </c:pt>
                <c:pt idx="236">
                  <c:v>-856.88738351659958</c:v>
                </c:pt>
                <c:pt idx="237">
                  <c:v>-33.713051478052535</c:v>
                </c:pt>
                <c:pt idx="238">
                  <c:v>1005.1305214513566</c:v>
                </c:pt>
                <c:pt idx="239">
                  <c:v>-679.84797209015846</c:v>
                </c:pt>
                <c:pt idx="240">
                  <c:v>48.933776687984846</c:v>
                </c:pt>
                <c:pt idx="241">
                  <c:v>-1288.8504422769377</c:v>
                </c:pt>
                <c:pt idx="242">
                  <c:v>-1345.7074078781277</c:v>
                </c:pt>
                <c:pt idx="243">
                  <c:v>-2186.6968372991214</c:v>
                </c:pt>
                <c:pt idx="244">
                  <c:v>-103.63761716249891</c:v>
                </c:pt>
                <c:pt idx="245">
                  <c:v>-138.91797804971247</c:v>
                </c:pt>
                <c:pt idx="246">
                  <c:v>-1620.7839093452417</c:v>
                </c:pt>
                <c:pt idx="247">
                  <c:v>131.30398451587439</c:v>
                </c:pt>
                <c:pt idx="248">
                  <c:v>299.65637187597639</c:v>
                </c:pt>
                <c:pt idx="249">
                  <c:v>-78.45917500800627</c:v>
                </c:pt>
                <c:pt idx="250">
                  <c:v>1046.4509793068537</c:v>
                </c:pt>
                <c:pt idx="251">
                  <c:v>-958.29447362999383</c:v>
                </c:pt>
                <c:pt idx="252">
                  <c:v>-527.74080527705291</c:v>
                </c:pt>
                <c:pt idx="253">
                  <c:v>-1598.4983381919824</c:v>
                </c:pt>
                <c:pt idx="254">
                  <c:v>429.94162345777858</c:v>
                </c:pt>
                <c:pt idx="255">
                  <c:v>917.20086433270876</c:v>
                </c:pt>
                <c:pt idx="256">
                  <c:v>-391.84101745871669</c:v>
                </c:pt>
                <c:pt idx="257">
                  <c:v>614.56684397586673</c:v>
                </c:pt>
                <c:pt idx="258">
                  <c:v>993.11294947079512</c:v>
                </c:pt>
                <c:pt idx="259">
                  <c:v>-2082.4317011745602</c:v>
                </c:pt>
                <c:pt idx="260">
                  <c:v>218.26128355363332</c:v>
                </c:pt>
                <c:pt idx="261">
                  <c:v>213.82399579680742</c:v>
                </c:pt>
                <c:pt idx="262">
                  <c:v>-594.53928874781502</c:v>
                </c:pt>
                <c:pt idx="263">
                  <c:v>166.38051786796572</c:v>
                </c:pt>
                <c:pt idx="264">
                  <c:v>335.11204020245015</c:v>
                </c:pt>
                <c:pt idx="265">
                  <c:v>-548.14549023211475</c:v>
                </c:pt>
                <c:pt idx="266">
                  <c:v>77.35436806414404</c:v>
                </c:pt>
                <c:pt idx="267">
                  <c:v>12.711413539342722</c:v>
                </c:pt>
                <c:pt idx="268">
                  <c:v>-267.64787506804032</c:v>
                </c:pt>
                <c:pt idx="269">
                  <c:v>-2217.1046664893597</c:v>
                </c:pt>
                <c:pt idx="270">
                  <c:v>-2036.9331228603667</c:v>
                </c:pt>
                <c:pt idx="271">
                  <c:v>-1205.5653855327535</c:v>
                </c:pt>
                <c:pt idx="272">
                  <c:v>604.30576225690606</c:v>
                </c:pt>
                <c:pt idx="273">
                  <c:v>1503.2299279860649</c:v>
                </c:pt>
                <c:pt idx="274">
                  <c:v>-473.46682719971687</c:v>
                </c:pt>
                <c:pt idx="275">
                  <c:v>-413.50384817771032</c:v>
                </c:pt>
                <c:pt idx="276">
                  <c:v>-4011.2086745629722</c:v>
                </c:pt>
                <c:pt idx="277">
                  <c:v>-407.95868193211442</c:v>
                </c:pt>
                <c:pt idx="278">
                  <c:v>125.11545502739415</c:v>
                </c:pt>
                <c:pt idx="279">
                  <c:v>-1257.5215240088737</c:v>
                </c:pt>
                <c:pt idx="280">
                  <c:v>-2095.1185786729179</c:v>
                </c:pt>
                <c:pt idx="281">
                  <c:v>304.9776878605104</c:v>
                </c:pt>
                <c:pt idx="282">
                  <c:v>-2488.5237502558266</c:v>
                </c:pt>
                <c:pt idx="283">
                  <c:v>434.8876998375647</c:v>
                </c:pt>
                <c:pt idx="284">
                  <c:v>-731.25962485965715</c:v>
                </c:pt>
                <c:pt idx="285">
                  <c:v>-973.6487271412899</c:v>
                </c:pt>
                <c:pt idx="286">
                  <c:v>595.50025971483763</c:v>
                </c:pt>
                <c:pt idx="287">
                  <c:v>-491.36321961009924</c:v>
                </c:pt>
                <c:pt idx="288">
                  <c:v>-2275.6951068894191</c:v>
                </c:pt>
                <c:pt idx="289">
                  <c:v>-904.26501961967119</c:v>
                </c:pt>
                <c:pt idx="290">
                  <c:v>1280.0181587049947</c:v>
                </c:pt>
                <c:pt idx="291">
                  <c:v>-23.659785696826788</c:v>
                </c:pt>
                <c:pt idx="292">
                  <c:v>-1523.7224787888422</c:v>
                </c:pt>
                <c:pt idx="293">
                  <c:v>425.00967661208387</c:v>
                </c:pt>
                <c:pt idx="294">
                  <c:v>715.02231835793623</c:v>
                </c:pt>
                <c:pt idx="295">
                  <c:v>-2739.2236315537475</c:v>
                </c:pt>
                <c:pt idx="296">
                  <c:v>-350.72743259234051</c:v>
                </c:pt>
                <c:pt idx="297">
                  <c:v>-702.29398562018639</c:v>
                </c:pt>
                <c:pt idx="298">
                  <c:v>-409.12473507960959</c:v>
                </c:pt>
                <c:pt idx="299">
                  <c:v>692.34433030042828</c:v>
                </c:pt>
                <c:pt idx="300">
                  <c:v>900.89167531671853</c:v>
                </c:pt>
                <c:pt idx="301">
                  <c:v>-2059.4645993149934</c:v>
                </c:pt>
                <c:pt idx="302">
                  <c:v>-985.60760195525461</c:v>
                </c:pt>
                <c:pt idx="303">
                  <c:v>-389.17726234520671</c:v>
                </c:pt>
                <c:pt idx="304">
                  <c:v>-296.26798459000946</c:v>
                </c:pt>
                <c:pt idx="305">
                  <c:v>-335.71606452209346</c:v>
                </c:pt>
                <c:pt idx="306">
                  <c:v>398.82703553588442</c:v>
                </c:pt>
                <c:pt idx="307">
                  <c:v>20.176205606032511</c:v>
                </c:pt>
                <c:pt idx="308">
                  <c:v>-945.77449445438674</c:v>
                </c:pt>
                <c:pt idx="309">
                  <c:v>903.86848494947287</c:v>
                </c:pt>
                <c:pt idx="310">
                  <c:v>-1211.9017197558958</c:v>
                </c:pt>
                <c:pt idx="311">
                  <c:v>298.02659247353154</c:v>
                </c:pt>
                <c:pt idx="312">
                  <c:v>-872.86622356268674</c:v>
                </c:pt>
                <c:pt idx="313">
                  <c:v>335.49021169471098</c:v>
                </c:pt>
                <c:pt idx="314">
                  <c:v>490.27630122807147</c:v>
                </c:pt>
                <c:pt idx="315">
                  <c:v>-17.580868465236051</c:v>
                </c:pt>
                <c:pt idx="316">
                  <c:v>-1194.8505699558634</c:v>
                </c:pt>
                <c:pt idx="317">
                  <c:v>304.73718027015366</c:v>
                </c:pt>
                <c:pt idx="318">
                  <c:v>116.92104503835634</c:v>
                </c:pt>
                <c:pt idx="319">
                  <c:v>-1988.8650735532256</c:v>
                </c:pt>
                <c:pt idx="320">
                  <c:v>-1383.8170592588531</c:v>
                </c:pt>
                <c:pt idx="321">
                  <c:v>-880.77344081486513</c:v>
                </c:pt>
                <c:pt idx="322">
                  <c:v>462.2880176499628</c:v>
                </c:pt>
                <c:pt idx="323">
                  <c:v>855.45856109606257</c:v>
                </c:pt>
                <c:pt idx="324">
                  <c:v>1824.9504384020192</c:v>
                </c:pt>
                <c:pt idx="325">
                  <c:v>1194.3202198627612</c:v>
                </c:pt>
                <c:pt idx="326">
                  <c:v>-624.22546666730898</c:v>
                </c:pt>
                <c:pt idx="327">
                  <c:v>-2502.1093434905561</c:v>
                </c:pt>
                <c:pt idx="328">
                  <c:v>841.25128737895727</c:v>
                </c:pt>
                <c:pt idx="329">
                  <c:v>-930.38868786417333</c:v>
                </c:pt>
                <c:pt idx="330">
                  <c:v>-125.116827418395</c:v>
                </c:pt>
                <c:pt idx="331">
                  <c:v>-439.43324643220495</c:v>
                </c:pt>
                <c:pt idx="332">
                  <c:v>-207.0900417243318</c:v>
                </c:pt>
                <c:pt idx="333">
                  <c:v>98.291341683827341</c:v>
                </c:pt>
                <c:pt idx="334">
                  <c:v>347.8729406893687</c:v>
                </c:pt>
                <c:pt idx="335">
                  <c:v>7.4611521451036538</c:v>
                </c:pt>
                <c:pt idx="336">
                  <c:v>449.26725002651506</c:v>
                </c:pt>
                <c:pt idx="337">
                  <c:v>-624.08674908669548</c:v>
                </c:pt>
                <c:pt idx="338">
                  <c:v>-205.93083128920173</c:v>
                </c:pt>
                <c:pt idx="339">
                  <c:v>-1924.3574846549272</c:v>
                </c:pt>
                <c:pt idx="340">
                  <c:v>1469.2975654400063</c:v>
                </c:pt>
                <c:pt idx="341">
                  <c:v>305.68188086506314</c:v>
                </c:pt>
                <c:pt idx="342">
                  <c:v>-920.34480767454602</c:v>
                </c:pt>
                <c:pt idx="343">
                  <c:v>413.84200927364327</c:v>
                </c:pt>
                <c:pt idx="344">
                  <c:v>156.61416587254541</c:v>
                </c:pt>
                <c:pt idx="345">
                  <c:v>297.77184506855014</c:v>
                </c:pt>
                <c:pt idx="346">
                  <c:v>-431.14257249622841</c:v>
                </c:pt>
                <c:pt idx="347">
                  <c:v>-1541.8653317141916</c:v>
                </c:pt>
                <c:pt idx="348">
                  <c:v>1287.4402435754491</c:v>
                </c:pt>
                <c:pt idx="349">
                  <c:v>-38.915992025576088</c:v>
                </c:pt>
                <c:pt idx="350">
                  <c:v>41.260976718562915</c:v>
                </c:pt>
                <c:pt idx="351">
                  <c:v>344.64808382730206</c:v>
                </c:pt>
                <c:pt idx="352">
                  <c:v>-316.48933871163069</c:v>
                </c:pt>
                <c:pt idx="353">
                  <c:v>-1480.3679536466857</c:v>
                </c:pt>
                <c:pt idx="354">
                  <c:v>-3350.7244059948889</c:v>
                </c:pt>
                <c:pt idx="355">
                  <c:v>960.09140256342789</c:v>
                </c:pt>
                <c:pt idx="356">
                  <c:v>-167.23632888570316</c:v>
                </c:pt>
                <c:pt idx="357">
                  <c:v>-452.01811208944525</c:v>
                </c:pt>
                <c:pt idx="358">
                  <c:v>-1160.5168474542861</c:v>
                </c:pt>
                <c:pt idx="359">
                  <c:v>-406.1348327180603</c:v>
                </c:pt>
                <c:pt idx="360">
                  <c:v>29.086156993343621</c:v>
                </c:pt>
                <c:pt idx="361">
                  <c:v>-622.5783717586728</c:v>
                </c:pt>
                <c:pt idx="362">
                  <c:v>-791.9965927673727</c:v>
                </c:pt>
                <c:pt idx="363">
                  <c:v>926.98060928681366</c:v>
                </c:pt>
                <c:pt idx="364">
                  <c:v>-726.25284811404731</c:v>
                </c:pt>
                <c:pt idx="365">
                  <c:v>686.6938663380065</c:v>
                </c:pt>
                <c:pt idx="366">
                  <c:v>-449.01275182158554</c:v>
                </c:pt>
                <c:pt idx="367">
                  <c:v>-401.54092731943086</c:v>
                </c:pt>
                <c:pt idx="368">
                  <c:v>-1313.5216954403636</c:v>
                </c:pt>
                <c:pt idx="369">
                  <c:v>-1049.2202051776712</c:v>
                </c:pt>
                <c:pt idx="370">
                  <c:v>-1654.8139614255567</c:v>
                </c:pt>
                <c:pt idx="371">
                  <c:v>-116.86295793062783</c:v>
                </c:pt>
                <c:pt idx="372">
                  <c:v>355.09393906669266</c:v>
                </c:pt>
                <c:pt idx="373">
                  <c:v>-186.27681758405194</c:v>
                </c:pt>
                <c:pt idx="374">
                  <c:v>-934.20643355435641</c:v>
                </c:pt>
                <c:pt idx="375">
                  <c:v>-225.66054795354012</c:v>
                </c:pt>
                <c:pt idx="376">
                  <c:v>669.56139761811789</c:v>
                </c:pt>
                <c:pt idx="377">
                  <c:v>169.48294443785963</c:v>
                </c:pt>
                <c:pt idx="378">
                  <c:v>-783.96818914980588</c:v>
                </c:pt>
                <c:pt idx="379">
                  <c:v>1103.8302581244775</c:v>
                </c:pt>
                <c:pt idx="380">
                  <c:v>-903.11091697012796</c:v>
                </c:pt>
                <c:pt idx="381">
                  <c:v>-549.7423288248018</c:v>
                </c:pt>
                <c:pt idx="382">
                  <c:v>-877.24036521413427</c:v>
                </c:pt>
                <c:pt idx="383">
                  <c:v>-482.91049126993647</c:v>
                </c:pt>
                <c:pt idx="384">
                  <c:v>-441.78671935303737</c:v>
                </c:pt>
                <c:pt idx="385">
                  <c:v>-713.26206567175882</c:v>
                </c:pt>
                <c:pt idx="386">
                  <c:v>-3488.6318302177174</c:v>
                </c:pt>
                <c:pt idx="387">
                  <c:v>-60.264979086505662</c:v>
                </c:pt>
                <c:pt idx="388">
                  <c:v>-145.30557642388908</c:v>
                </c:pt>
                <c:pt idx="389">
                  <c:v>-91.913206594388797</c:v>
                </c:pt>
                <c:pt idx="390">
                  <c:v>-554.73621839407281</c:v>
                </c:pt>
                <c:pt idx="391">
                  <c:v>978.18677948653703</c:v>
                </c:pt>
                <c:pt idx="392">
                  <c:v>-1757.720257192077</c:v>
                </c:pt>
                <c:pt idx="393">
                  <c:v>1051.5213242400791</c:v>
                </c:pt>
                <c:pt idx="394">
                  <c:v>-1640.2003462251232</c:v>
                </c:pt>
                <c:pt idx="395">
                  <c:v>635.70792781428258</c:v>
                </c:pt>
                <c:pt idx="396">
                  <c:v>-2462.7874495953924</c:v>
                </c:pt>
                <c:pt idx="397">
                  <c:v>1580.9535230582292</c:v>
                </c:pt>
                <c:pt idx="398">
                  <c:v>-1354.8247909744573</c:v>
                </c:pt>
                <c:pt idx="399">
                  <c:v>42.359583106801495</c:v>
                </c:pt>
                <c:pt idx="400">
                  <c:v>-1783.6626729873865</c:v>
                </c:pt>
                <c:pt idx="401">
                  <c:v>-312.75493283469092</c:v>
                </c:pt>
                <c:pt idx="402">
                  <c:v>-62.349359138881994</c:v>
                </c:pt>
                <c:pt idx="403">
                  <c:v>-115.4660303000112</c:v>
                </c:pt>
                <c:pt idx="404">
                  <c:v>560.56030298700421</c:v>
                </c:pt>
                <c:pt idx="405">
                  <c:v>1004.1106898334315</c:v>
                </c:pt>
                <c:pt idx="406">
                  <c:v>-1038.9121482389003</c:v>
                </c:pt>
                <c:pt idx="407">
                  <c:v>-666.65449112731972</c:v>
                </c:pt>
                <c:pt idx="408">
                  <c:v>-112.58218836156209</c:v>
                </c:pt>
                <c:pt idx="409">
                  <c:v>563.70121285626328</c:v>
                </c:pt>
                <c:pt idx="410">
                  <c:v>-419.19093910697296</c:v>
                </c:pt>
                <c:pt idx="411">
                  <c:v>-1396.9805103917997</c:v>
                </c:pt>
                <c:pt idx="412">
                  <c:v>-913.98806634886319</c:v>
                </c:pt>
                <c:pt idx="413">
                  <c:v>-2339.0282955708399</c:v>
                </c:pt>
                <c:pt idx="414">
                  <c:v>193.15090257977749</c:v>
                </c:pt>
                <c:pt idx="415">
                  <c:v>1767.3076072623721</c:v>
                </c:pt>
                <c:pt idx="416">
                  <c:v>-671.47076176565201</c:v>
                </c:pt>
                <c:pt idx="417">
                  <c:v>363.88486311327722</c:v>
                </c:pt>
                <c:pt idx="418">
                  <c:v>-888.94952014539149</c:v>
                </c:pt>
                <c:pt idx="419">
                  <c:v>518.21465970597274</c:v>
                </c:pt>
                <c:pt idx="420">
                  <c:v>557.24028550830917</c:v>
                </c:pt>
                <c:pt idx="421">
                  <c:v>1111.4388208274754</c:v>
                </c:pt>
                <c:pt idx="422">
                  <c:v>-1743.0857164879317</c:v>
                </c:pt>
                <c:pt idx="423">
                  <c:v>1296.973205609695</c:v>
                </c:pt>
                <c:pt idx="424">
                  <c:v>-334.96325836274855</c:v>
                </c:pt>
                <c:pt idx="425">
                  <c:v>-304.9858330020723</c:v>
                </c:pt>
                <c:pt idx="426">
                  <c:v>-1936.9980366707107</c:v>
                </c:pt>
                <c:pt idx="427">
                  <c:v>12.980300779923027</c:v>
                </c:pt>
                <c:pt idx="428">
                  <c:v>-1756.7775536740505</c:v>
                </c:pt>
                <c:pt idx="429">
                  <c:v>-1056.9673486003228</c:v>
                </c:pt>
                <c:pt idx="430">
                  <c:v>-1107.9413652975841</c:v>
                </c:pt>
                <c:pt idx="431">
                  <c:v>-1079.3172981355515</c:v>
                </c:pt>
                <c:pt idx="432">
                  <c:v>-803.53129346095579</c:v>
                </c:pt>
                <c:pt idx="433">
                  <c:v>-1671.9413611849732</c:v>
                </c:pt>
                <c:pt idx="434">
                  <c:v>-500.73062692572722</c:v>
                </c:pt>
                <c:pt idx="435">
                  <c:v>-1821.7191034618775</c:v>
                </c:pt>
                <c:pt idx="436">
                  <c:v>-5.4509985855953005</c:v>
                </c:pt>
                <c:pt idx="437">
                  <c:v>-1602.4844189174491</c:v>
                </c:pt>
                <c:pt idx="438">
                  <c:v>-828.69370808732901</c:v>
                </c:pt>
                <c:pt idx="439">
                  <c:v>-219.41597274130885</c:v>
                </c:pt>
                <c:pt idx="440">
                  <c:v>-1027.0984476968624</c:v>
                </c:pt>
                <c:pt idx="441">
                  <c:v>-349.13192924249995</c:v>
                </c:pt>
                <c:pt idx="442">
                  <c:v>-977.70514118897609</c:v>
                </c:pt>
                <c:pt idx="443">
                  <c:v>311.73919754263397</c:v>
                </c:pt>
                <c:pt idx="444">
                  <c:v>12.185113115188017</c:v>
                </c:pt>
                <c:pt idx="445">
                  <c:v>341.06632137741451</c:v>
                </c:pt>
                <c:pt idx="446">
                  <c:v>-1003.7716609014437</c:v>
                </c:pt>
                <c:pt idx="447">
                  <c:v>-334.32428604279914</c:v>
                </c:pt>
                <c:pt idx="448">
                  <c:v>7.243583411305849</c:v>
                </c:pt>
                <c:pt idx="449">
                  <c:v>-2728.0603785835601</c:v>
                </c:pt>
                <c:pt idx="450">
                  <c:v>-472.30347656782197</c:v>
                </c:pt>
                <c:pt idx="451">
                  <c:v>-14.922813531570259</c:v>
                </c:pt>
                <c:pt idx="452">
                  <c:v>-1608.2199629185297</c:v>
                </c:pt>
                <c:pt idx="453">
                  <c:v>2089.1359963541672</c:v>
                </c:pt>
                <c:pt idx="454">
                  <c:v>-225.77949928553835</c:v>
                </c:pt>
                <c:pt idx="455">
                  <c:v>-1608.4930803291609</c:v>
                </c:pt>
                <c:pt idx="456">
                  <c:v>-183.7133476737024</c:v>
                </c:pt>
                <c:pt idx="457">
                  <c:v>11.333568969049402</c:v>
                </c:pt>
                <c:pt idx="458">
                  <c:v>-1933.9015840809602</c:v>
                </c:pt>
                <c:pt idx="459">
                  <c:v>-430.28472151270779</c:v>
                </c:pt>
                <c:pt idx="460">
                  <c:v>-409.04352965081836</c:v>
                </c:pt>
                <c:pt idx="461">
                  <c:v>-415.02200958637201</c:v>
                </c:pt>
                <c:pt idx="462">
                  <c:v>103.53624538705924</c:v>
                </c:pt>
                <c:pt idx="463">
                  <c:v>-402.67897175372514</c:v>
                </c:pt>
                <c:pt idx="464">
                  <c:v>-1323.6783780411051</c:v>
                </c:pt>
                <c:pt idx="465">
                  <c:v>-2101.5475672196253</c:v>
                </c:pt>
                <c:pt idx="466">
                  <c:v>-619.86571401155084</c:v>
                </c:pt>
                <c:pt idx="467">
                  <c:v>-2306.233737559397</c:v>
                </c:pt>
                <c:pt idx="468">
                  <c:v>-2135.5179925488878</c:v>
                </c:pt>
                <c:pt idx="469">
                  <c:v>114.5111370143058</c:v>
                </c:pt>
                <c:pt idx="470">
                  <c:v>524.01001197075811</c:v>
                </c:pt>
                <c:pt idx="471">
                  <c:v>-114.10526686112628</c:v>
                </c:pt>
                <c:pt idx="472">
                  <c:v>136.4895499752829</c:v>
                </c:pt>
                <c:pt idx="473">
                  <c:v>388.27514682796391</c:v>
                </c:pt>
                <c:pt idx="474">
                  <c:v>1277.9976324356549</c:v>
                </c:pt>
                <c:pt idx="475">
                  <c:v>-896.64131626449978</c:v>
                </c:pt>
                <c:pt idx="476">
                  <c:v>1359.1448696003822</c:v>
                </c:pt>
                <c:pt idx="477">
                  <c:v>143.78398267946778</c:v>
                </c:pt>
                <c:pt idx="478">
                  <c:v>-1582.6431251754998</c:v>
                </c:pt>
                <c:pt idx="479">
                  <c:v>1126.0269280828757</c:v>
                </c:pt>
                <c:pt idx="480">
                  <c:v>1094.4793463382514</c:v>
                </c:pt>
                <c:pt idx="481">
                  <c:v>590.64594675138687</c:v>
                </c:pt>
                <c:pt idx="482">
                  <c:v>482.83666558047139</c:v>
                </c:pt>
                <c:pt idx="483">
                  <c:v>-465.80069111851867</c:v>
                </c:pt>
                <c:pt idx="484">
                  <c:v>-1439.8978384957475</c:v>
                </c:pt>
                <c:pt idx="485">
                  <c:v>-765.4272773765581</c:v>
                </c:pt>
                <c:pt idx="486">
                  <c:v>-210.56773141970825</c:v>
                </c:pt>
                <c:pt idx="487">
                  <c:v>194.64901333929549</c:v>
                </c:pt>
                <c:pt idx="488">
                  <c:v>-622.17140308725368</c:v>
                </c:pt>
                <c:pt idx="489">
                  <c:v>584.81903991407</c:v>
                </c:pt>
                <c:pt idx="490">
                  <c:v>875.3243465112522</c:v>
                </c:pt>
                <c:pt idx="491">
                  <c:v>-7.7745160437654022</c:v>
                </c:pt>
                <c:pt idx="492">
                  <c:v>1598.2329368147082</c:v>
                </c:pt>
                <c:pt idx="493">
                  <c:v>393.67403509717974</c:v>
                </c:pt>
                <c:pt idx="494">
                  <c:v>630.55448117515618</c:v>
                </c:pt>
                <c:pt idx="495">
                  <c:v>-1247.2592505553519</c:v>
                </c:pt>
                <c:pt idx="496">
                  <c:v>194.2546182472154</c:v>
                </c:pt>
                <c:pt idx="497">
                  <c:v>-741.23352325005419</c:v>
                </c:pt>
                <c:pt idx="498">
                  <c:v>-1148.785092498169</c:v>
                </c:pt>
                <c:pt idx="499">
                  <c:v>-1216.1218795298689</c:v>
                </c:pt>
                <c:pt idx="500">
                  <c:v>-609.75789215666168</c:v>
                </c:pt>
                <c:pt idx="501">
                  <c:v>-1019.9504318456624</c:v>
                </c:pt>
                <c:pt idx="502">
                  <c:v>1158.9839601939188</c:v>
                </c:pt>
                <c:pt idx="503">
                  <c:v>-1391.7058985152837</c:v>
                </c:pt>
                <c:pt idx="504">
                  <c:v>2027.7119721993681</c:v>
                </c:pt>
                <c:pt idx="505">
                  <c:v>-1194.720929224834</c:v>
                </c:pt>
                <c:pt idx="506">
                  <c:v>596.31065149706751</c:v>
                </c:pt>
                <c:pt idx="507">
                  <c:v>-2182.5344572040894</c:v>
                </c:pt>
                <c:pt idx="508">
                  <c:v>-1427.7262745565495</c:v>
                </c:pt>
                <c:pt idx="509">
                  <c:v>-1522.8206341246266</c:v>
                </c:pt>
                <c:pt idx="510">
                  <c:v>1364.7856389304688</c:v>
                </c:pt>
                <c:pt idx="511">
                  <c:v>1571.9617360668083</c:v>
                </c:pt>
                <c:pt idx="512">
                  <c:v>40.122692309168627</c:v>
                </c:pt>
                <c:pt idx="513">
                  <c:v>-2627.9507667008143</c:v>
                </c:pt>
                <c:pt idx="514">
                  <c:v>-1477.4488071391581</c:v>
                </c:pt>
                <c:pt idx="515">
                  <c:v>-315.08999386211133</c:v>
                </c:pt>
                <c:pt idx="516">
                  <c:v>-929.90965407886961</c:v>
                </c:pt>
                <c:pt idx="517">
                  <c:v>3118.4676755130386</c:v>
                </c:pt>
                <c:pt idx="518">
                  <c:v>-820.74095703201783</c:v>
                </c:pt>
                <c:pt idx="519">
                  <c:v>-567.48334930954934</c:v>
                </c:pt>
                <c:pt idx="520">
                  <c:v>1430.5250935330992</c:v>
                </c:pt>
                <c:pt idx="521">
                  <c:v>-322.98191829382404</c:v>
                </c:pt>
                <c:pt idx="522">
                  <c:v>-1754.6155495943317</c:v>
                </c:pt>
                <c:pt idx="523">
                  <c:v>-715.26410478428875</c:v>
                </c:pt>
                <c:pt idx="524">
                  <c:v>-1076.1742968890744</c:v>
                </c:pt>
                <c:pt idx="525">
                  <c:v>-33.311249950839624</c:v>
                </c:pt>
                <c:pt idx="526">
                  <c:v>1196.6063605624095</c:v>
                </c:pt>
                <c:pt idx="527">
                  <c:v>2099.7658830891028</c:v>
                </c:pt>
                <c:pt idx="528">
                  <c:v>-151.65662869198252</c:v>
                </c:pt>
                <c:pt idx="529">
                  <c:v>199.17897677394046</c:v>
                </c:pt>
                <c:pt idx="530">
                  <c:v>-1802.2724768170151</c:v>
                </c:pt>
                <c:pt idx="531">
                  <c:v>537.95570834018258</c:v>
                </c:pt>
                <c:pt idx="532">
                  <c:v>-418.94756667909729</c:v>
                </c:pt>
                <c:pt idx="533">
                  <c:v>-1031.9458659065615</c:v>
                </c:pt>
                <c:pt idx="534">
                  <c:v>-2234.6872213640204</c:v>
                </c:pt>
                <c:pt idx="535">
                  <c:v>640.70065028919896</c:v>
                </c:pt>
                <c:pt idx="536">
                  <c:v>354.67919346972371</c:v>
                </c:pt>
                <c:pt idx="537">
                  <c:v>-1188.3004779955904</c:v>
                </c:pt>
                <c:pt idx="538">
                  <c:v>75.542287536670017</c:v>
                </c:pt>
                <c:pt idx="539">
                  <c:v>-1552.0600290880316</c:v>
                </c:pt>
                <c:pt idx="540">
                  <c:v>-1046.912282486775</c:v>
                </c:pt>
                <c:pt idx="541">
                  <c:v>-1624.8327450767415</c:v>
                </c:pt>
                <c:pt idx="542">
                  <c:v>-1904.1776527901834</c:v>
                </c:pt>
                <c:pt idx="543">
                  <c:v>-971.83169368503093</c:v>
                </c:pt>
                <c:pt idx="544">
                  <c:v>-1368.9738303754962</c:v>
                </c:pt>
                <c:pt idx="545">
                  <c:v>-1245.1784404804882</c:v>
                </c:pt>
                <c:pt idx="546">
                  <c:v>-2110.4967447519366</c:v>
                </c:pt>
                <c:pt idx="547">
                  <c:v>-1220.5532582654882</c:v>
                </c:pt>
                <c:pt idx="548">
                  <c:v>1371.0527407719183</c:v>
                </c:pt>
                <c:pt idx="549">
                  <c:v>-644.63983714513449</c:v>
                </c:pt>
                <c:pt idx="550">
                  <c:v>40.819692345723524</c:v>
                </c:pt>
                <c:pt idx="551">
                  <c:v>-1895.8089590263312</c:v>
                </c:pt>
                <c:pt idx="552">
                  <c:v>-658.40434960897812</c:v>
                </c:pt>
                <c:pt idx="553">
                  <c:v>300.30144301564872</c:v>
                </c:pt>
                <c:pt idx="554">
                  <c:v>-1949.5482725858772</c:v>
                </c:pt>
                <c:pt idx="555">
                  <c:v>651.13473788606325</c:v>
                </c:pt>
                <c:pt idx="556">
                  <c:v>-138.5870068191694</c:v>
                </c:pt>
                <c:pt idx="557">
                  <c:v>103.04572522464377</c:v>
                </c:pt>
                <c:pt idx="558">
                  <c:v>332.09938997774924</c:v>
                </c:pt>
                <c:pt idx="559">
                  <c:v>-32.901462062223118</c:v>
                </c:pt>
                <c:pt idx="560">
                  <c:v>-567.02198808127753</c:v>
                </c:pt>
                <c:pt idx="561">
                  <c:v>-1402.6096352020218</c:v>
                </c:pt>
                <c:pt idx="562">
                  <c:v>155.19022765679509</c:v>
                </c:pt>
                <c:pt idx="563">
                  <c:v>528.22917406327065</c:v>
                </c:pt>
                <c:pt idx="564">
                  <c:v>-572.69318379007495</c:v>
                </c:pt>
                <c:pt idx="565">
                  <c:v>54.157325934640369</c:v>
                </c:pt>
                <c:pt idx="566">
                  <c:v>-1346.8095829735653</c:v>
                </c:pt>
                <c:pt idx="567">
                  <c:v>-1009.3888658283797</c:v>
                </c:pt>
                <c:pt idx="568">
                  <c:v>-887.32307231143795</c:v>
                </c:pt>
                <c:pt idx="569">
                  <c:v>-1826.1892340680333</c:v>
                </c:pt>
                <c:pt idx="570">
                  <c:v>451.42607447977969</c:v>
                </c:pt>
                <c:pt idx="571">
                  <c:v>-415.19739930754167</c:v>
                </c:pt>
                <c:pt idx="572">
                  <c:v>-870.65162785588006</c:v>
                </c:pt>
                <c:pt idx="573">
                  <c:v>-336.68923570914473</c:v>
                </c:pt>
                <c:pt idx="574">
                  <c:v>196.66036419821967</c:v>
                </c:pt>
                <c:pt idx="575">
                  <c:v>-1967.3805165806968</c:v>
                </c:pt>
                <c:pt idx="576">
                  <c:v>-1735.8634389433817</c:v>
                </c:pt>
                <c:pt idx="577">
                  <c:v>-150.21062266626006</c:v>
                </c:pt>
                <c:pt idx="578">
                  <c:v>-831.22908103106363</c:v>
                </c:pt>
                <c:pt idx="579">
                  <c:v>-2747.8723929572079</c:v>
                </c:pt>
                <c:pt idx="580">
                  <c:v>-833.90780036238607</c:v>
                </c:pt>
                <c:pt idx="581">
                  <c:v>110.5630425412901</c:v>
                </c:pt>
                <c:pt idx="582">
                  <c:v>-145.62249495277149</c:v>
                </c:pt>
                <c:pt idx="583">
                  <c:v>-152.33127136728081</c:v>
                </c:pt>
                <c:pt idx="584">
                  <c:v>-141.30367335157257</c:v>
                </c:pt>
                <c:pt idx="585">
                  <c:v>-1696.1309028385426</c:v>
                </c:pt>
                <c:pt idx="586">
                  <c:v>779.32648873792095</c:v>
                </c:pt>
                <c:pt idx="587">
                  <c:v>-862.30875391418658</c:v>
                </c:pt>
                <c:pt idx="588">
                  <c:v>-333.30524505730801</c:v>
                </c:pt>
                <c:pt idx="589">
                  <c:v>-193.60819137410334</c:v>
                </c:pt>
                <c:pt idx="590">
                  <c:v>-318.13794275685342</c:v>
                </c:pt>
                <c:pt idx="591">
                  <c:v>1072.3687699263762</c:v>
                </c:pt>
                <c:pt idx="592">
                  <c:v>-271.90936699869962</c:v>
                </c:pt>
                <c:pt idx="593">
                  <c:v>-851.3734131511967</c:v>
                </c:pt>
                <c:pt idx="594">
                  <c:v>-343.201935754403</c:v>
                </c:pt>
                <c:pt idx="595">
                  <c:v>-62.49622017664521</c:v>
                </c:pt>
                <c:pt idx="596">
                  <c:v>-748.13836416327274</c:v>
                </c:pt>
                <c:pt idx="597">
                  <c:v>-1018.3076716364528</c:v>
                </c:pt>
                <c:pt idx="598">
                  <c:v>-1259.2097232713177</c:v>
                </c:pt>
                <c:pt idx="599">
                  <c:v>-1490.4821587218255</c:v>
                </c:pt>
                <c:pt idx="600">
                  <c:v>-480.13851842558296</c:v>
                </c:pt>
                <c:pt idx="601">
                  <c:v>-1823.5921949619906</c:v>
                </c:pt>
                <c:pt idx="602">
                  <c:v>-2448.8449643603017</c:v>
                </c:pt>
                <c:pt idx="603">
                  <c:v>-190.93017748149589</c:v>
                </c:pt>
                <c:pt idx="604">
                  <c:v>-959.00226991227589</c:v>
                </c:pt>
                <c:pt idx="605">
                  <c:v>-1783.2403708780503</c:v>
                </c:pt>
                <c:pt idx="606">
                  <c:v>-370.96338910136831</c:v>
                </c:pt>
                <c:pt idx="607">
                  <c:v>-3869.6126453468478</c:v>
                </c:pt>
                <c:pt idx="608">
                  <c:v>859.30472780220521</c:v>
                </c:pt>
                <c:pt idx="609">
                  <c:v>-683.15982363797627</c:v>
                </c:pt>
                <c:pt idx="610">
                  <c:v>24.937825046662738</c:v>
                </c:pt>
                <c:pt idx="611">
                  <c:v>-142.89637017845993</c:v>
                </c:pt>
                <c:pt idx="612">
                  <c:v>358.96790198753473</c:v>
                </c:pt>
                <c:pt idx="613">
                  <c:v>865.36940088916617</c:v>
                </c:pt>
                <c:pt idx="614">
                  <c:v>-1344.0155877162576</c:v>
                </c:pt>
                <c:pt idx="615">
                  <c:v>-1821.2580742700968</c:v>
                </c:pt>
                <c:pt idx="616">
                  <c:v>368.06073815870332</c:v>
                </c:pt>
                <c:pt idx="617">
                  <c:v>-993.692183902946</c:v>
                </c:pt>
                <c:pt idx="618">
                  <c:v>-682.65607911197731</c:v>
                </c:pt>
                <c:pt idx="619">
                  <c:v>-186.05214816990531</c:v>
                </c:pt>
                <c:pt idx="620">
                  <c:v>-1453.6275713635869</c:v>
                </c:pt>
                <c:pt idx="621">
                  <c:v>-2266.0315339222352</c:v>
                </c:pt>
                <c:pt idx="622">
                  <c:v>-884.98478185512158</c:v>
                </c:pt>
                <c:pt idx="623">
                  <c:v>884.53791590429614</c:v>
                </c:pt>
                <c:pt idx="624">
                  <c:v>-12.008193616002018</c:v>
                </c:pt>
                <c:pt idx="625">
                  <c:v>-1127.3659783403402</c:v>
                </c:pt>
                <c:pt idx="626">
                  <c:v>-1183.7876504976634</c:v>
                </c:pt>
                <c:pt idx="627">
                  <c:v>481.82292143375366</c:v>
                </c:pt>
                <c:pt idx="628">
                  <c:v>-353.2995606284494</c:v>
                </c:pt>
                <c:pt idx="629">
                  <c:v>-330.36164435887554</c:v>
                </c:pt>
                <c:pt idx="630">
                  <c:v>-801.79301618172451</c:v>
                </c:pt>
                <c:pt idx="631">
                  <c:v>-701.55927790809187</c:v>
                </c:pt>
                <c:pt idx="632">
                  <c:v>153.75838289634601</c:v>
                </c:pt>
                <c:pt idx="633">
                  <c:v>-1530.7898373309224</c:v>
                </c:pt>
                <c:pt idx="634">
                  <c:v>-144.77846692485323</c:v>
                </c:pt>
                <c:pt idx="635">
                  <c:v>654.89734115524845</c:v>
                </c:pt>
                <c:pt idx="636">
                  <c:v>-530.38005975858653</c:v>
                </c:pt>
                <c:pt idx="637">
                  <c:v>-664.32329694592818</c:v>
                </c:pt>
                <c:pt idx="638">
                  <c:v>-1141.4386460021069</c:v>
                </c:pt>
                <c:pt idx="639">
                  <c:v>-492.61096492883883</c:v>
                </c:pt>
                <c:pt idx="640">
                  <c:v>-1936.4297450922231</c:v>
                </c:pt>
                <c:pt idx="641">
                  <c:v>885.95494861522661</c:v>
                </c:pt>
                <c:pt idx="642">
                  <c:v>-929.75275405217621</c:v>
                </c:pt>
                <c:pt idx="643">
                  <c:v>1053.7468200520796</c:v>
                </c:pt>
                <c:pt idx="644">
                  <c:v>-879.91994528758289</c:v>
                </c:pt>
                <c:pt idx="645">
                  <c:v>772.56635035983243</c:v>
                </c:pt>
                <c:pt idx="646">
                  <c:v>-1753.4701361318207</c:v>
                </c:pt>
                <c:pt idx="647">
                  <c:v>533.10034490855628</c:v>
                </c:pt>
                <c:pt idx="648">
                  <c:v>-1293.9353976630878</c:v>
                </c:pt>
                <c:pt idx="649">
                  <c:v>-972.37524450560272</c:v>
                </c:pt>
                <c:pt idx="650">
                  <c:v>-1249.3621363548693</c:v>
                </c:pt>
                <c:pt idx="651">
                  <c:v>674.54891949777357</c:v>
                </c:pt>
                <c:pt idx="652">
                  <c:v>-483.10154601890724</c:v>
                </c:pt>
                <c:pt idx="653">
                  <c:v>-717.56019845839728</c:v>
                </c:pt>
                <c:pt idx="654">
                  <c:v>-740.81003224254482</c:v>
                </c:pt>
                <c:pt idx="655">
                  <c:v>-412.75547744214776</c:v>
                </c:pt>
                <c:pt idx="656">
                  <c:v>-1230.5144212012322</c:v>
                </c:pt>
                <c:pt idx="657">
                  <c:v>-249.10333963439592</c:v>
                </c:pt>
                <c:pt idx="658">
                  <c:v>-2959.2561505770345</c:v>
                </c:pt>
                <c:pt idx="659">
                  <c:v>-598.05312523652901</c:v>
                </c:pt>
                <c:pt idx="660">
                  <c:v>-2049.6981695185073</c:v>
                </c:pt>
                <c:pt idx="661">
                  <c:v>1101.2915847459874</c:v>
                </c:pt>
                <c:pt idx="662">
                  <c:v>-1555.1424462990963</c:v>
                </c:pt>
                <c:pt idx="663">
                  <c:v>-29.495608256701559</c:v>
                </c:pt>
                <c:pt idx="664">
                  <c:v>-1785.6965772068004</c:v>
                </c:pt>
                <c:pt idx="665">
                  <c:v>-1151.5751263828547</c:v>
                </c:pt>
                <c:pt idx="666">
                  <c:v>924.02907755431329</c:v>
                </c:pt>
                <c:pt idx="667">
                  <c:v>38.05515490671587</c:v>
                </c:pt>
                <c:pt idx="668">
                  <c:v>45.720950813441391</c:v>
                </c:pt>
                <c:pt idx="669">
                  <c:v>355.66185440656437</c:v>
                </c:pt>
                <c:pt idx="670">
                  <c:v>424.48210657688253</c:v>
                </c:pt>
                <c:pt idx="671">
                  <c:v>406.52512632310942</c:v>
                </c:pt>
                <c:pt idx="672">
                  <c:v>674.61325375303511</c:v>
                </c:pt>
                <c:pt idx="673">
                  <c:v>-1662.2831061120983</c:v>
                </c:pt>
                <c:pt idx="674">
                  <c:v>698.05495606518343</c:v>
                </c:pt>
                <c:pt idx="675">
                  <c:v>-170.2976140660594</c:v>
                </c:pt>
                <c:pt idx="676">
                  <c:v>-573.13047296509524</c:v>
                </c:pt>
                <c:pt idx="677">
                  <c:v>458.48388525622528</c:v>
                </c:pt>
                <c:pt idx="678">
                  <c:v>-554.0065909909672</c:v>
                </c:pt>
                <c:pt idx="679">
                  <c:v>-1130.3201205995144</c:v>
                </c:pt>
                <c:pt idx="680">
                  <c:v>587.8059001075726</c:v>
                </c:pt>
                <c:pt idx="681">
                  <c:v>-968.47797111831255</c:v>
                </c:pt>
                <c:pt idx="682">
                  <c:v>-629.4472974894112</c:v>
                </c:pt>
                <c:pt idx="683">
                  <c:v>-2068.6045447305451</c:v>
                </c:pt>
                <c:pt idx="684">
                  <c:v>-2737.7006743845113</c:v>
                </c:pt>
                <c:pt idx="685">
                  <c:v>-1852.9689356045276</c:v>
                </c:pt>
                <c:pt idx="686">
                  <c:v>-373.23531029659358</c:v>
                </c:pt>
                <c:pt idx="687">
                  <c:v>600.68341587002305</c:v>
                </c:pt>
                <c:pt idx="688">
                  <c:v>-185.44692461512091</c:v>
                </c:pt>
                <c:pt idx="689">
                  <c:v>-90.793846357235338</c:v>
                </c:pt>
                <c:pt idx="690">
                  <c:v>521.56750539952873</c:v>
                </c:pt>
                <c:pt idx="691">
                  <c:v>297.03435980371648</c:v>
                </c:pt>
                <c:pt idx="692">
                  <c:v>668.02526536571224</c:v>
                </c:pt>
                <c:pt idx="693">
                  <c:v>-244.28091947772987</c:v>
                </c:pt>
                <c:pt idx="694">
                  <c:v>-2005.5725315258373</c:v>
                </c:pt>
                <c:pt idx="695">
                  <c:v>-757.12770735536037</c:v>
                </c:pt>
                <c:pt idx="696">
                  <c:v>428.15428891439228</c:v>
                </c:pt>
                <c:pt idx="697">
                  <c:v>-1423.9715414691964</c:v>
                </c:pt>
                <c:pt idx="698">
                  <c:v>294.28656429027774</c:v>
                </c:pt>
                <c:pt idx="699">
                  <c:v>-1159.081751687384</c:v>
                </c:pt>
                <c:pt idx="700">
                  <c:v>978.58607023984268</c:v>
                </c:pt>
                <c:pt idx="701">
                  <c:v>-125.05418022769169</c:v>
                </c:pt>
                <c:pt idx="702">
                  <c:v>-875.39691819572806</c:v>
                </c:pt>
                <c:pt idx="703">
                  <c:v>-2203.5026668748101</c:v>
                </c:pt>
                <c:pt idx="704">
                  <c:v>-239.71013228182935</c:v>
                </c:pt>
                <c:pt idx="705">
                  <c:v>-990.17635825202865</c:v>
                </c:pt>
                <c:pt idx="706">
                  <c:v>-2004.4009644877578</c:v>
                </c:pt>
                <c:pt idx="707">
                  <c:v>2479.4541149759416</c:v>
                </c:pt>
                <c:pt idx="708">
                  <c:v>821.50963238593158</c:v>
                </c:pt>
                <c:pt idx="709">
                  <c:v>-177.41208125507251</c:v>
                </c:pt>
                <c:pt idx="710">
                  <c:v>-936.51496544045881</c:v>
                </c:pt>
                <c:pt idx="711">
                  <c:v>730.74628854924401</c:v>
                </c:pt>
                <c:pt idx="712">
                  <c:v>1391.0930302272254</c:v>
                </c:pt>
                <c:pt idx="713">
                  <c:v>269.6996937168928</c:v>
                </c:pt>
                <c:pt idx="714">
                  <c:v>-497.42263042881632</c:v>
                </c:pt>
                <c:pt idx="715">
                  <c:v>2116.1595036768294</c:v>
                </c:pt>
                <c:pt idx="716">
                  <c:v>-392.73181970729695</c:v>
                </c:pt>
                <c:pt idx="717">
                  <c:v>-1898.8019287181596</c:v>
                </c:pt>
                <c:pt idx="718">
                  <c:v>-188.18014334999447</c:v>
                </c:pt>
                <c:pt idx="719">
                  <c:v>507.37158440910508</c:v>
                </c:pt>
                <c:pt idx="720">
                  <c:v>-295.29273307553274</c:v>
                </c:pt>
                <c:pt idx="721">
                  <c:v>-2671.8013874964881</c:v>
                </c:pt>
                <c:pt idx="722">
                  <c:v>-1642.5796860820494</c:v>
                </c:pt>
                <c:pt idx="723">
                  <c:v>-1668.1257768338141</c:v>
                </c:pt>
                <c:pt idx="724">
                  <c:v>634.01521181773489</c:v>
                </c:pt>
                <c:pt idx="725">
                  <c:v>380.2482690725102</c:v>
                </c:pt>
                <c:pt idx="726">
                  <c:v>-2906.8378111106299</c:v>
                </c:pt>
                <c:pt idx="727">
                  <c:v>-1748.1190072937859</c:v>
                </c:pt>
                <c:pt idx="728">
                  <c:v>-1021.3759757402313</c:v>
                </c:pt>
                <c:pt idx="729">
                  <c:v>-868.44721449544932</c:v>
                </c:pt>
                <c:pt idx="730">
                  <c:v>779.80357054463673</c:v>
                </c:pt>
                <c:pt idx="731">
                  <c:v>1143.9062669138677</c:v>
                </c:pt>
                <c:pt idx="732">
                  <c:v>-445.18088257176692</c:v>
                </c:pt>
                <c:pt idx="733">
                  <c:v>633.12686120774651</c:v>
                </c:pt>
                <c:pt idx="734">
                  <c:v>271.09699706409947</c:v>
                </c:pt>
                <c:pt idx="735">
                  <c:v>388.50709223734788</c:v>
                </c:pt>
                <c:pt idx="736">
                  <c:v>1190.6428503695652</c:v>
                </c:pt>
                <c:pt idx="737">
                  <c:v>-433.43701703472266</c:v>
                </c:pt>
                <c:pt idx="738">
                  <c:v>-2094.8340837475143</c:v>
                </c:pt>
                <c:pt idx="739">
                  <c:v>-651.85424600146553</c:v>
                </c:pt>
                <c:pt idx="740">
                  <c:v>-580.18572704858877</c:v>
                </c:pt>
                <c:pt idx="741">
                  <c:v>-1190.8879045279009</c:v>
                </c:pt>
                <c:pt idx="742">
                  <c:v>-1186.019004556842</c:v>
                </c:pt>
                <c:pt idx="743">
                  <c:v>-572.912716671726</c:v>
                </c:pt>
                <c:pt idx="744">
                  <c:v>-883.71835726669224</c:v>
                </c:pt>
                <c:pt idx="745">
                  <c:v>982.94415330189986</c:v>
                </c:pt>
                <c:pt idx="746">
                  <c:v>-1100.5377879666069</c:v>
                </c:pt>
                <c:pt idx="747">
                  <c:v>243.22448310047389</c:v>
                </c:pt>
                <c:pt idx="748">
                  <c:v>-551.50083781626518</c:v>
                </c:pt>
                <c:pt idx="749">
                  <c:v>1452.3368198461219</c:v>
                </c:pt>
                <c:pt idx="750">
                  <c:v>-527.76544762497656</c:v>
                </c:pt>
                <c:pt idx="751">
                  <c:v>-113.92133108706554</c:v>
                </c:pt>
                <c:pt idx="752">
                  <c:v>-114.19853709968402</c:v>
                </c:pt>
                <c:pt idx="753">
                  <c:v>-485.92768436256273</c:v>
                </c:pt>
                <c:pt idx="754">
                  <c:v>810.75799600944663</c:v>
                </c:pt>
                <c:pt idx="755">
                  <c:v>627.37304344452571</c:v>
                </c:pt>
                <c:pt idx="756">
                  <c:v>13.51412030952838</c:v>
                </c:pt>
                <c:pt idx="757">
                  <c:v>-1582.3307210663577</c:v>
                </c:pt>
                <c:pt idx="758">
                  <c:v>-228.79280432576309</c:v>
                </c:pt>
                <c:pt idx="759">
                  <c:v>-209.69956496140929</c:v>
                </c:pt>
                <c:pt idx="760">
                  <c:v>1065.556546825972</c:v>
                </c:pt>
                <c:pt idx="761">
                  <c:v>-696.83407547642298</c:v>
                </c:pt>
                <c:pt idx="762">
                  <c:v>-673.81409378126341</c:v>
                </c:pt>
                <c:pt idx="763">
                  <c:v>-494.95520360561852</c:v>
                </c:pt>
                <c:pt idx="764">
                  <c:v>-110.68333908641611</c:v>
                </c:pt>
                <c:pt idx="765">
                  <c:v>-1182.7014415531278</c:v>
                </c:pt>
                <c:pt idx="766">
                  <c:v>1295.3919275878959</c:v>
                </c:pt>
                <c:pt idx="767">
                  <c:v>5.8667231553612291</c:v>
                </c:pt>
                <c:pt idx="768">
                  <c:v>257.97566715419509</c:v>
                </c:pt>
                <c:pt idx="769">
                  <c:v>1112.6850151972867</c:v>
                </c:pt>
                <c:pt idx="770">
                  <c:v>-769.90592432006019</c:v>
                </c:pt>
                <c:pt idx="771">
                  <c:v>1850.4203372102434</c:v>
                </c:pt>
                <c:pt idx="772">
                  <c:v>-97.883130770034185</c:v>
                </c:pt>
                <c:pt idx="773">
                  <c:v>-178.28425537918065</c:v>
                </c:pt>
                <c:pt idx="774">
                  <c:v>161.83544663475769</c:v>
                </c:pt>
                <c:pt idx="775">
                  <c:v>-376.49820978250148</c:v>
                </c:pt>
                <c:pt idx="776">
                  <c:v>-118.40499636785088</c:v>
                </c:pt>
                <c:pt idx="777">
                  <c:v>-1124.6477524193508</c:v>
                </c:pt>
                <c:pt idx="778">
                  <c:v>-132.11165881680722</c:v>
                </c:pt>
                <c:pt idx="779">
                  <c:v>123.22076760198973</c:v>
                </c:pt>
                <c:pt idx="780">
                  <c:v>-468.37014195210008</c:v>
                </c:pt>
                <c:pt idx="781">
                  <c:v>120.28656503856212</c:v>
                </c:pt>
                <c:pt idx="782">
                  <c:v>140.47296066461647</c:v>
                </c:pt>
                <c:pt idx="783">
                  <c:v>200.59696676922809</c:v>
                </c:pt>
                <c:pt idx="784">
                  <c:v>-3454.241179745175</c:v>
                </c:pt>
                <c:pt idx="785">
                  <c:v>242.02779473585957</c:v>
                </c:pt>
                <c:pt idx="786">
                  <c:v>148.94580364127137</c:v>
                </c:pt>
                <c:pt idx="787">
                  <c:v>-182.38770706794509</c:v>
                </c:pt>
                <c:pt idx="788">
                  <c:v>-931.51067087268643</c:v>
                </c:pt>
                <c:pt idx="789">
                  <c:v>821.2953240668844</c:v>
                </c:pt>
                <c:pt idx="790">
                  <c:v>-146.34600091158791</c:v>
                </c:pt>
                <c:pt idx="791">
                  <c:v>-130.01874264186088</c:v>
                </c:pt>
                <c:pt idx="792">
                  <c:v>-435.00439803241215</c:v>
                </c:pt>
                <c:pt idx="793">
                  <c:v>-540.90941862675436</c:v>
                </c:pt>
                <c:pt idx="794">
                  <c:v>212.2771468920773</c:v>
                </c:pt>
                <c:pt idx="795">
                  <c:v>490.8523949697634</c:v>
                </c:pt>
                <c:pt idx="796">
                  <c:v>-2492.1078646669575</c:v>
                </c:pt>
                <c:pt idx="797">
                  <c:v>-303.26938662036241</c:v>
                </c:pt>
                <c:pt idx="798">
                  <c:v>-1716.2230816173312</c:v>
                </c:pt>
                <c:pt idx="799">
                  <c:v>279.84315046043452</c:v>
                </c:pt>
                <c:pt idx="800">
                  <c:v>-912.85204049359299</c:v>
                </c:pt>
                <c:pt idx="801">
                  <c:v>159.99380263717674</c:v>
                </c:pt>
                <c:pt idx="802">
                  <c:v>-497.62115530154449</c:v>
                </c:pt>
                <c:pt idx="803">
                  <c:v>78.515123998724107</c:v>
                </c:pt>
                <c:pt idx="804">
                  <c:v>-169.85461000130775</c:v>
                </c:pt>
                <c:pt idx="805">
                  <c:v>1138.0481144693358</c:v>
                </c:pt>
                <c:pt idx="806">
                  <c:v>-1876.9264521798912</c:v>
                </c:pt>
                <c:pt idx="807">
                  <c:v>699.15980941015687</c:v>
                </c:pt>
                <c:pt idx="808">
                  <c:v>-678.91823407156426</c:v>
                </c:pt>
                <c:pt idx="809">
                  <c:v>-679.86430865901445</c:v>
                </c:pt>
                <c:pt idx="810">
                  <c:v>-494.4855422710591</c:v>
                </c:pt>
                <c:pt idx="811">
                  <c:v>743.22709362123771</c:v>
                </c:pt>
                <c:pt idx="812">
                  <c:v>-949.97083394533047</c:v>
                </c:pt>
                <c:pt idx="813">
                  <c:v>-240.55565010771713</c:v>
                </c:pt>
                <c:pt idx="814">
                  <c:v>-933.92233547649391</c:v>
                </c:pt>
                <c:pt idx="815">
                  <c:v>-453.35008708460265</c:v>
                </c:pt>
                <c:pt idx="816">
                  <c:v>-94.648135839137069</c:v>
                </c:pt>
                <c:pt idx="817">
                  <c:v>149.16058720637295</c:v>
                </c:pt>
                <c:pt idx="818">
                  <c:v>354.00659550727124</c:v>
                </c:pt>
                <c:pt idx="819">
                  <c:v>112.59536810891997</c:v>
                </c:pt>
                <c:pt idx="820">
                  <c:v>-156.73839228241414</c:v>
                </c:pt>
                <c:pt idx="821">
                  <c:v>927.45067732381494</c:v>
                </c:pt>
                <c:pt idx="822">
                  <c:v>100.29189025010203</c:v>
                </c:pt>
                <c:pt idx="823">
                  <c:v>212.86043195731267</c:v>
                </c:pt>
                <c:pt idx="824">
                  <c:v>-1107.9465817976243</c:v>
                </c:pt>
                <c:pt idx="825">
                  <c:v>-341.0459299208901</c:v>
                </c:pt>
                <c:pt idx="826">
                  <c:v>-382.78996397761478</c:v>
                </c:pt>
                <c:pt idx="827">
                  <c:v>-2159.8836090521413</c:v>
                </c:pt>
                <c:pt idx="828">
                  <c:v>525.12880624324544</c:v>
                </c:pt>
                <c:pt idx="829">
                  <c:v>254.1534546048135</c:v>
                </c:pt>
                <c:pt idx="830">
                  <c:v>700.05034540193105</c:v>
                </c:pt>
                <c:pt idx="831">
                  <c:v>1198.5659016912543</c:v>
                </c:pt>
                <c:pt idx="832">
                  <c:v>-1885.5595094317109</c:v>
                </c:pt>
                <c:pt idx="833">
                  <c:v>-1724.0212097179387</c:v>
                </c:pt>
                <c:pt idx="834">
                  <c:v>-795.97097782775779</c:v>
                </c:pt>
                <c:pt idx="835">
                  <c:v>584.72044199877155</c:v>
                </c:pt>
                <c:pt idx="836">
                  <c:v>299.51378110073239</c:v>
                </c:pt>
                <c:pt idx="837">
                  <c:v>-189.99533682807106</c:v>
                </c:pt>
                <c:pt idx="838">
                  <c:v>855.58317527640622</c:v>
                </c:pt>
                <c:pt idx="839">
                  <c:v>-904.86057056924062</c:v>
                </c:pt>
                <c:pt idx="840">
                  <c:v>-296.27657081374406</c:v>
                </c:pt>
                <c:pt idx="841">
                  <c:v>776.3002176008182</c:v>
                </c:pt>
                <c:pt idx="842">
                  <c:v>-1800.6470224824011</c:v>
                </c:pt>
                <c:pt idx="843">
                  <c:v>223.65522262662176</c:v>
                </c:pt>
                <c:pt idx="844">
                  <c:v>-41.963939127979984</c:v>
                </c:pt>
                <c:pt idx="845">
                  <c:v>-1166.2109088473053</c:v>
                </c:pt>
                <c:pt idx="846">
                  <c:v>-265.61986643025864</c:v>
                </c:pt>
                <c:pt idx="847">
                  <c:v>692.45888563120275</c:v>
                </c:pt>
                <c:pt idx="848">
                  <c:v>-2938.303292786677</c:v>
                </c:pt>
                <c:pt idx="849">
                  <c:v>-1195.4438790014171</c:v>
                </c:pt>
                <c:pt idx="850">
                  <c:v>717.38771026884115</c:v>
                </c:pt>
                <c:pt idx="851">
                  <c:v>-415.19003229496604</c:v>
                </c:pt>
                <c:pt idx="852">
                  <c:v>466.86235167678251</c:v>
                </c:pt>
                <c:pt idx="853">
                  <c:v>8.9889045499347162</c:v>
                </c:pt>
                <c:pt idx="854">
                  <c:v>178.75799444927841</c:v>
                </c:pt>
                <c:pt idx="855">
                  <c:v>776.73169945057418</c:v>
                </c:pt>
                <c:pt idx="856">
                  <c:v>-1086.1158149065311</c:v>
                </c:pt>
                <c:pt idx="857">
                  <c:v>-112.90647942791628</c:v>
                </c:pt>
                <c:pt idx="858">
                  <c:v>-1128.7722569920279</c:v>
                </c:pt>
                <c:pt idx="859">
                  <c:v>-319.68318195148356</c:v>
                </c:pt>
                <c:pt idx="860">
                  <c:v>-1090.4528114132715</c:v>
                </c:pt>
                <c:pt idx="861">
                  <c:v>385.6640509135616</c:v>
                </c:pt>
                <c:pt idx="862">
                  <c:v>-1024.5241510769602</c:v>
                </c:pt>
                <c:pt idx="863">
                  <c:v>-94.971523901463399</c:v>
                </c:pt>
                <c:pt idx="864">
                  <c:v>689.79633300332489</c:v>
                </c:pt>
                <c:pt idx="865">
                  <c:v>-1581.0523827894492</c:v>
                </c:pt>
                <c:pt idx="866">
                  <c:v>507.89266198757264</c:v>
                </c:pt>
                <c:pt idx="867">
                  <c:v>848.14246078786414</c:v>
                </c:pt>
                <c:pt idx="868">
                  <c:v>-264.47959300949947</c:v>
                </c:pt>
                <c:pt idx="869">
                  <c:v>-1742.9592054330296</c:v>
                </c:pt>
                <c:pt idx="870">
                  <c:v>-2090.0540753367645</c:v>
                </c:pt>
                <c:pt idx="871">
                  <c:v>712.54957013117723</c:v>
                </c:pt>
                <c:pt idx="872">
                  <c:v>559.19283213063591</c:v>
                </c:pt>
                <c:pt idx="873">
                  <c:v>-1021.7378655443686</c:v>
                </c:pt>
                <c:pt idx="874">
                  <c:v>432.29234346607859</c:v>
                </c:pt>
                <c:pt idx="875">
                  <c:v>-267.17141529866007</c:v>
                </c:pt>
                <c:pt idx="876">
                  <c:v>245.14042993383447</c:v>
                </c:pt>
                <c:pt idx="877">
                  <c:v>-1183.8006358577347</c:v>
                </c:pt>
                <c:pt idx="878">
                  <c:v>-1998.5008547111306</c:v>
                </c:pt>
                <c:pt idx="879">
                  <c:v>-1497.9096174113704</c:v>
                </c:pt>
                <c:pt idx="880">
                  <c:v>-413.55112153634775</c:v>
                </c:pt>
                <c:pt idx="881">
                  <c:v>184.06637315926423</c:v>
                </c:pt>
                <c:pt idx="882">
                  <c:v>1087.2147875631049</c:v>
                </c:pt>
                <c:pt idx="883">
                  <c:v>341.4415251442781</c:v>
                </c:pt>
                <c:pt idx="884">
                  <c:v>-66.602664231014785</c:v>
                </c:pt>
                <c:pt idx="885">
                  <c:v>566.69551905829644</c:v>
                </c:pt>
                <c:pt idx="886">
                  <c:v>-241.28478800444452</c:v>
                </c:pt>
                <c:pt idx="887">
                  <c:v>-476.11617584667908</c:v>
                </c:pt>
                <c:pt idx="888">
                  <c:v>-1975.8142637043632</c:v>
                </c:pt>
                <c:pt idx="889">
                  <c:v>-2229.8672312683875</c:v>
                </c:pt>
                <c:pt idx="890">
                  <c:v>-632.86964227102726</c:v>
                </c:pt>
                <c:pt idx="891">
                  <c:v>-994.53212989782844</c:v>
                </c:pt>
                <c:pt idx="892">
                  <c:v>750.8794930600244</c:v>
                </c:pt>
                <c:pt idx="893">
                  <c:v>-227.64771737484932</c:v>
                </c:pt>
                <c:pt idx="894">
                  <c:v>-1370.5967692320551</c:v>
                </c:pt>
                <c:pt idx="895">
                  <c:v>112.2664748914396</c:v>
                </c:pt>
                <c:pt idx="896">
                  <c:v>-234.31386133449485</c:v>
                </c:pt>
                <c:pt idx="897">
                  <c:v>16.868718177417179</c:v>
                </c:pt>
                <c:pt idx="898">
                  <c:v>-1762.702610581794</c:v>
                </c:pt>
                <c:pt idx="899">
                  <c:v>-2444.4257475741301</c:v>
                </c:pt>
                <c:pt idx="900">
                  <c:v>-446.65014463276862</c:v>
                </c:pt>
                <c:pt idx="901">
                  <c:v>-106.90517942846326</c:v>
                </c:pt>
                <c:pt idx="902">
                  <c:v>276.94062663920914</c:v>
                </c:pt>
                <c:pt idx="903">
                  <c:v>462.58162840090364</c:v>
                </c:pt>
                <c:pt idx="904">
                  <c:v>-81.58214822990692</c:v>
                </c:pt>
                <c:pt idx="905">
                  <c:v>-895.99336012794299</c:v>
                </c:pt>
                <c:pt idx="906">
                  <c:v>-557.53733837449192</c:v>
                </c:pt>
                <c:pt idx="907">
                  <c:v>238.71100332468961</c:v>
                </c:pt>
                <c:pt idx="908">
                  <c:v>30.595731134218482</c:v>
                </c:pt>
                <c:pt idx="909">
                  <c:v>-1973.2677124526676</c:v>
                </c:pt>
                <c:pt idx="910">
                  <c:v>433.43447866883884</c:v>
                </c:pt>
                <c:pt idx="911">
                  <c:v>310.84523179568117</c:v>
                </c:pt>
                <c:pt idx="912">
                  <c:v>-700.49599005053574</c:v>
                </c:pt>
                <c:pt idx="913">
                  <c:v>-1403.5494722410294</c:v>
                </c:pt>
                <c:pt idx="914">
                  <c:v>371.88967126642081</c:v>
                </c:pt>
                <c:pt idx="915">
                  <c:v>-55.886473689996251</c:v>
                </c:pt>
                <c:pt idx="916">
                  <c:v>-799.07740847878495</c:v>
                </c:pt>
                <c:pt idx="917">
                  <c:v>1077.9695219570015</c:v>
                </c:pt>
                <c:pt idx="918">
                  <c:v>286.47581004396312</c:v>
                </c:pt>
                <c:pt idx="919">
                  <c:v>-1638.3955012233187</c:v>
                </c:pt>
                <c:pt idx="920">
                  <c:v>328.29303934861719</c:v>
                </c:pt>
                <c:pt idx="921">
                  <c:v>-1276.7673446777385</c:v>
                </c:pt>
                <c:pt idx="922">
                  <c:v>-200.88025252917174</c:v>
                </c:pt>
                <c:pt idx="923">
                  <c:v>-2861.0749781708091</c:v>
                </c:pt>
                <c:pt idx="924">
                  <c:v>-1871.145837075368</c:v>
                </c:pt>
                <c:pt idx="925">
                  <c:v>-245.67554577029296</c:v>
                </c:pt>
                <c:pt idx="926">
                  <c:v>-824.07667739204044</c:v>
                </c:pt>
                <c:pt idx="927">
                  <c:v>313.73725123977948</c:v>
                </c:pt>
                <c:pt idx="928">
                  <c:v>-403.90589281513655</c:v>
                </c:pt>
                <c:pt idx="929">
                  <c:v>-402.07783777251603</c:v>
                </c:pt>
                <c:pt idx="930">
                  <c:v>151.70139101345154</c:v>
                </c:pt>
                <c:pt idx="931">
                  <c:v>7.4703413662807634</c:v>
                </c:pt>
                <c:pt idx="932">
                  <c:v>-2361.0272916191507</c:v>
                </c:pt>
                <c:pt idx="933">
                  <c:v>-860.96890134454259</c:v>
                </c:pt>
                <c:pt idx="934">
                  <c:v>-1505.4212526164763</c:v>
                </c:pt>
                <c:pt idx="935">
                  <c:v>-1043.3305910427464</c:v>
                </c:pt>
                <c:pt idx="936">
                  <c:v>-174.73751794987444</c:v>
                </c:pt>
                <c:pt idx="937">
                  <c:v>-1158.750424302169</c:v>
                </c:pt>
                <c:pt idx="938">
                  <c:v>-866.98462938810451</c:v>
                </c:pt>
                <c:pt idx="939">
                  <c:v>36.176609097942844</c:v>
                </c:pt>
                <c:pt idx="940">
                  <c:v>516.09183727040408</c:v>
                </c:pt>
                <c:pt idx="941">
                  <c:v>-1583.8123153888225</c:v>
                </c:pt>
                <c:pt idx="942">
                  <c:v>223.64288849740012</c:v>
                </c:pt>
                <c:pt idx="943">
                  <c:v>-71.981519397363371</c:v>
                </c:pt>
                <c:pt idx="944">
                  <c:v>-921.21406462102527</c:v>
                </c:pt>
                <c:pt idx="945">
                  <c:v>-1393.7062545945355</c:v>
                </c:pt>
                <c:pt idx="946">
                  <c:v>-1563.1799317691189</c:v>
                </c:pt>
                <c:pt idx="947">
                  <c:v>-1382.0183485434695</c:v>
                </c:pt>
                <c:pt idx="948">
                  <c:v>1271.5629965712396</c:v>
                </c:pt>
                <c:pt idx="949">
                  <c:v>-2060.2784750602677</c:v>
                </c:pt>
                <c:pt idx="950">
                  <c:v>425.2938399476044</c:v>
                </c:pt>
                <c:pt idx="951">
                  <c:v>-2548.2332749292145</c:v>
                </c:pt>
                <c:pt idx="952">
                  <c:v>-905.67840044532193</c:v>
                </c:pt>
                <c:pt idx="953">
                  <c:v>-87.563205539800521</c:v>
                </c:pt>
                <c:pt idx="954">
                  <c:v>-91.842983477281905</c:v>
                </c:pt>
                <c:pt idx="955">
                  <c:v>-700.23074155438155</c:v>
                </c:pt>
                <c:pt idx="956">
                  <c:v>-1054.2664932141392</c:v>
                </c:pt>
                <c:pt idx="957">
                  <c:v>-568.61708039867062</c:v>
                </c:pt>
                <c:pt idx="958">
                  <c:v>-562.86943485081429</c:v>
                </c:pt>
                <c:pt idx="959">
                  <c:v>940.96693192760142</c:v>
                </c:pt>
                <c:pt idx="960">
                  <c:v>371.02265443161997</c:v>
                </c:pt>
                <c:pt idx="961">
                  <c:v>-814.09312864685262</c:v>
                </c:pt>
                <c:pt idx="962">
                  <c:v>-987.39690699509481</c:v>
                </c:pt>
                <c:pt idx="963">
                  <c:v>472.92972989243049</c:v>
                </c:pt>
                <c:pt idx="964">
                  <c:v>188.94711506466027</c:v>
                </c:pt>
                <c:pt idx="965">
                  <c:v>390.2443005305384</c:v>
                </c:pt>
                <c:pt idx="966">
                  <c:v>-1695.3716993465041</c:v>
                </c:pt>
                <c:pt idx="967">
                  <c:v>-336.69464641312538</c:v>
                </c:pt>
                <c:pt idx="968">
                  <c:v>-1321.0117869848677</c:v>
                </c:pt>
                <c:pt idx="969">
                  <c:v>-243.64435638658409</c:v>
                </c:pt>
                <c:pt idx="970">
                  <c:v>239.25401707834249</c:v>
                </c:pt>
                <c:pt idx="971">
                  <c:v>1703.6638096533745</c:v>
                </c:pt>
                <c:pt idx="972">
                  <c:v>-2173.7037845046334</c:v>
                </c:pt>
                <c:pt idx="973">
                  <c:v>-2145.8211531535671</c:v>
                </c:pt>
                <c:pt idx="974">
                  <c:v>-1430.4733250578743</c:v>
                </c:pt>
                <c:pt idx="975">
                  <c:v>498.13245592581109</c:v>
                </c:pt>
                <c:pt idx="976">
                  <c:v>-1410.6094297974507</c:v>
                </c:pt>
                <c:pt idx="977">
                  <c:v>-1029.8299312062331</c:v>
                </c:pt>
                <c:pt idx="978">
                  <c:v>1472.0569638088518</c:v>
                </c:pt>
                <c:pt idx="979">
                  <c:v>-1499.6668849412495</c:v>
                </c:pt>
                <c:pt idx="980">
                  <c:v>847.74310365742792</c:v>
                </c:pt>
                <c:pt idx="981">
                  <c:v>2251.0353019833592</c:v>
                </c:pt>
                <c:pt idx="982">
                  <c:v>-802.84176332485663</c:v>
                </c:pt>
                <c:pt idx="983">
                  <c:v>1349.5793068554335</c:v>
                </c:pt>
                <c:pt idx="984">
                  <c:v>-333.74139827171177</c:v>
                </c:pt>
                <c:pt idx="985">
                  <c:v>-1052.024540474546</c:v>
                </c:pt>
                <c:pt idx="986">
                  <c:v>-1015.7277412138369</c:v>
                </c:pt>
                <c:pt idx="987">
                  <c:v>1140.5744130257322</c:v>
                </c:pt>
                <c:pt idx="988">
                  <c:v>1035.1010011363676</c:v>
                </c:pt>
                <c:pt idx="989">
                  <c:v>-861.14712655887683</c:v>
                </c:pt>
                <c:pt idx="990">
                  <c:v>543.67306078561546</c:v>
                </c:pt>
                <c:pt idx="991">
                  <c:v>350.21406357915617</c:v>
                </c:pt>
                <c:pt idx="992">
                  <c:v>105.95628730077465</c:v>
                </c:pt>
                <c:pt idx="993">
                  <c:v>-558.69269488114162</c:v>
                </c:pt>
                <c:pt idx="994">
                  <c:v>-330.11423320391918</c:v>
                </c:pt>
                <c:pt idx="995">
                  <c:v>-2389.9299125046387</c:v>
                </c:pt>
                <c:pt idx="996">
                  <c:v>39.096268557164706</c:v>
                </c:pt>
                <c:pt idx="997">
                  <c:v>-2105.8206385603744</c:v>
                </c:pt>
                <c:pt idx="998">
                  <c:v>-3315.2582776412964</c:v>
                </c:pt>
                <c:pt idx="999">
                  <c:v>86.456343654048652</c:v>
                </c:pt>
              </c:numCache>
            </c:numRef>
          </c:yVal>
          <c:smooth val="0"/>
          <c:extLst>
            <c:ext xmlns:c16="http://schemas.microsoft.com/office/drawing/2014/chart" uri="{C3380CC4-5D6E-409C-BE32-E72D297353CC}">
              <c16:uniqueId val="{00000001-6883-46E9-9A67-4C8AC32A5537}"/>
            </c:ext>
          </c:extLst>
        </c:ser>
        <c:ser>
          <c:idx val="2"/>
          <c:order val="2"/>
          <c:tx>
            <c:v>SA - UMC Mean</c:v>
          </c:tx>
          <c:spPr>
            <a:ln w="25400" cap="rnd">
              <a:noFill/>
              <a:round/>
            </a:ln>
            <a:effectLst/>
          </c:spPr>
          <c:marker>
            <c:symbol val="diamond"/>
            <c:size val="15"/>
            <c:spPr>
              <a:solidFill>
                <a:schemeClr val="accent2">
                  <a:lumMod val="50000"/>
                </a:schemeClr>
              </a:solidFill>
              <a:ln w="9525">
                <a:noFill/>
              </a:ln>
              <a:effectLst/>
            </c:spPr>
          </c:marker>
          <c:xVal>
            <c:numRef>
              <c:f>Graph!$S$4:$S$1003</c:f>
              <c:numCache>
                <c:formatCode>0.000</c:formatCode>
                <c:ptCount val="1000"/>
                <c:pt idx="0">
                  <c:v>1.4E-2</c:v>
                </c:pt>
                <c:pt idx="1">
                  <c:v>1.4E-2</c:v>
                </c:pt>
                <c:pt idx="2">
                  <c:v>1.4E-2</c:v>
                </c:pt>
                <c:pt idx="3">
                  <c:v>1.4E-2</c:v>
                </c:pt>
                <c:pt idx="4">
                  <c:v>1.4E-2</c:v>
                </c:pt>
                <c:pt idx="5">
                  <c:v>1.4E-2</c:v>
                </c:pt>
                <c:pt idx="6">
                  <c:v>1.4E-2</c:v>
                </c:pt>
                <c:pt idx="7">
                  <c:v>1.4E-2</c:v>
                </c:pt>
                <c:pt idx="8">
                  <c:v>1.4E-2</c:v>
                </c:pt>
                <c:pt idx="9">
                  <c:v>1.4E-2</c:v>
                </c:pt>
                <c:pt idx="10">
                  <c:v>1.4E-2</c:v>
                </c:pt>
                <c:pt idx="11">
                  <c:v>1.4E-2</c:v>
                </c:pt>
                <c:pt idx="12">
                  <c:v>1.4E-2</c:v>
                </c:pt>
                <c:pt idx="13">
                  <c:v>1.4E-2</c:v>
                </c:pt>
                <c:pt idx="14">
                  <c:v>1.4E-2</c:v>
                </c:pt>
                <c:pt idx="15">
                  <c:v>1.4E-2</c:v>
                </c:pt>
                <c:pt idx="16">
                  <c:v>1.4E-2</c:v>
                </c:pt>
                <c:pt idx="17">
                  <c:v>1.4E-2</c:v>
                </c:pt>
                <c:pt idx="18">
                  <c:v>1.4E-2</c:v>
                </c:pt>
                <c:pt idx="19">
                  <c:v>1.4E-2</c:v>
                </c:pt>
                <c:pt idx="20">
                  <c:v>1.4E-2</c:v>
                </c:pt>
                <c:pt idx="21">
                  <c:v>1.4E-2</c:v>
                </c:pt>
                <c:pt idx="22">
                  <c:v>1.4E-2</c:v>
                </c:pt>
                <c:pt idx="23">
                  <c:v>1.4E-2</c:v>
                </c:pt>
                <c:pt idx="24">
                  <c:v>1.4E-2</c:v>
                </c:pt>
                <c:pt idx="25">
                  <c:v>1.4E-2</c:v>
                </c:pt>
                <c:pt idx="26">
                  <c:v>1.4E-2</c:v>
                </c:pt>
                <c:pt idx="27">
                  <c:v>1.4E-2</c:v>
                </c:pt>
                <c:pt idx="28">
                  <c:v>1.4E-2</c:v>
                </c:pt>
                <c:pt idx="29">
                  <c:v>1.4E-2</c:v>
                </c:pt>
                <c:pt idx="30">
                  <c:v>1.4E-2</c:v>
                </c:pt>
                <c:pt idx="31">
                  <c:v>1.4E-2</c:v>
                </c:pt>
                <c:pt idx="32">
                  <c:v>1.4E-2</c:v>
                </c:pt>
                <c:pt idx="33">
                  <c:v>1.4E-2</c:v>
                </c:pt>
                <c:pt idx="34">
                  <c:v>1.4E-2</c:v>
                </c:pt>
                <c:pt idx="35">
                  <c:v>1.4E-2</c:v>
                </c:pt>
                <c:pt idx="36">
                  <c:v>1.4E-2</c:v>
                </c:pt>
                <c:pt idx="37">
                  <c:v>1.4E-2</c:v>
                </c:pt>
                <c:pt idx="38">
                  <c:v>1.4E-2</c:v>
                </c:pt>
                <c:pt idx="39">
                  <c:v>1.4E-2</c:v>
                </c:pt>
                <c:pt idx="40">
                  <c:v>1.4E-2</c:v>
                </c:pt>
                <c:pt idx="41">
                  <c:v>1.4E-2</c:v>
                </c:pt>
                <c:pt idx="42">
                  <c:v>1.4E-2</c:v>
                </c:pt>
                <c:pt idx="43">
                  <c:v>1.4E-2</c:v>
                </c:pt>
                <c:pt idx="44">
                  <c:v>1.4E-2</c:v>
                </c:pt>
                <c:pt idx="45">
                  <c:v>1.4E-2</c:v>
                </c:pt>
                <c:pt idx="46">
                  <c:v>1.4E-2</c:v>
                </c:pt>
                <c:pt idx="47">
                  <c:v>1.4E-2</c:v>
                </c:pt>
                <c:pt idx="48">
                  <c:v>1.4E-2</c:v>
                </c:pt>
                <c:pt idx="49">
                  <c:v>1.4E-2</c:v>
                </c:pt>
                <c:pt idx="50">
                  <c:v>1.4E-2</c:v>
                </c:pt>
                <c:pt idx="51">
                  <c:v>1.4E-2</c:v>
                </c:pt>
                <c:pt idx="52">
                  <c:v>1.4E-2</c:v>
                </c:pt>
                <c:pt idx="53">
                  <c:v>1.4E-2</c:v>
                </c:pt>
                <c:pt idx="54">
                  <c:v>1.4E-2</c:v>
                </c:pt>
                <c:pt idx="55">
                  <c:v>1.4E-2</c:v>
                </c:pt>
                <c:pt idx="56">
                  <c:v>1.4E-2</c:v>
                </c:pt>
                <c:pt idx="57">
                  <c:v>1.4E-2</c:v>
                </c:pt>
                <c:pt idx="58">
                  <c:v>1.4E-2</c:v>
                </c:pt>
                <c:pt idx="59">
                  <c:v>1.4E-2</c:v>
                </c:pt>
                <c:pt idx="60">
                  <c:v>1.4E-2</c:v>
                </c:pt>
                <c:pt idx="61">
                  <c:v>1.4E-2</c:v>
                </c:pt>
                <c:pt idx="62">
                  <c:v>1.4E-2</c:v>
                </c:pt>
                <c:pt idx="63">
                  <c:v>1.4E-2</c:v>
                </c:pt>
                <c:pt idx="64">
                  <c:v>1.4E-2</c:v>
                </c:pt>
                <c:pt idx="65">
                  <c:v>1.4E-2</c:v>
                </c:pt>
                <c:pt idx="66">
                  <c:v>1.4E-2</c:v>
                </c:pt>
                <c:pt idx="67">
                  <c:v>1.4E-2</c:v>
                </c:pt>
                <c:pt idx="68">
                  <c:v>1.4E-2</c:v>
                </c:pt>
                <c:pt idx="69">
                  <c:v>1.4E-2</c:v>
                </c:pt>
                <c:pt idx="70">
                  <c:v>1.4E-2</c:v>
                </c:pt>
                <c:pt idx="71">
                  <c:v>1.4E-2</c:v>
                </c:pt>
                <c:pt idx="72">
                  <c:v>1.4E-2</c:v>
                </c:pt>
                <c:pt idx="73">
                  <c:v>1.4E-2</c:v>
                </c:pt>
                <c:pt idx="74">
                  <c:v>1.4E-2</c:v>
                </c:pt>
                <c:pt idx="75">
                  <c:v>1.4E-2</c:v>
                </c:pt>
                <c:pt idx="76">
                  <c:v>1.4E-2</c:v>
                </c:pt>
                <c:pt idx="77">
                  <c:v>1.4E-2</c:v>
                </c:pt>
                <c:pt idx="78">
                  <c:v>1.4E-2</c:v>
                </c:pt>
                <c:pt idx="79">
                  <c:v>1.4E-2</c:v>
                </c:pt>
                <c:pt idx="80">
                  <c:v>1.4E-2</c:v>
                </c:pt>
                <c:pt idx="81">
                  <c:v>1.4E-2</c:v>
                </c:pt>
                <c:pt idx="82">
                  <c:v>1.4E-2</c:v>
                </c:pt>
                <c:pt idx="83">
                  <c:v>1.4E-2</c:v>
                </c:pt>
                <c:pt idx="84">
                  <c:v>1.4E-2</c:v>
                </c:pt>
                <c:pt idx="85">
                  <c:v>1.4E-2</c:v>
                </c:pt>
                <c:pt idx="86">
                  <c:v>1.4E-2</c:v>
                </c:pt>
                <c:pt idx="87">
                  <c:v>1.4E-2</c:v>
                </c:pt>
                <c:pt idx="88">
                  <c:v>1.4E-2</c:v>
                </c:pt>
                <c:pt idx="89">
                  <c:v>1.4E-2</c:v>
                </c:pt>
                <c:pt idx="90">
                  <c:v>1.4E-2</c:v>
                </c:pt>
                <c:pt idx="91">
                  <c:v>1.4E-2</c:v>
                </c:pt>
                <c:pt idx="92">
                  <c:v>1.4E-2</c:v>
                </c:pt>
                <c:pt idx="93">
                  <c:v>1.4E-2</c:v>
                </c:pt>
                <c:pt idx="94">
                  <c:v>1.4E-2</c:v>
                </c:pt>
                <c:pt idx="95">
                  <c:v>1.4E-2</c:v>
                </c:pt>
                <c:pt idx="96">
                  <c:v>1.4E-2</c:v>
                </c:pt>
                <c:pt idx="97">
                  <c:v>1.4E-2</c:v>
                </c:pt>
                <c:pt idx="98">
                  <c:v>1.4E-2</c:v>
                </c:pt>
                <c:pt idx="99">
                  <c:v>1.4E-2</c:v>
                </c:pt>
                <c:pt idx="100">
                  <c:v>1.4E-2</c:v>
                </c:pt>
                <c:pt idx="101">
                  <c:v>1.4E-2</c:v>
                </c:pt>
                <c:pt idx="102">
                  <c:v>1.4E-2</c:v>
                </c:pt>
                <c:pt idx="103">
                  <c:v>1.4E-2</c:v>
                </c:pt>
                <c:pt idx="104">
                  <c:v>1.4E-2</c:v>
                </c:pt>
                <c:pt idx="105">
                  <c:v>1.4E-2</c:v>
                </c:pt>
                <c:pt idx="106">
                  <c:v>1.4E-2</c:v>
                </c:pt>
                <c:pt idx="107">
                  <c:v>1.4E-2</c:v>
                </c:pt>
                <c:pt idx="108">
                  <c:v>1.4E-2</c:v>
                </c:pt>
                <c:pt idx="109">
                  <c:v>1.4E-2</c:v>
                </c:pt>
                <c:pt idx="110">
                  <c:v>1.4E-2</c:v>
                </c:pt>
                <c:pt idx="111">
                  <c:v>1.4E-2</c:v>
                </c:pt>
                <c:pt idx="112">
                  <c:v>1.4E-2</c:v>
                </c:pt>
                <c:pt idx="113">
                  <c:v>1.4E-2</c:v>
                </c:pt>
                <c:pt idx="114">
                  <c:v>1.4E-2</c:v>
                </c:pt>
                <c:pt idx="115">
                  <c:v>1.4E-2</c:v>
                </c:pt>
                <c:pt idx="116">
                  <c:v>1.4E-2</c:v>
                </c:pt>
                <c:pt idx="117">
                  <c:v>1.4E-2</c:v>
                </c:pt>
                <c:pt idx="118">
                  <c:v>1.4E-2</c:v>
                </c:pt>
                <c:pt idx="119">
                  <c:v>1.4E-2</c:v>
                </c:pt>
                <c:pt idx="120">
                  <c:v>1.4E-2</c:v>
                </c:pt>
                <c:pt idx="121">
                  <c:v>1.4E-2</c:v>
                </c:pt>
                <c:pt idx="122">
                  <c:v>1.4E-2</c:v>
                </c:pt>
                <c:pt idx="123">
                  <c:v>1.4E-2</c:v>
                </c:pt>
                <c:pt idx="124">
                  <c:v>1.4E-2</c:v>
                </c:pt>
                <c:pt idx="125">
                  <c:v>1.4E-2</c:v>
                </c:pt>
                <c:pt idx="126">
                  <c:v>1.4E-2</c:v>
                </c:pt>
                <c:pt idx="127">
                  <c:v>1.4E-2</c:v>
                </c:pt>
                <c:pt idx="128">
                  <c:v>1.4E-2</c:v>
                </c:pt>
                <c:pt idx="129">
                  <c:v>1.4E-2</c:v>
                </c:pt>
                <c:pt idx="130">
                  <c:v>1.4E-2</c:v>
                </c:pt>
                <c:pt idx="131">
                  <c:v>1.4E-2</c:v>
                </c:pt>
                <c:pt idx="132">
                  <c:v>1.4E-2</c:v>
                </c:pt>
                <c:pt idx="133">
                  <c:v>1.4E-2</c:v>
                </c:pt>
                <c:pt idx="134">
                  <c:v>1.4E-2</c:v>
                </c:pt>
                <c:pt idx="135">
                  <c:v>1.4E-2</c:v>
                </c:pt>
                <c:pt idx="136">
                  <c:v>1.4E-2</c:v>
                </c:pt>
                <c:pt idx="137">
                  <c:v>1.4E-2</c:v>
                </c:pt>
                <c:pt idx="138">
                  <c:v>1.4E-2</c:v>
                </c:pt>
                <c:pt idx="139">
                  <c:v>1.4E-2</c:v>
                </c:pt>
                <c:pt idx="140">
                  <c:v>1.4E-2</c:v>
                </c:pt>
                <c:pt idx="141">
                  <c:v>1.4E-2</c:v>
                </c:pt>
                <c:pt idx="142">
                  <c:v>1.4E-2</c:v>
                </c:pt>
                <c:pt idx="143">
                  <c:v>1.4E-2</c:v>
                </c:pt>
                <c:pt idx="144">
                  <c:v>1.4E-2</c:v>
                </c:pt>
                <c:pt idx="145">
                  <c:v>1.4E-2</c:v>
                </c:pt>
                <c:pt idx="146">
                  <c:v>1.4E-2</c:v>
                </c:pt>
                <c:pt idx="147">
                  <c:v>1.4E-2</c:v>
                </c:pt>
                <c:pt idx="148">
                  <c:v>1.4E-2</c:v>
                </c:pt>
                <c:pt idx="149">
                  <c:v>1.4E-2</c:v>
                </c:pt>
                <c:pt idx="150">
                  <c:v>1.4E-2</c:v>
                </c:pt>
                <c:pt idx="151">
                  <c:v>1.4E-2</c:v>
                </c:pt>
                <c:pt idx="152">
                  <c:v>1.4E-2</c:v>
                </c:pt>
                <c:pt idx="153">
                  <c:v>1.4E-2</c:v>
                </c:pt>
                <c:pt idx="154">
                  <c:v>1.4E-2</c:v>
                </c:pt>
                <c:pt idx="155">
                  <c:v>1.4E-2</c:v>
                </c:pt>
                <c:pt idx="156">
                  <c:v>1.4E-2</c:v>
                </c:pt>
                <c:pt idx="157">
                  <c:v>1.4E-2</c:v>
                </c:pt>
                <c:pt idx="158">
                  <c:v>1.4E-2</c:v>
                </c:pt>
                <c:pt idx="159">
                  <c:v>1.4E-2</c:v>
                </c:pt>
                <c:pt idx="160">
                  <c:v>1.4E-2</c:v>
                </c:pt>
                <c:pt idx="161">
                  <c:v>1.4E-2</c:v>
                </c:pt>
                <c:pt idx="162">
                  <c:v>1.4E-2</c:v>
                </c:pt>
                <c:pt idx="163">
                  <c:v>1.4E-2</c:v>
                </c:pt>
                <c:pt idx="164">
                  <c:v>1.4E-2</c:v>
                </c:pt>
                <c:pt idx="165">
                  <c:v>1.4E-2</c:v>
                </c:pt>
                <c:pt idx="166">
                  <c:v>1.4E-2</c:v>
                </c:pt>
                <c:pt idx="167">
                  <c:v>1.4E-2</c:v>
                </c:pt>
                <c:pt idx="168">
                  <c:v>1.4E-2</c:v>
                </c:pt>
                <c:pt idx="169">
                  <c:v>1.4E-2</c:v>
                </c:pt>
                <c:pt idx="170">
                  <c:v>1.4E-2</c:v>
                </c:pt>
                <c:pt idx="171">
                  <c:v>1.4E-2</c:v>
                </c:pt>
                <c:pt idx="172">
                  <c:v>1.4E-2</c:v>
                </c:pt>
                <c:pt idx="173">
                  <c:v>1.4E-2</c:v>
                </c:pt>
                <c:pt idx="174">
                  <c:v>1.4E-2</c:v>
                </c:pt>
                <c:pt idx="175">
                  <c:v>1.4E-2</c:v>
                </c:pt>
                <c:pt idx="176">
                  <c:v>1.4E-2</c:v>
                </c:pt>
                <c:pt idx="177">
                  <c:v>1.4E-2</c:v>
                </c:pt>
                <c:pt idx="178">
                  <c:v>1.4E-2</c:v>
                </c:pt>
                <c:pt idx="179">
                  <c:v>1.4E-2</c:v>
                </c:pt>
                <c:pt idx="180">
                  <c:v>1.4E-2</c:v>
                </c:pt>
                <c:pt idx="181">
                  <c:v>1.4E-2</c:v>
                </c:pt>
                <c:pt idx="182">
                  <c:v>1.4E-2</c:v>
                </c:pt>
                <c:pt idx="183">
                  <c:v>1.4E-2</c:v>
                </c:pt>
                <c:pt idx="184">
                  <c:v>1.4E-2</c:v>
                </c:pt>
                <c:pt idx="185">
                  <c:v>1.4E-2</c:v>
                </c:pt>
                <c:pt idx="186">
                  <c:v>1.4E-2</c:v>
                </c:pt>
                <c:pt idx="187">
                  <c:v>1.4E-2</c:v>
                </c:pt>
                <c:pt idx="188">
                  <c:v>1.4E-2</c:v>
                </c:pt>
                <c:pt idx="189">
                  <c:v>1.4E-2</c:v>
                </c:pt>
                <c:pt idx="190">
                  <c:v>1.4E-2</c:v>
                </c:pt>
                <c:pt idx="191">
                  <c:v>1.4E-2</c:v>
                </c:pt>
                <c:pt idx="192">
                  <c:v>1.4E-2</c:v>
                </c:pt>
                <c:pt idx="193">
                  <c:v>1.4E-2</c:v>
                </c:pt>
                <c:pt idx="194">
                  <c:v>1.4E-2</c:v>
                </c:pt>
                <c:pt idx="195">
                  <c:v>1.4E-2</c:v>
                </c:pt>
                <c:pt idx="196">
                  <c:v>1.4E-2</c:v>
                </c:pt>
                <c:pt idx="197">
                  <c:v>1.4E-2</c:v>
                </c:pt>
                <c:pt idx="198">
                  <c:v>1.4E-2</c:v>
                </c:pt>
                <c:pt idx="199">
                  <c:v>1.4E-2</c:v>
                </c:pt>
                <c:pt idx="200">
                  <c:v>1.4E-2</c:v>
                </c:pt>
                <c:pt idx="201">
                  <c:v>1.4E-2</c:v>
                </c:pt>
                <c:pt idx="202">
                  <c:v>1.4E-2</c:v>
                </c:pt>
                <c:pt idx="203">
                  <c:v>1.4E-2</c:v>
                </c:pt>
                <c:pt idx="204">
                  <c:v>1.4E-2</c:v>
                </c:pt>
                <c:pt idx="205">
                  <c:v>1.4E-2</c:v>
                </c:pt>
                <c:pt idx="206">
                  <c:v>1.4E-2</c:v>
                </c:pt>
                <c:pt idx="207">
                  <c:v>1.4E-2</c:v>
                </c:pt>
                <c:pt idx="208">
                  <c:v>1.4E-2</c:v>
                </c:pt>
                <c:pt idx="209">
                  <c:v>1.4E-2</c:v>
                </c:pt>
                <c:pt idx="210">
                  <c:v>1.4E-2</c:v>
                </c:pt>
                <c:pt idx="211">
                  <c:v>1.4E-2</c:v>
                </c:pt>
                <c:pt idx="212">
                  <c:v>1.4E-2</c:v>
                </c:pt>
                <c:pt idx="213">
                  <c:v>1.4E-2</c:v>
                </c:pt>
                <c:pt idx="214">
                  <c:v>1.4E-2</c:v>
                </c:pt>
                <c:pt idx="215">
                  <c:v>1.4E-2</c:v>
                </c:pt>
                <c:pt idx="216">
                  <c:v>1.4E-2</c:v>
                </c:pt>
                <c:pt idx="217">
                  <c:v>1.4E-2</c:v>
                </c:pt>
                <c:pt idx="218">
                  <c:v>1.4E-2</c:v>
                </c:pt>
                <c:pt idx="219">
                  <c:v>1.4E-2</c:v>
                </c:pt>
                <c:pt idx="220">
                  <c:v>1.4E-2</c:v>
                </c:pt>
                <c:pt idx="221">
                  <c:v>1.4E-2</c:v>
                </c:pt>
                <c:pt idx="222">
                  <c:v>1.4E-2</c:v>
                </c:pt>
                <c:pt idx="223">
                  <c:v>1.4E-2</c:v>
                </c:pt>
                <c:pt idx="224">
                  <c:v>1.4E-2</c:v>
                </c:pt>
                <c:pt idx="225">
                  <c:v>1.4E-2</c:v>
                </c:pt>
                <c:pt idx="226">
                  <c:v>1.4E-2</c:v>
                </c:pt>
                <c:pt idx="227">
                  <c:v>1.4E-2</c:v>
                </c:pt>
                <c:pt idx="228">
                  <c:v>1.4E-2</c:v>
                </c:pt>
                <c:pt idx="229">
                  <c:v>1.4E-2</c:v>
                </c:pt>
                <c:pt idx="230">
                  <c:v>1.4E-2</c:v>
                </c:pt>
                <c:pt idx="231">
                  <c:v>1.4E-2</c:v>
                </c:pt>
                <c:pt idx="232">
                  <c:v>1.4E-2</c:v>
                </c:pt>
                <c:pt idx="233">
                  <c:v>1.4E-2</c:v>
                </c:pt>
                <c:pt idx="234">
                  <c:v>1.4E-2</c:v>
                </c:pt>
                <c:pt idx="235">
                  <c:v>1.4E-2</c:v>
                </c:pt>
                <c:pt idx="236">
                  <c:v>1.4E-2</c:v>
                </c:pt>
                <c:pt idx="237">
                  <c:v>1.4E-2</c:v>
                </c:pt>
                <c:pt idx="238">
                  <c:v>1.4E-2</c:v>
                </c:pt>
                <c:pt idx="239">
                  <c:v>1.4E-2</c:v>
                </c:pt>
                <c:pt idx="240">
                  <c:v>1.4E-2</c:v>
                </c:pt>
                <c:pt idx="241">
                  <c:v>1.4E-2</c:v>
                </c:pt>
                <c:pt idx="242">
                  <c:v>1.4E-2</c:v>
                </c:pt>
                <c:pt idx="243">
                  <c:v>1.4E-2</c:v>
                </c:pt>
                <c:pt idx="244">
                  <c:v>1.4E-2</c:v>
                </c:pt>
                <c:pt idx="245">
                  <c:v>1.4E-2</c:v>
                </c:pt>
                <c:pt idx="246">
                  <c:v>1.4E-2</c:v>
                </c:pt>
                <c:pt idx="247">
                  <c:v>1.4E-2</c:v>
                </c:pt>
                <c:pt idx="248">
                  <c:v>1.4E-2</c:v>
                </c:pt>
                <c:pt idx="249">
                  <c:v>1.4E-2</c:v>
                </c:pt>
                <c:pt idx="250">
                  <c:v>1.4E-2</c:v>
                </c:pt>
                <c:pt idx="251">
                  <c:v>1.4E-2</c:v>
                </c:pt>
                <c:pt idx="252">
                  <c:v>1.4E-2</c:v>
                </c:pt>
                <c:pt idx="253">
                  <c:v>1.4E-2</c:v>
                </c:pt>
                <c:pt idx="254">
                  <c:v>1.4E-2</c:v>
                </c:pt>
                <c:pt idx="255">
                  <c:v>1.4E-2</c:v>
                </c:pt>
                <c:pt idx="256">
                  <c:v>1.4E-2</c:v>
                </c:pt>
                <c:pt idx="257">
                  <c:v>1.4E-2</c:v>
                </c:pt>
                <c:pt idx="258">
                  <c:v>1.4E-2</c:v>
                </c:pt>
                <c:pt idx="259">
                  <c:v>1.4E-2</c:v>
                </c:pt>
                <c:pt idx="260">
                  <c:v>1.4E-2</c:v>
                </c:pt>
                <c:pt idx="261">
                  <c:v>1.4E-2</c:v>
                </c:pt>
                <c:pt idx="262">
                  <c:v>1.4E-2</c:v>
                </c:pt>
                <c:pt idx="263">
                  <c:v>1.4E-2</c:v>
                </c:pt>
                <c:pt idx="264">
                  <c:v>1.4E-2</c:v>
                </c:pt>
                <c:pt idx="265">
                  <c:v>1.4E-2</c:v>
                </c:pt>
                <c:pt idx="266">
                  <c:v>1.4E-2</c:v>
                </c:pt>
                <c:pt idx="267">
                  <c:v>1.4E-2</c:v>
                </c:pt>
                <c:pt idx="268">
                  <c:v>1.4E-2</c:v>
                </c:pt>
                <c:pt idx="269">
                  <c:v>1.4E-2</c:v>
                </c:pt>
                <c:pt idx="270">
                  <c:v>1.4E-2</c:v>
                </c:pt>
                <c:pt idx="271">
                  <c:v>1.4E-2</c:v>
                </c:pt>
                <c:pt idx="272">
                  <c:v>1.4E-2</c:v>
                </c:pt>
                <c:pt idx="273">
                  <c:v>1.4E-2</c:v>
                </c:pt>
                <c:pt idx="274">
                  <c:v>1.4E-2</c:v>
                </c:pt>
                <c:pt idx="275">
                  <c:v>1.4E-2</c:v>
                </c:pt>
                <c:pt idx="276">
                  <c:v>1.4E-2</c:v>
                </c:pt>
                <c:pt idx="277">
                  <c:v>1.4E-2</c:v>
                </c:pt>
                <c:pt idx="278">
                  <c:v>1.4E-2</c:v>
                </c:pt>
                <c:pt idx="279">
                  <c:v>1.4E-2</c:v>
                </c:pt>
                <c:pt idx="280">
                  <c:v>1.4E-2</c:v>
                </c:pt>
                <c:pt idx="281">
                  <c:v>1.4E-2</c:v>
                </c:pt>
                <c:pt idx="282">
                  <c:v>1.4E-2</c:v>
                </c:pt>
                <c:pt idx="283">
                  <c:v>1.4E-2</c:v>
                </c:pt>
                <c:pt idx="284">
                  <c:v>1.4E-2</c:v>
                </c:pt>
                <c:pt idx="285">
                  <c:v>1.4E-2</c:v>
                </c:pt>
                <c:pt idx="286">
                  <c:v>1.4E-2</c:v>
                </c:pt>
                <c:pt idx="287">
                  <c:v>1.4E-2</c:v>
                </c:pt>
                <c:pt idx="288">
                  <c:v>1.4E-2</c:v>
                </c:pt>
                <c:pt idx="289">
                  <c:v>1.4E-2</c:v>
                </c:pt>
                <c:pt idx="290">
                  <c:v>1.4E-2</c:v>
                </c:pt>
                <c:pt idx="291">
                  <c:v>1.4E-2</c:v>
                </c:pt>
                <c:pt idx="292">
                  <c:v>1.4E-2</c:v>
                </c:pt>
                <c:pt idx="293">
                  <c:v>1.4E-2</c:v>
                </c:pt>
                <c:pt idx="294">
                  <c:v>1.4E-2</c:v>
                </c:pt>
                <c:pt idx="295">
                  <c:v>1.4E-2</c:v>
                </c:pt>
                <c:pt idx="296">
                  <c:v>1.4E-2</c:v>
                </c:pt>
                <c:pt idx="297">
                  <c:v>1.4E-2</c:v>
                </c:pt>
                <c:pt idx="298">
                  <c:v>1.4E-2</c:v>
                </c:pt>
                <c:pt idx="299">
                  <c:v>1.4E-2</c:v>
                </c:pt>
                <c:pt idx="300">
                  <c:v>1.4E-2</c:v>
                </c:pt>
                <c:pt idx="301">
                  <c:v>1.4E-2</c:v>
                </c:pt>
                <c:pt idx="302">
                  <c:v>1.4E-2</c:v>
                </c:pt>
                <c:pt idx="303">
                  <c:v>1.4E-2</c:v>
                </c:pt>
                <c:pt idx="304">
                  <c:v>1.4E-2</c:v>
                </c:pt>
                <c:pt idx="305">
                  <c:v>1.4E-2</c:v>
                </c:pt>
                <c:pt idx="306">
                  <c:v>1.4E-2</c:v>
                </c:pt>
                <c:pt idx="307">
                  <c:v>1.4E-2</c:v>
                </c:pt>
                <c:pt idx="308">
                  <c:v>1.4E-2</c:v>
                </c:pt>
                <c:pt idx="309">
                  <c:v>1.4E-2</c:v>
                </c:pt>
                <c:pt idx="310">
                  <c:v>1.4E-2</c:v>
                </c:pt>
                <c:pt idx="311">
                  <c:v>1.4E-2</c:v>
                </c:pt>
                <c:pt idx="312">
                  <c:v>1.4E-2</c:v>
                </c:pt>
                <c:pt idx="313">
                  <c:v>1.4E-2</c:v>
                </c:pt>
                <c:pt idx="314">
                  <c:v>1.4E-2</c:v>
                </c:pt>
                <c:pt idx="315">
                  <c:v>1.4E-2</c:v>
                </c:pt>
                <c:pt idx="316">
                  <c:v>1.4E-2</c:v>
                </c:pt>
                <c:pt idx="317">
                  <c:v>1.4E-2</c:v>
                </c:pt>
                <c:pt idx="318">
                  <c:v>1.4E-2</c:v>
                </c:pt>
                <c:pt idx="319">
                  <c:v>1.4E-2</c:v>
                </c:pt>
                <c:pt idx="320">
                  <c:v>1.4E-2</c:v>
                </c:pt>
                <c:pt idx="321">
                  <c:v>1.4E-2</c:v>
                </c:pt>
                <c:pt idx="322">
                  <c:v>1.4E-2</c:v>
                </c:pt>
                <c:pt idx="323">
                  <c:v>1.4E-2</c:v>
                </c:pt>
                <c:pt idx="324">
                  <c:v>1.4E-2</c:v>
                </c:pt>
                <c:pt idx="325">
                  <c:v>1.4E-2</c:v>
                </c:pt>
                <c:pt idx="326">
                  <c:v>1.4E-2</c:v>
                </c:pt>
                <c:pt idx="327">
                  <c:v>1.4E-2</c:v>
                </c:pt>
                <c:pt idx="328">
                  <c:v>1.4E-2</c:v>
                </c:pt>
                <c:pt idx="329">
                  <c:v>1.4E-2</c:v>
                </c:pt>
                <c:pt idx="330">
                  <c:v>1.4E-2</c:v>
                </c:pt>
                <c:pt idx="331">
                  <c:v>1.4E-2</c:v>
                </c:pt>
                <c:pt idx="332">
                  <c:v>1.4E-2</c:v>
                </c:pt>
                <c:pt idx="333">
                  <c:v>1.4E-2</c:v>
                </c:pt>
                <c:pt idx="334">
                  <c:v>1.4E-2</c:v>
                </c:pt>
                <c:pt idx="335">
                  <c:v>1.4E-2</c:v>
                </c:pt>
                <c:pt idx="336">
                  <c:v>1.4E-2</c:v>
                </c:pt>
                <c:pt idx="337">
                  <c:v>1.4E-2</c:v>
                </c:pt>
                <c:pt idx="338">
                  <c:v>1.4E-2</c:v>
                </c:pt>
                <c:pt idx="339">
                  <c:v>1.4E-2</c:v>
                </c:pt>
                <c:pt idx="340">
                  <c:v>1.4E-2</c:v>
                </c:pt>
                <c:pt idx="341">
                  <c:v>1.4E-2</c:v>
                </c:pt>
                <c:pt idx="342">
                  <c:v>1.4E-2</c:v>
                </c:pt>
                <c:pt idx="343">
                  <c:v>1.4E-2</c:v>
                </c:pt>
                <c:pt idx="344">
                  <c:v>1.4E-2</c:v>
                </c:pt>
                <c:pt idx="345">
                  <c:v>1.4E-2</c:v>
                </c:pt>
                <c:pt idx="346">
                  <c:v>1.4E-2</c:v>
                </c:pt>
                <c:pt idx="347">
                  <c:v>1.4E-2</c:v>
                </c:pt>
                <c:pt idx="348">
                  <c:v>1.4E-2</c:v>
                </c:pt>
                <c:pt idx="349">
                  <c:v>1.4E-2</c:v>
                </c:pt>
                <c:pt idx="350">
                  <c:v>1.4E-2</c:v>
                </c:pt>
                <c:pt idx="351">
                  <c:v>1.4E-2</c:v>
                </c:pt>
                <c:pt idx="352">
                  <c:v>1.4E-2</c:v>
                </c:pt>
                <c:pt idx="353">
                  <c:v>1.4E-2</c:v>
                </c:pt>
                <c:pt idx="354">
                  <c:v>1.4E-2</c:v>
                </c:pt>
                <c:pt idx="355">
                  <c:v>1.4E-2</c:v>
                </c:pt>
                <c:pt idx="356">
                  <c:v>1.4E-2</c:v>
                </c:pt>
                <c:pt idx="357">
                  <c:v>1.4E-2</c:v>
                </c:pt>
                <c:pt idx="358">
                  <c:v>1.4E-2</c:v>
                </c:pt>
                <c:pt idx="359">
                  <c:v>1.4E-2</c:v>
                </c:pt>
                <c:pt idx="360">
                  <c:v>1.4E-2</c:v>
                </c:pt>
                <c:pt idx="361">
                  <c:v>1.4E-2</c:v>
                </c:pt>
                <c:pt idx="362">
                  <c:v>1.4E-2</c:v>
                </c:pt>
                <c:pt idx="363">
                  <c:v>1.4E-2</c:v>
                </c:pt>
                <c:pt idx="364">
                  <c:v>1.4E-2</c:v>
                </c:pt>
                <c:pt idx="365">
                  <c:v>1.4E-2</c:v>
                </c:pt>
                <c:pt idx="366">
                  <c:v>1.4E-2</c:v>
                </c:pt>
                <c:pt idx="367">
                  <c:v>1.4E-2</c:v>
                </c:pt>
                <c:pt idx="368">
                  <c:v>1.4E-2</c:v>
                </c:pt>
                <c:pt idx="369">
                  <c:v>1.4E-2</c:v>
                </c:pt>
                <c:pt idx="370">
                  <c:v>1.4E-2</c:v>
                </c:pt>
                <c:pt idx="371">
                  <c:v>1.4E-2</c:v>
                </c:pt>
                <c:pt idx="372">
                  <c:v>1.4E-2</c:v>
                </c:pt>
                <c:pt idx="373">
                  <c:v>1.4E-2</c:v>
                </c:pt>
                <c:pt idx="374">
                  <c:v>1.4E-2</c:v>
                </c:pt>
                <c:pt idx="375">
                  <c:v>1.4E-2</c:v>
                </c:pt>
                <c:pt idx="376">
                  <c:v>1.4E-2</c:v>
                </c:pt>
                <c:pt idx="377">
                  <c:v>1.4E-2</c:v>
                </c:pt>
                <c:pt idx="378">
                  <c:v>1.4E-2</c:v>
                </c:pt>
                <c:pt idx="379">
                  <c:v>1.4E-2</c:v>
                </c:pt>
                <c:pt idx="380">
                  <c:v>1.4E-2</c:v>
                </c:pt>
                <c:pt idx="381">
                  <c:v>1.4E-2</c:v>
                </c:pt>
                <c:pt idx="382">
                  <c:v>1.4E-2</c:v>
                </c:pt>
                <c:pt idx="383">
                  <c:v>1.4E-2</c:v>
                </c:pt>
                <c:pt idx="384">
                  <c:v>1.4E-2</c:v>
                </c:pt>
                <c:pt idx="385">
                  <c:v>1.4E-2</c:v>
                </c:pt>
                <c:pt idx="386">
                  <c:v>1.4E-2</c:v>
                </c:pt>
                <c:pt idx="387">
                  <c:v>1.4E-2</c:v>
                </c:pt>
                <c:pt idx="388">
                  <c:v>1.4E-2</c:v>
                </c:pt>
                <c:pt idx="389">
                  <c:v>1.4E-2</c:v>
                </c:pt>
                <c:pt idx="390">
                  <c:v>1.4E-2</c:v>
                </c:pt>
                <c:pt idx="391">
                  <c:v>1.4E-2</c:v>
                </c:pt>
                <c:pt idx="392">
                  <c:v>1.4E-2</c:v>
                </c:pt>
                <c:pt idx="393">
                  <c:v>1.4E-2</c:v>
                </c:pt>
                <c:pt idx="394">
                  <c:v>1.4E-2</c:v>
                </c:pt>
                <c:pt idx="395">
                  <c:v>1.4E-2</c:v>
                </c:pt>
                <c:pt idx="396">
                  <c:v>1.4E-2</c:v>
                </c:pt>
                <c:pt idx="397">
                  <c:v>1.4E-2</c:v>
                </c:pt>
                <c:pt idx="398">
                  <c:v>1.4E-2</c:v>
                </c:pt>
                <c:pt idx="399">
                  <c:v>1.4E-2</c:v>
                </c:pt>
                <c:pt idx="400">
                  <c:v>1.4E-2</c:v>
                </c:pt>
                <c:pt idx="401">
                  <c:v>1.4E-2</c:v>
                </c:pt>
                <c:pt idx="402">
                  <c:v>1.4E-2</c:v>
                </c:pt>
                <c:pt idx="403">
                  <c:v>1.4E-2</c:v>
                </c:pt>
                <c:pt idx="404">
                  <c:v>1.4E-2</c:v>
                </c:pt>
                <c:pt idx="405">
                  <c:v>1.4E-2</c:v>
                </c:pt>
                <c:pt idx="406">
                  <c:v>1.4E-2</c:v>
                </c:pt>
                <c:pt idx="407">
                  <c:v>1.4E-2</c:v>
                </c:pt>
                <c:pt idx="408">
                  <c:v>1.4E-2</c:v>
                </c:pt>
                <c:pt idx="409">
                  <c:v>1.4E-2</c:v>
                </c:pt>
                <c:pt idx="410">
                  <c:v>1.4E-2</c:v>
                </c:pt>
                <c:pt idx="411">
                  <c:v>1.4E-2</c:v>
                </c:pt>
                <c:pt idx="412">
                  <c:v>1.4E-2</c:v>
                </c:pt>
                <c:pt idx="413">
                  <c:v>1.4E-2</c:v>
                </c:pt>
                <c:pt idx="414">
                  <c:v>1.4E-2</c:v>
                </c:pt>
                <c:pt idx="415">
                  <c:v>1.4E-2</c:v>
                </c:pt>
                <c:pt idx="416">
                  <c:v>1.4E-2</c:v>
                </c:pt>
                <c:pt idx="417">
                  <c:v>1.4E-2</c:v>
                </c:pt>
                <c:pt idx="418">
                  <c:v>1.4E-2</c:v>
                </c:pt>
                <c:pt idx="419">
                  <c:v>1.4E-2</c:v>
                </c:pt>
                <c:pt idx="420">
                  <c:v>1.4E-2</c:v>
                </c:pt>
                <c:pt idx="421">
                  <c:v>1.4E-2</c:v>
                </c:pt>
                <c:pt idx="422">
                  <c:v>1.4E-2</c:v>
                </c:pt>
                <c:pt idx="423">
                  <c:v>1.4E-2</c:v>
                </c:pt>
                <c:pt idx="424">
                  <c:v>1.4E-2</c:v>
                </c:pt>
                <c:pt idx="425">
                  <c:v>1.4E-2</c:v>
                </c:pt>
                <c:pt idx="426">
                  <c:v>1.4E-2</c:v>
                </c:pt>
                <c:pt idx="427">
                  <c:v>1.4E-2</c:v>
                </c:pt>
                <c:pt idx="428">
                  <c:v>1.4E-2</c:v>
                </c:pt>
                <c:pt idx="429">
                  <c:v>1.4E-2</c:v>
                </c:pt>
                <c:pt idx="430">
                  <c:v>1.4E-2</c:v>
                </c:pt>
                <c:pt idx="431">
                  <c:v>1.4E-2</c:v>
                </c:pt>
                <c:pt idx="432">
                  <c:v>1.4E-2</c:v>
                </c:pt>
                <c:pt idx="433">
                  <c:v>1.4E-2</c:v>
                </c:pt>
                <c:pt idx="434">
                  <c:v>1.4E-2</c:v>
                </c:pt>
                <c:pt idx="435">
                  <c:v>1.4E-2</c:v>
                </c:pt>
                <c:pt idx="436">
                  <c:v>1.4E-2</c:v>
                </c:pt>
                <c:pt idx="437">
                  <c:v>1.4E-2</c:v>
                </c:pt>
                <c:pt idx="438">
                  <c:v>1.4E-2</c:v>
                </c:pt>
                <c:pt idx="439">
                  <c:v>1.4E-2</c:v>
                </c:pt>
                <c:pt idx="440">
                  <c:v>1.4E-2</c:v>
                </c:pt>
                <c:pt idx="441">
                  <c:v>1.4E-2</c:v>
                </c:pt>
                <c:pt idx="442">
                  <c:v>1.4E-2</c:v>
                </c:pt>
                <c:pt idx="443">
                  <c:v>1.4E-2</c:v>
                </c:pt>
                <c:pt idx="444">
                  <c:v>1.4E-2</c:v>
                </c:pt>
                <c:pt idx="445">
                  <c:v>1.4E-2</c:v>
                </c:pt>
                <c:pt idx="446">
                  <c:v>1.4E-2</c:v>
                </c:pt>
                <c:pt idx="447">
                  <c:v>1.4E-2</c:v>
                </c:pt>
                <c:pt idx="448">
                  <c:v>1.4E-2</c:v>
                </c:pt>
                <c:pt idx="449">
                  <c:v>1.4E-2</c:v>
                </c:pt>
                <c:pt idx="450">
                  <c:v>1.4E-2</c:v>
                </c:pt>
                <c:pt idx="451">
                  <c:v>1.4E-2</c:v>
                </c:pt>
                <c:pt idx="452">
                  <c:v>1.4E-2</c:v>
                </c:pt>
                <c:pt idx="453">
                  <c:v>1.4E-2</c:v>
                </c:pt>
                <c:pt idx="454">
                  <c:v>1.4E-2</c:v>
                </c:pt>
                <c:pt idx="455">
                  <c:v>1.4E-2</c:v>
                </c:pt>
                <c:pt idx="456">
                  <c:v>1.4E-2</c:v>
                </c:pt>
                <c:pt idx="457">
                  <c:v>1.4E-2</c:v>
                </c:pt>
                <c:pt idx="458">
                  <c:v>1.4E-2</c:v>
                </c:pt>
                <c:pt idx="459">
                  <c:v>1.4E-2</c:v>
                </c:pt>
                <c:pt idx="460">
                  <c:v>1.4E-2</c:v>
                </c:pt>
                <c:pt idx="461">
                  <c:v>1.4E-2</c:v>
                </c:pt>
                <c:pt idx="462">
                  <c:v>1.4E-2</c:v>
                </c:pt>
                <c:pt idx="463">
                  <c:v>1.4E-2</c:v>
                </c:pt>
                <c:pt idx="464">
                  <c:v>1.4E-2</c:v>
                </c:pt>
                <c:pt idx="465">
                  <c:v>1.4E-2</c:v>
                </c:pt>
                <c:pt idx="466">
                  <c:v>1.4E-2</c:v>
                </c:pt>
                <c:pt idx="467">
                  <c:v>1.4E-2</c:v>
                </c:pt>
                <c:pt idx="468">
                  <c:v>1.4E-2</c:v>
                </c:pt>
                <c:pt idx="469">
                  <c:v>1.4E-2</c:v>
                </c:pt>
                <c:pt idx="470">
                  <c:v>1.4E-2</c:v>
                </c:pt>
                <c:pt idx="471">
                  <c:v>1.4E-2</c:v>
                </c:pt>
                <c:pt idx="472">
                  <c:v>1.4E-2</c:v>
                </c:pt>
                <c:pt idx="473">
                  <c:v>1.4E-2</c:v>
                </c:pt>
                <c:pt idx="474">
                  <c:v>1.4E-2</c:v>
                </c:pt>
                <c:pt idx="475">
                  <c:v>1.4E-2</c:v>
                </c:pt>
                <c:pt idx="476">
                  <c:v>1.4E-2</c:v>
                </c:pt>
                <c:pt idx="477">
                  <c:v>1.4E-2</c:v>
                </c:pt>
                <c:pt idx="478">
                  <c:v>1.4E-2</c:v>
                </c:pt>
                <c:pt idx="479">
                  <c:v>1.4E-2</c:v>
                </c:pt>
                <c:pt idx="480">
                  <c:v>1.4E-2</c:v>
                </c:pt>
                <c:pt idx="481">
                  <c:v>1.4E-2</c:v>
                </c:pt>
                <c:pt idx="482">
                  <c:v>1.4E-2</c:v>
                </c:pt>
                <c:pt idx="483">
                  <c:v>1.4E-2</c:v>
                </c:pt>
                <c:pt idx="484">
                  <c:v>1.4E-2</c:v>
                </c:pt>
                <c:pt idx="485">
                  <c:v>1.4E-2</c:v>
                </c:pt>
                <c:pt idx="486">
                  <c:v>1.4E-2</c:v>
                </c:pt>
                <c:pt idx="487">
                  <c:v>1.4E-2</c:v>
                </c:pt>
                <c:pt idx="488">
                  <c:v>1.4E-2</c:v>
                </c:pt>
                <c:pt idx="489">
                  <c:v>1.4E-2</c:v>
                </c:pt>
                <c:pt idx="490">
                  <c:v>1.4E-2</c:v>
                </c:pt>
                <c:pt idx="491">
                  <c:v>1.4E-2</c:v>
                </c:pt>
                <c:pt idx="492">
                  <c:v>1.4E-2</c:v>
                </c:pt>
                <c:pt idx="493">
                  <c:v>1.4E-2</c:v>
                </c:pt>
                <c:pt idx="494">
                  <c:v>1.4E-2</c:v>
                </c:pt>
                <c:pt idx="495">
                  <c:v>1.4E-2</c:v>
                </c:pt>
                <c:pt idx="496">
                  <c:v>1.4E-2</c:v>
                </c:pt>
                <c:pt idx="497">
                  <c:v>1.4E-2</c:v>
                </c:pt>
                <c:pt idx="498">
                  <c:v>1.4E-2</c:v>
                </c:pt>
                <c:pt idx="499">
                  <c:v>1.4E-2</c:v>
                </c:pt>
                <c:pt idx="500">
                  <c:v>1.4E-2</c:v>
                </c:pt>
                <c:pt idx="501">
                  <c:v>1.4E-2</c:v>
                </c:pt>
                <c:pt idx="502">
                  <c:v>1.4E-2</c:v>
                </c:pt>
                <c:pt idx="503">
                  <c:v>1.4E-2</c:v>
                </c:pt>
                <c:pt idx="504">
                  <c:v>1.4E-2</c:v>
                </c:pt>
                <c:pt idx="505">
                  <c:v>1.4E-2</c:v>
                </c:pt>
                <c:pt idx="506">
                  <c:v>1.4E-2</c:v>
                </c:pt>
                <c:pt idx="507">
                  <c:v>1.4E-2</c:v>
                </c:pt>
                <c:pt idx="508">
                  <c:v>1.4E-2</c:v>
                </c:pt>
                <c:pt idx="509">
                  <c:v>1.4E-2</c:v>
                </c:pt>
                <c:pt idx="510">
                  <c:v>1.4E-2</c:v>
                </c:pt>
                <c:pt idx="511">
                  <c:v>1.4E-2</c:v>
                </c:pt>
                <c:pt idx="512">
                  <c:v>1.4E-2</c:v>
                </c:pt>
                <c:pt idx="513">
                  <c:v>1.4E-2</c:v>
                </c:pt>
                <c:pt idx="514">
                  <c:v>1.4E-2</c:v>
                </c:pt>
                <c:pt idx="515">
                  <c:v>1.4E-2</c:v>
                </c:pt>
                <c:pt idx="516">
                  <c:v>1.4E-2</c:v>
                </c:pt>
                <c:pt idx="517">
                  <c:v>1.4E-2</c:v>
                </c:pt>
                <c:pt idx="518">
                  <c:v>1.4E-2</c:v>
                </c:pt>
                <c:pt idx="519">
                  <c:v>1.4E-2</c:v>
                </c:pt>
                <c:pt idx="520">
                  <c:v>1.4E-2</c:v>
                </c:pt>
                <c:pt idx="521">
                  <c:v>1.4E-2</c:v>
                </c:pt>
                <c:pt idx="522">
                  <c:v>1.4E-2</c:v>
                </c:pt>
                <c:pt idx="523">
                  <c:v>1.4E-2</c:v>
                </c:pt>
                <c:pt idx="524">
                  <c:v>1.4E-2</c:v>
                </c:pt>
                <c:pt idx="525">
                  <c:v>1.4E-2</c:v>
                </c:pt>
                <c:pt idx="526">
                  <c:v>1.4E-2</c:v>
                </c:pt>
                <c:pt idx="527">
                  <c:v>1.4E-2</c:v>
                </c:pt>
                <c:pt idx="528">
                  <c:v>1.4E-2</c:v>
                </c:pt>
                <c:pt idx="529">
                  <c:v>1.4E-2</c:v>
                </c:pt>
                <c:pt idx="530">
                  <c:v>1.4E-2</c:v>
                </c:pt>
                <c:pt idx="531">
                  <c:v>1.4E-2</c:v>
                </c:pt>
                <c:pt idx="532">
                  <c:v>1.4E-2</c:v>
                </c:pt>
                <c:pt idx="533">
                  <c:v>1.4E-2</c:v>
                </c:pt>
                <c:pt idx="534">
                  <c:v>1.4E-2</c:v>
                </c:pt>
                <c:pt idx="535">
                  <c:v>1.4E-2</c:v>
                </c:pt>
                <c:pt idx="536">
                  <c:v>1.4E-2</c:v>
                </c:pt>
                <c:pt idx="537">
                  <c:v>1.4E-2</c:v>
                </c:pt>
                <c:pt idx="538">
                  <c:v>1.4E-2</c:v>
                </c:pt>
                <c:pt idx="539">
                  <c:v>1.4E-2</c:v>
                </c:pt>
                <c:pt idx="540">
                  <c:v>1.4E-2</c:v>
                </c:pt>
                <c:pt idx="541">
                  <c:v>1.4E-2</c:v>
                </c:pt>
                <c:pt idx="542">
                  <c:v>1.4E-2</c:v>
                </c:pt>
                <c:pt idx="543">
                  <c:v>1.4E-2</c:v>
                </c:pt>
                <c:pt idx="544">
                  <c:v>1.4E-2</c:v>
                </c:pt>
                <c:pt idx="545">
                  <c:v>1.4E-2</c:v>
                </c:pt>
                <c:pt idx="546">
                  <c:v>1.4E-2</c:v>
                </c:pt>
                <c:pt idx="547">
                  <c:v>1.4E-2</c:v>
                </c:pt>
                <c:pt idx="548">
                  <c:v>1.4E-2</c:v>
                </c:pt>
                <c:pt idx="549">
                  <c:v>1.4E-2</c:v>
                </c:pt>
                <c:pt idx="550">
                  <c:v>1.4E-2</c:v>
                </c:pt>
                <c:pt idx="551">
                  <c:v>1.4E-2</c:v>
                </c:pt>
                <c:pt idx="552">
                  <c:v>1.4E-2</c:v>
                </c:pt>
                <c:pt idx="553">
                  <c:v>1.4E-2</c:v>
                </c:pt>
                <c:pt idx="554">
                  <c:v>1.4E-2</c:v>
                </c:pt>
                <c:pt idx="555">
                  <c:v>1.4E-2</c:v>
                </c:pt>
                <c:pt idx="556">
                  <c:v>1.4E-2</c:v>
                </c:pt>
                <c:pt idx="557">
                  <c:v>1.4E-2</c:v>
                </c:pt>
                <c:pt idx="558">
                  <c:v>1.4E-2</c:v>
                </c:pt>
                <c:pt idx="559">
                  <c:v>1.4E-2</c:v>
                </c:pt>
                <c:pt idx="560">
                  <c:v>1.4E-2</c:v>
                </c:pt>
                <c:pt idx="561">
                  <c:v>1.4E-2</c:v>
                </c:pt>
                <c:pt idx="562">
                  <c:v>1.4E-2</c:v>
                </c:pt>
                <c:pt idx="563">
                  <c:v>1.4E-2</c:v>
                </c:pt>
                <c:pt idx="564">
                  <c:v>1.4E-2</c:v>
                </c:pt>
                <c:pt idx="565">
                  <c:v>1.4E-2</c:v>
                </c:pt>
                <c:pt idx="566">
                  <c:v>1.4E-2</c:v>
                </c:pt>
                <c:pt idx="567">
                  <c:v>1.4E-2</c:v>
                </c:pt>
                <c:pt idx="568">
                  <c:v>1.4E-2</c:v>
                </c:pt>
                <c:pt idx="569">
                  <c:v>1.4E-2</c:v>
                </c:pt>
                <c:pt idx="570">
                  <c:v>1.4E-2</c:v>
                </c:pt>
                <c:pt idx="571">
                  <c:v>1.4E-2</c:v>
                </c:pt>
                <c:pt idx="572">
                  <c:v>1.4E-2</c:v>
                </c:pt>
                <c:pt idx="573">
                  <c:v>1.4E-2</c:v>
                </c:pt>
                <c:pt idx="574">
                  <c:v>1.4E-2</c:v>
                </c:pt>
                <c:pt idx="575">
                  <c:v>1.4E-2</c:v>
                </c:pt>
                <c:pt idx="576">
                  <c:v>1.4E-2</c:v>
                </c:pt>
                <c:pt idx="577">
                  <c:v>1.4E-2</c:v>
                </c:pt>
                <c:pt idx="578">
                  <c:v>1.4E-2</c:v>
                </c:pt>
                <c:pt idx="579">
                  <c:v>1.4E-2</c:v>
                </c:pt>
                <c:pt idx="580">
                  <c:v>1.4E-2</c:v>
                </c:pt>
                <c:pt idx="581">
                  <c:v>1.4E-2</c:v>
                </c:pt>
                <c:pt idx="582">
                  <c:v>1.4E-2</c:v>
                </c:pt>
                <c:pt idx="583">
                  <c:v>1.4E-2</c:v>
                </c:pt>
                <c:pt idx="584">
                  <c:v>1.4E-2</c:v>
                </c:pt>
                <c:pt idx="585">
                  <c:v>1.4E-2</c:v>
                </c:pt>
                <c:pt idx="586">
                  <c:v>1.4E-2</c:v>
                </c:pt>
                <c:pt idx="587">
                  <c:v>1.4E-2</c:v>
                </c:pt>
                <c:pt idx="588">
                  <c:v>1.4E-2</c:v>
                </c:pt>
                <c:pt idx="589">
                  <c:v>1.4E-2</c:v>
                </c:pt>
                <c:pt idx="590">
                  <c:v>1.4E-2</c:v>
                </c:pt>
                <c:pt idx="591">
                  <c:v>1.4E-2</c:v>
                </c:pt>
                <c:pt idx="592">
                  <c:v>1.4E-2</c:v>
                </c:pt>
                <c:pt idx="593">
                  <c:v>1.4E-2</c:v>
                </c:pt>
                <c:pt idx="594">
                  <c:v>1.4E-2</c:v>
                </c:pt>
                <c:pt idx="595">
                  <c:v>1.4E-2</c:v>
                </c:pt>
                <c:pt idx="596">
                  <c:v>1.4E-2</c:v>
                </c:pt>
                <c:pt idx="597">
                  <c:v>1.4E-2</c:v>
                </c:pt>
                <c:pt idx="598">
                  <c:v>1.4E-2</c:v>
                </c:pt>
                <c:pt idx="599">
                  <c:v>1.4E-2</c:v>
                </c:pt>
                <c:pt idx="600">
                  <c:v>1.4E-2</c:v>
                </c:pt>
                <c:pt idx="601">
                  <c:v>1.4E-2</c:v>
                </c:pt>
                <c:pt idx="602">
                  <c:v>1.4E-2</c:v>
                </c:pt>
                <c:pt idx="603">
                  <c:v>1.4E-2</c:v>
                </c:pt>
                <c:pt idx="604">
                  <c:v>1.4E-2</c:v>
                </c:pt>
                <c:pt idx="605">
                  <c:v>1.4E-2</c:v>
                </c:pt>
                <c:pt idx="606">
                  <c:v>1.4E-2</c:v>
                </c:pt>
                <c:pt idx="607">
                  <c:v>1.4E-2</c:v>
                </c:pt>
                <c:pt idx="608">
                  <c:v>1.4E-2</c:v>
                </c:pt>
                <c:pt idx="609">
                  <c:v>1.4E-2</c:v>
                </c:pt>
                <c:pt idx="610">
                  <c:v>1.4E-2</c:v>
                </c:pt>
                <c:pt idx="611">
                  <c:v>1.4E-2</c:v>
                </c:pt>
                <c:pt idx="612">
                  <c:v>1.4E-2</c:v>
                </c:pt>
                <c:pt idx="613">
                  <c:v>1.4E-2</c:v>
                </c:pt>
                <c:pt idx="614">
                  <c:v>1.4E-2</c:v>
                </c:pt>
                <c:pt idx="615">
                  <c:v>1.4E-2</c:v>
                </c:pt>
                <c:pt idx="616">
                  <c:v>1.4E-2</c:v>
                </c:pt>
                <c:pt idx="617">
                  <c:v>1.4E-2</c:v>
                </c:pt>
                <c:pt idx="618">
                  <c:v>1.4E-2</c:v>
                </c:pt>
                <c:pt idx="619">
                  <c:v>1.4E-2</c:v>
                </c:pt>
                <c:pt idx="620">
                  <c:v>1.4E-2</c:v>
                </c:pt>
                <c:pt idx="621">
                  <c:v>1.4E-2</c:v>
                </c:pt>
                <c:pt idx="622">
                  <c:v>1.4E-2</c:v>
                </c:pt>
                <c:pt idx="623">
                  <c:v>1.4E-2</c:v>
                </c:pt>
                <c:pt idx="624">
                  <c:v>1.4E-2</c:v>
                </c:pt>
                <c:pt idx="625">
                  <c:v>1.4E-2</c:v>
                </c:pt>
                <c:pt idx="626">
                  <c:v>1.4E-2</c:v>
                </c:pt>
                <c:pt idx="627">
                  <c:v>1.4E-2</c:v>
                </c:pt>
                <c:pt idx="628">
                  <c:v>1.4E-2</c:v>
                </c:pt>
                <c:pt idx="629">
                  <c:v>1.4E-2</c:v>
                </c:pt>
                <c:pt idx="630">
                  <c:v>1.4E-2</c:v>
                </c:pt>
                <c:pt idx="631">
                  <c:v>1.4E-2</c:v>
                </c:pt>
                <c:pt idx="632">
                  <c:v>1.4E-2</c:v>
                </c:pt>
                <c:pt idx="633">
                  <c:v>1.4E-2</c:v>
                </c:pt>
                <c:pt idx="634">
                  <c:v>1.4E-2</c:v>
                </c:pt>
                <c:pt idx="635">
                  <c:v>1.4E-2</c:v>
                </c:pt>
                <c:pt idx="636">
                  <c:v>1.4E-2</c:v>
                </c:pt>
                <c:pt idx="637">
                  <c:v>1.4E-2</c:v>
                </c:pt>
                <c:pt idx="638">
                  <c:v>1.4E-2</c:v>
                </c:pt>
                <c:pt idx="639">
                  <c:v>1.4E-2</c:v>
                </c:pt>
                <c:pt idx="640">
                  <c:v>1.4E-2</c:v>
                </c:pt>
                <c:pt idx="641">
                  <c:v>1.4E-2</c:v>
                </c:pt>
                <c:pt idx="642">
                  <c:v>1.4E-2</c:v>
                </c:pt>
                <c:pt idx="643">
                  <c:v>1.4E-2</c:v>
                </c:pt>
                <c:pt idx="644">
                  <c:v>1.4E-2</c:v>
                </c:pt>
                <c:pt idx="645">
                  <c:v>1.4E-2</c:v>
                </c:pt>
                <c:pt idx="646">
                  <c:v>1.4E-2</c:v>
                </c:pt>
                <c:pt idx="647">
                  <c:v>1.4E-2</c:v>
                </c:pt>
                <c:pt idx="648">
                  <c:v>1.4E-2</c:v>
                </c:pt>
                <c:pt idx="649">
                  <c:v>1.4E-2</c:v>
                </c:pt>
                <c:pt idx="650">
                  <c:v>1.4E-2</c:v>
                </c:pt>
                <c:pt idx="651">
                  <c:v>1.4E-2</c:v>
                </c:pt>
                <c:pt idx="652">
                  <c:v>1.4E-2</c:v>
                </c:pt>
                <c:pt idx="653">
                  <c:v>1.4E-2</c:v>
                </c:pt>
                <c:pt idx="654">
                  <c:v>1.4E-2</c:v>
                </c:pt>
                <c:pt idx="655">
                  <c:v>1.4E-2</c:v>
                </c:pt>
                <c:pt idx="656">
                  <c:v>1.4E-2</c:v>
                </c:pt>
                <c:pt idx="657">
                  <c:v>1.4E-2</c:v>
                </c:pt>
                <c:pt idx="658">
                  <c:v>1.4E-2</c:v>
                </c:pt>
                <c:pt idx="659">
                  <c:v>1.4E-2</c:v>
                </c:pt>
                <c:pt idx="660">
                  <c:v>1.4E-2</c:v>
                </c:pt>
                <c:pt idx="661">
                  <c:v>1.4E-2</c:v>
                </c:pt>
                <c:pt idx="662">
                  <c:v>1.4E-2</c:v>
                </c:pt>
                <c:pt idx="663">
                  <c:v>1.4E-2</c:v>
                </c:pt>
                <c:pt idx="664">
                  <c:v>1.4E-2</c:v>
                </c:pt>
                <c:pt idx="665">
                  <c:v>1.4E-2</c:v>
                </c:pt>
                <c:pt idx="666">
                  <c:v>1.4E-2</c:v>
                </c:pt>
                <c:pt idx="667">
                  <c:v>1.4E-2</c:v>
                </c:pt>
                <c:pt idx="668">
                  <c:v>1.4E-2</c:v>
                </c:pt>
                <c:pt idx="669">
                  <c:v>1.4E-2</c:v>
                </c:pt>
                <c:pt idx="670">
                  <c:v>1.4E-2</c:v>
                </c:pt>
                <c:pt idx="671">
                  <c:v>1.4E-2</c:v>
                </c:pt>
                <c:pt idx="672">
                  <c:v>1.4E-2</c:v>
                </c:pt>
                <c:pt idx="673">
                  <c:v>1.4E-2</c:v>
                </c:pt>
                <c:pt idx="674">
                  <c:v>1.4E-2</c:v>
                </c:pt>
                <c:pt idx="675">
                  <c:v>1.4E-2</c:v>
                </c:pt>
                <c:pt idx="676">
                  <c:v>1.4E-2</c:v>
                </c:pt>
                <c:pt idx="677">
                  <c:v>1.4E-2</c:v>
                </c:pt>
                <c:pt idx="678">
                  <c:v>1.4E-2</c:v>
                </c:pt>
                <c:pt idx="679">
                  <c:v>1.4E-2</c:v>
                </c:pt>
                <c:pt idx="680">
                  <c:v>1.4E-2</c:v>
                </c:pt>
                <c:pt idx="681">
                  <c:v>1.4E-2</c:v>
                </c:pt>
                <c:pt idx="682">
                  <c:v>1.4E-2</c:v>
                </c:pt>
                <c:pt idx="683">
                  <c:v>1.4E-2</c:v>
                </c:pt>
                <c:pt idx="684">
                  <c:v>1.4E-2</c:v>
                </c:pt>
                <c:pt idx="685">
                  <c:v>1.4E-2</c:v>
                </c:pt>
                <c:pt idx="686">
                  <c:v>1.4E-2</c:v>
                </c:pt>
                <c:pt idx="687">
                  <c:v>1.4E-2</c:v>
                </c:pt>
                <c:pt idx="688">
                  <c:v>1.4E-2</c:v>
                </c:pt>
                <c:pt idx="689">
                  <c:v>1.4E-2</c:v>
                </c:pt>
                <c:pt idx="690">
                  <c:v>1.4E-2</c:v>
                </c:pt>
                <c:pt idx="691">
                  <c:v>1.4E-2</c:v>
                </c:pt>
                <c:pt idx="692">
                  <c:v>1.4E-2</c:v>
                </c:pt>
                <c:pt idx="693">
                  <c:v>1.4E-2</c:v>
                </c:pt>
                <c:pt idx="694">
                  <c:v>1.4E-2</c:v>
                </c:pt>
                <c:pt idx="695">
                  <c:v>1.4E-2</c:v>
                </c:pt>
                <c:pt idx="696">
                  <c:v>1.4E-2</c:v>
                </c:pt>
                <c:pt idx="697">
                  <c:v>1.4E-2</c:v>
                </c:pt>
                <c:pt idx="698">
                  <c:v>1.4E-2</c:v>
                </c:pt>
                <c:pt idx="699">
                  <c:v>1.4E-2</c:v>
                </c:pt>
                <c:pt idx="700">
                  <c:v>1.4E-2</c:v>
                </c:pt>
                <c:pt idx="701">
                  <c:v>1.4E-2</c:v>
                </c:pt>
                <c:pt idx="702">
                  <c:v>1.4E-2</c:v>
                </c:pt>
                <c:pt idx="703">
                  <c:v>1.4E-2</c:v>
                </c:pt>
                <c:pt idx="704">
                  <c:v>1.4E-2</c:v>
                </c:pt>
                <c:pt idx="705">
                  <c:v>1.4E-2</c:v>
                </c:pt>
                <c:pt idx="706">
                  <c:v>1.4E-2</c:v>
                </c:pt>
                <c:pt idx="707">
                  <c:v>1.4E-2</c:v>
                </c:pt>
                <c:pt idx="708">
                  <c:v>1.4E-2</c:v>
                </c:pt>
                <c:pt idx="709">
                  <c:v>1.4E-2</c:v>
                </c:pt>
                <c:pt idx="710">
                  <c:v>1.4E-2</c:v>
                </c:pt>
                <c:pt idx="711">
                  <c:v>1.4E-2</c:v>
                </c:pt>
                <c:pt idx="712">
                  <c:v>1.4E-2</c:v>
                </c:pt>
                <c:pt idx="713">
                  <c:v>1.4E-2</c:v>
                </c:pt>
                <c:pt idx="714">
                  <c:v>1.4E-2</c:v>
                </c:pt>
                <c:pt idx="715">
                  <c:v>1.4E-2</c:v>
                </c:pt>
                <c:pt idx="716">
                  <c:v>1.4E-2</c:v>
                </c:pt>
                <c:pt idx="717">
                  <c:v>1.4E-2</c:v>
                </c:pt>
                <c:pt idx="718">
                  <c:v>1.4E-2</c:v>
                </c:pt>
                <c:pt idx="719">
                  <c:v>1.4E-2</c:v>
                </c:pt>
                <c:pt idx="720">
                  <c:v>1.4E-2</c:v>
                </c:pt>
                <c:pt idx="721">
                  <c:v>1.4E-2</c:v>
                </c:pt>
                <c:pt idx="722">
                  <c:v>1.4E-2</c:v>
                </c:pt>
                <c:pt idx="723">
                  <c:v>1.4E-2</c:v>
                </c:pt>
                <c:pt idx="724">
                  <c:v>1.4E-2</c:v>
                </c:pt>
                <c:pt idx="725">
                  <c:v>1.4E-2</c:v>
                </c:pt>
                <c:pt idx="726">
                  <c:v>1.4E-2</c:v>
                </c:pt>
                <c:pt idx="727">
                  <c:v>1.4E-2</c:v>
                </c:pt>
                <c:pt idx="728">
                  <c:v>1.4E-2</c:v>
                </c:pt>
                <c:pt idx="729">
                  <c:v>1.4E-2</c:v>
                </c:pt>
                <c:pt idx="730">
                  <c:v>1.4E-2</c:v>
                </c:pt>
                <c:pt idx="731">
                  <c:v>1.4E-2</c:v>
                </c:pt>
                <c:pt idx="732">
                  <c:v>1.4E-2</c:v>
                </c:pt>
                <c:pt idx="733">
                  <c:v>1.4E-2</c:v>
                </c:pt>
                <c:pt idx="734">
                  <c:v>1.4E-2</c:v>
                </c:pt>
                <c:pt idx="735">
                  <c:v>1.4E-2</c:v>
                </c:pt>
                <c:pt idx="736">
                  <c:v>1.4E-2</c:v>
                </c:pt>
                <c:pt idx="737">
                  <c:v>1.4E-2</c:v>
                </c:pt>
                <c:pt idx="738">
                  <c:v>1.4E-2</c:v>
                </c:pt>
                <c:pt idx="739">
                  <c:v>1.4E-2</c:v>
                </c:pt>
                <c:pt idx="740">
                  <c:v>1.4E-2</c:v>
                </c:pt>
                <c:pt idx="741">
                  <c:v>1.4E-2</c:v>
                </c:pt>
                <c:pt idx="742">
                  <c:v>1.4E-2</c:v>
                </c:pt>
                <c:pt idx="743">
                  <c:v>1.4E-2</c:v>
                </c:pt>
                <c:pt idx="744">
                  <c:v>1.4E-2</c:v>
                </c:pt>
                <c:pt idx="745">
                  <c:v>1.4E-2</c:v>
                </c:pt>
                <c:pt idx="746">
                  <c:v>1.4E-2</c:v>
                </c:pt>
                <c:pt idx="747">
                  <c:v>1.4E-2</c:v>
                </c:pt>
                <c:pt idx="748">
                  <c:v>1.4E-2</c:v>
                </c:pt>
                <c:pt idx="749">
                  <c:v>1.4E-2</c:v>
                </c:pt>
                <c:pt idx="750">
                  <c:v>1.4E-2</c:v>
                </c:pt>
                <c:pt idx="751">
                  <c:v>1.4E-2</c:v>
                </c:pt>
                <c:pt idx="752">
                  <c:v>1.4E-2</c:v>
                </c:pt>
                <c:pt idx="753">
                  <c:v>1.4E-2</c:v>
                </c:pt>
                <c:pt idx="754">
                  <c:v>1.4E-2</c:v>
                </c:pt>
                <c:pt idx="755">
                  <c:v>1.4E-2</c:v>
                </c:pt>
                <c:pt idx="756">
                  <c:v>1.4E-2</c:v>
                </c:pt>
                <c:pt idx="757">
                  <c:v>1.4E-2</c:v>
                </c:pt>
                <c:pt idx="758">
                  <c:v>1.4E-2</c:v>
                </c:pt>
                <c:pt idx="759">
                  <c:v>1.4E-2</c:v>
                </c:pt>
                <c:pt idx="760">
                  <c:v>1.4E-2</c:v>
                </c:pt>
                <c:pt idx="761">
                  <c:v>1.4E-2</c:v>
                </c:pt>
                <c:pt idx="762">
                  <c:v>1.4E-2</c:v>
                </c:pt>
                <c:pt idx="763">
                  <c:v>1.4E-2</c:v>
                </c:pt>
                <c:pt idx="764">
                  <c:v>1.4E-2</c:v>
                </c:pt>
                <c:pt idx="765">
                  <c:v>1.4E-2</c:v>
                </c:pt>
                <c:pt idx="766">
                  <c:v>1.4E-2</c:v>
                </c:pt>
                <c:pt idx="767">
                  <c:v>1.4E-2</c:v>
                </c:pt>
                <c:pt idx="768">
                  <c:v>1.4E-2</c:v>
                </c:pt>
                <c:pt idx="769">
                  <c:v>1.4E-2</c:v>
                </c:pt>
                <c:pt idx="770">
                  <c:v>1.4E-2</c:v>
                </c:pt>
                <c:pt idx="771">
                  <c:v>1.4E-2</c:v>
                </c:pt>
                <c:pt idx="772">
                  <c:v>1.4E-2</c:v>
                </c:pt>
                <c:pt idx="773">
                  <c:v>1.4E-2</c:v>
                </c:pt>
                <c:pt idx="774">
                  <c:v>1.4E-2</c:v>
                </c:pt>
                <c:pt idx="775">
                  <c:v>1.4E-2</c:v>
                </c:pt>
                <c:pt idx="776">
                  <c:v>1.4E-2</c:v>
                </c:pt>
                <c:pt idx="777">
                  <c:v>1.4E-2</c:v>
                </c:pt>
                <c:pt idx="778">
                  <c:v>1.4E-2</c:v>
                </c:pt>
                <c:pt idx="779">
                  <c:v>1.4E-2</c:v>
                </c:pt>
                <c:pt idx="780">
                  <c:v>1.4E-2</c:v>
                </c:pt>
                <c:pt idx="781">
                  <c:v>1.4E-2</c:v>
                </c:pt>
                <c:pt idx="782">
                  <c:v>1.4E-2</c:v>
                </c:pt>
                <c:pt idx="783">
                  <c:v>1.4E-2</c:v>
                </c:pt>
                <c:pt idx="784">
                  <c:v>1.4E-2</c:v>
                </c:pt>
                <c:pt idx="785">
                  <c:v>1.4E-2</c:v>
                </c:pt>
                <c:pt idx="786">
                  <c:v>1.4E-2</c:v>
                </c:pt>
                <c:pt idx="787">
                  <c:v>1.4E-2</c:v>
                </c:pt>
                <c:pt idx="788">
                  <c:v>1.4E-2</c:v>
                </c:pt>
                <c:pt idx="789">
                  <c:v>1.4E-2</c:v>
                </c:pt>
                <c:pt idx="790">
                  <c:v>1.4E-2</c:v>
                </c:pt>
                <c:pt idx="791">
                  <c:v>1.4E-2</c:v>
                </c:pt>
                <c:pt idx="792">
                  <c:v>1.4E-2</c:v>
                </c:pt>
                <c:pt idx="793">
                  <c:v>1.4E-2</c:v>
                </c:pt>
                <c:pt idx="794">
                  <c:v>1.4E-2</c:v>
                </c:pt>
                <c:pt idx="795">
                  <c:v>1.4E-2</c:v>
                </c:pt>
                <c:pt idx="796">
                  <c:v>1.4E-2</c:v>
                </c:pt>
                <c:pt idx="797">
                  <c:v>1.4E-2</c:v>
                </c:pt>
                <c:pt idx="798">
                  <c:v>1.4E-2</c:v>
                </c:pt>
                <c:pt idx="799">
                  <c:v>1.4E-2</c:v>
                </c:pt>
                <c:pt idx="800">
                  <c:v>1.4E-2</c:v>
                </c:pt>
                <c:pt idx="801">
                  <c:v>1.4E-2</c:v>
                </c:pt>
                <c:pt idx="802">
                  <c:v>1.4E-2</c:v>
                </c:pt>
                <c:pt idx="803">
                  <c:v>1.4E-2</c:v>
                </c:pt>
                <c:pt idx="804">
                  <c:v>1.4E-2</c:v>
                </c:pt>
                <c:pt idx="805">
                  <c:v>1.4E-2</c:v>
                </c:pt>
                <c:pt idx="806">
                  <c:v>1.4E-2</c:v>
                </c:pt>
                <c:pt idx="807">
                  <c:v>1.4E-2</c:v>
                </c:pt>
                <c:pt idx="808">
                  <c:v>1.4E-2</c:v>
                </c:pt>
                <c:pt idx="809">
                  <c:v>1.4E-2</c:v>
                </c:pt>
                <c:pt idx="810">
                  <c:v>1.4E-2</c:v>
                </c:pt>
                <c:pt idx="811">
                  <c:v>1.4E-2</c:v>
                </c:pt>
                <c:pt idx="812">
                  <c:v>1.4E-2</c:v>
                </c:pt>
                <c:pt idx="813">
                  <c:v>1.4E-2</c:v>
                </c:pt>
                <c:pt idx="814">
                  <c:v>1.4E-2</c:v>
                </c:pt>
                <c:pt idx="815">
                  <c:v>1.4E-2</c:v>
                </c:pt>
                <c:pt idx="816">
                  <c:v>1.4E-2</c:v>
                </c:pt>
                <c:pt idx="817">
                  <c:v>1.4E-2</c:v>
                </c:pt>
                <c:pt idx="818">
                  <c:v>1.4E-2</c:v>
                </c:pt>
                <c:pt idx="819">
                  <c:v>1.4E-2</c:v>
                </c:pt>
                <c:pt idx="820">
                  <c:v>1.4E-2</c:v>
                </c:pt>
                <c:pt idx="821">
                  <c:v>1.4E-2</c:v>
                </c:pt>
                <c:pt idx="822">
                  <c:v>1.4E-2</c:v>
                </c:pt>
                <c:pt idx="823">
                  <c:v>1.4E-2</c:v>
                </c:pt>
                <c:pt idx="824">
                  <c:v>1.4E-2</c:v>
                </c:pt>
                <c:pt idx="825">
                  <c:v>1.4E-2</c:v>
                </c:pt>
                <c:pt idx="826">
                  <c:v>1.4E-2</c:v>
                </c:pt>
                <c:pt idx="827">
                  <c:v>1.4E-2</c:v>
                </c:pt>
                <c:pt idx="828">
                  <c:v>1.4E-2</c:v>
                </c:pt>
                <c:pt idx="829">
                  <c:v>1.4E-2</c:v>
                </c:pt>
                <c:pt idx="830">
                  <c:v>1.4E-2</c:v>
                </c:pt>
                <c:pt idx="831">
                  <c:v>1.4E-2</c:v>
                </c:pt>
                <c:pt idx="832">
                  <c:v>1.4E-2</c:v>
                </c:pt>
                <c:pt idx="833">
                  <c:v>1.4E-2</c:v>
                </c:pt>
                <c:pt idx="834">
                  <c:v>1.4E-2</c:v>
                </c:pt>
                <c:pt idx="835">
                  <c:v>1.4E-2</c:v>
                </c:pt>
                <c:pt idx="836">
                  <c:v>1.4E-2</c:v>
                </c:pt>
                <c:pt idx="837">
                  <c:v>1.4E-2</c:v>
                </c:pt>
                <c:pt idx="838">
                  <c:v>1.4E-2</c:v>
                </c:pt>
                <c:pt idx="839">
                  <c:v>1.4E-2</c:v>
                </c:pt>
                <c:pt idx="840">
                  <c:v>1.4E-2</c:v>
                </c:pt>
                <c:pt idx="841">
                  <c:v>1.4E-2</c:v>
                </c:pt>
                <c:pt idx="842">
                  <c:v>1.4E-2</c:v>
                </c:pt>
                <c:pt idx="843">
                  <c:v>1.4E-2</c:v>
                </c:pt>
                <c:pt idx="844">
                  <c:v>1.4E-2</c:v>
                </c:pt>
                <c:pt idx="845">
                  <c:v>1.4E-2</c:v>
                </c:pt>
                <c:pt idx="846">
                  <c:v>1.4E-2</c:v>
                </c:pt>
                <c:pt idx="847">
                  <c:v>1.4E-2</c:v>
                </c:pt>
                <c:pt idx="848">
                  <c:v>1.4E-2</c:v>
                </c:pt>
                <c:pt idx="849">
                  <c:v>1.4E-2</c:v>
                </c:pt>
                <c:pt idx="850">
                  <c:v>1.4E-2</c:v>
                </c:pt>
                <c:pt idx="851">
                  <c:v>1.4E-2</c:v>
                </c:pt>
                <c:pt idx="852">
                  <c:v>1.4E-2</c:v>
                </c:pt>
                <c:pt idx="853">
                  <c:v>1.4E-2</c:v>
                </c:pt>
                <c:pt idx="854">
                  <c:v>1.4E-2</c:v>
                </c:pt>
                <c:pt idx="855">
                  <c:v>1.4E-2</c:v>
                </c:pt>
                <c:pt idx="856">
                  <c:v>1.4E-2</c:v>
                </c:pt>
                <c:pt idx="857">
                  <c:v>1.4E-2</c:v>
                </c:pt>
                <c:pt idx="858">
                  <c:v>1.4E-2</c:v>
                </c:pt>
                <c:pt idx="859">
                  <c:v>1.4E-2</c:v>
                </c:pt>
                <c:pt idx="860">
                  <c:v>1.4E-2</c:v>
                </c:pt>
                <c:pt idx="861">
                  <c:v>1.4E-2</c:v>
                </c:pt>
                <c:pt idx="862">
                  <c:v>1.4E-2</c:v>
                </c:pt>
                <c:pt idx="863">
                  <c:v>1.4E-2</c:v>
                </c:pt>
                <c:pt idx="864">
                  <c:v>1.4E-2</c:v>
                </c:pt>
                <c:pt idx="865">
                  <c:v>1.4E-2</c:v>
                </c:pt>
                <c:pt idx="866">
                  <c:v>1.4E-2</c:v>
                </c:pt>
                <c:pt idx="867">
                  <c:v>1.4E-2</c:v>
                </c:pt>
                <c:pt idx="868">
                  <c:v>1.4E-2</c:v>
                </c:pt>
                <c:pt idx="869">
                  <c:v>1.4E-2</c:v>
                </c:pt>
                <c:pt idx="870">
                  <c:v>1.4E-2</c:v>
                </c:pt>
                <c:pt idx="871">
                  <c:v>1.4E-2</c:v>
                </c:pt>
                <c:pt idx="872">
                  <c:v>1.4E-2</c:v>
                </c:pt>
                <c:pt idx="873">
                  <c:v>1.4E-2</c:v>
                </c:pt>
                <c:pt idx="874">
                  <c:v>1.4E-2</c:v>
                </c:pt>
                <c:pt idx="875">
                  <c:v>1.4E-2</c:v>
                </c:pt>
                <c:pt idx="876">
                  <c:v>1.4E-2</c:v>
                </c:pt>
                <c:pt idx="877">
                  <c:v>1.4E-2</c:v>
                </c:pt>
                <c:pt idx="878">
                  <c:v>1.4E-2</c:v>
                </c:pt>
                <c:pt idx="879">
                  <c:v>1.4E-2</c:v>
                </c:pt>
                <c:pt idx="880">
                  <c:v>1.4E-2</c:v>
                </c:pt>
                <c:pt idx="881">
                  <c:v>1.4E-2</c:v>
                </c:pt>
                <c:pt idx="882">
                  <c:v>1.4E-2</c:v>
                </c:pt>
                <c:pt idx="883">
                  <c:v>1.4E-2</c:v>
                </c:pt>
                <c:pt idx="884">
                  <c:v>1.4E-2</c:v>
                </c:pt>
                <c:pt idx="885">
                  <c:v>1.4E-2</c:v>
                </c:pt>
                <c:pt idx="886">
                  <c:v>1.4E-2</c:v>
                </c:pt>
                <c:pt idx="887">
                  <c:v>1.4E-2</c:v>
                </c:pt>
                <c:pt idx="888">
                  <c:v>1.4E-2</c:v>
                </c:pt>
                <c:pt idx="889">
                  <c:v>1.4E-2</c:v>
                </c:pt>
                <c:pt idx="890">
                  <c:v>1.4E-2</c:v>
                </c:pt>
                <c:pt idx="891">
                  <c:v>1.4E-2</c:v>
                </c:pt>
                <c:pt idx="892">
                  <c:v>1.4E-2</c:v>
                </c:pt>
                <c:pt idx="893">
                  <c:v>1.4E-2</c:v>
                </c:pt>
                <c:pt idx="894">
                  <c:v>1.4E-2</c:v>
                </c:pt>
                <c:pt idx="895">
                  <c:v>1.4E-2</c:v>
                </c:pt>
                <c:pt idx="896">
                  <c:v>1.4E-2</c:v>
                </c:pt>
                <c:pt idx="897">
                  <c:v>1.4E-2</c:v>
                </c:pt>
                <c:pt idx="898">
                  <c:v>1.4E-2</c:v>
                </c:pt>
                <c:pt idx="899">
                  <c:v>1.4E-2</c:v>
                </c:pt>
                <c:pt idx="900">
                  <c:v>1.4E-2</c:v>
                </c:pt>
                <c:pt idx="901">
                  <c:v>1.4E-2</c:v>
                </c:pt>
                <c:pt idx="902">
                  <c:v>1.4E-2</c:v>
                </c:pt>
                <c:pt idx="903">
                  <c:v>1.4E-2</c:v>
                </c:pt>
                <c:pt idx="904">
                  <c:v>1.4E-2</c:v>
                </c:pt>
                <c:pt idx="905">
                  <c:v>1.4E-2</c:v>
                </c:pt>
                <c:pt idx="906">
                  <c:v>1.4E-2</c:v>
                </c:pt>
                <c:pt idx="907">
                  <c:v>1.4E-2</c:v>
                </c:pt>
                <c:pt idx="908">
                  <c:v>1.4E-2</c:v>
                </c:pt>
                <c:pt idx="909">
                  <c:v>1.4E-2</c:v>
                </c:pt>
                <c:pt idx="910">
                  <c:v>1.4E-2</c:v>
                </c:pt>
                <c:pt idx="911">
                  <c:v>1.4E-2</c:v>
                </c:pt>
                <c:pt idx="912">
                  <c:v>1.4E-2</c:v>
                </c:pt>
                <c:pt idx="913">
                  <c:v>1.4E-2</c:v>
                </c:pt>
                <c:pt idx="914">
                  <c:v>1.4E-2</c:v>
                </c:pt>
                <c:pt idx="915">
                  <c:v>1.4E-2</c:v>
                </c:pt>
                <c:pt idx="916">
                  <c:v>1.4E-2</c:v>
                </c:pt>
                <c:pt idx="917">
                  <c:v>1.4E-2</c:v>
                </c:pt>
                <c:pt idx="918">
                  <c:v>1.4E-2</c:v>
                </c:pt>
                <c:pt idx="919">
                  <c:v>1.4E-2</c:v>
                </c:pt>
                <c:pt idx="920">
                  <c:v>1.4E-2</c:v>
                </c:pt>
                <c:pt idx="921">
                  <c:v>1.4E-2</c:v>
                </c:pt>
                <c:pt idx="922">
                  <c:v>1.4E-2</c:v>
                </c:pt>
                <c:pt idx="923">
                  <c:v>1.4E-2</c:v>
                </c:pt>
                <c:pt idx="924">
                  <c:v>1.4E-2</c:v>
                </c:pt>
                <c:pt idx="925">
                  <c:v>1.4E-2</c:v>
                </c:pt>
                <c:pt idx="926">
                  <c:v>1.4E-2</c:v>
                </c:pt>
                <c:pt idx="927">
                  <c:v>1.4E-2</c:v>
                </c:pt>
                <c:pt idx="928">
                  <c:v>1.4E-2</c:v>
                </c:pt>
                <c:pt idx="929">
                  <c:v>1.4E-2</c:v>
                </c:pt>
                <c:pt idx="930">
                  <c:v>1.4E-2</c:v>
                </c:pt>
                <c:pt idx="931">
                  <c:v>1.4E-2</c:v>
                </c:pt>
                <c:pt idx="932">
                  <c:v>1.4E-2</c:v>
                </c:pt>
                <c:pt idx="933">
                  <c:v>1.4E-2</c:v>
                </c:pt>
                <c:pt idx="934">
                  <c:v>1.4E-2</c:v>
                </c:pt>
                <c:pt idx="935">
                  <c:v>1.4E-2</c:v>
                </c:pt>
                <c:pt idx="936">
                  <c:v>1.4E-2</c:v>
                </c:pt>
                <c:pt idx="937">
                  <c:v>1.4E-2</c:v>
                </c:pt>
                <c:pt idx="938">
                  <c:v>1.4E-2</c:v>
                </c:pt>
                <c:pt idx="939">
                  <c:v>1.4E-2</c:v>
                </c:pt>
                <c:pt idx="940">
                  <c:v>1.4E-2</c:v>
                </c:pt>
                <c:pt idx="941">
                  <c:v>1.4E-2</c:v>
                </c:pt>
                <c:pt idx="942">
                  <c:v>1.4E-2</c:v>
                </c:pt>
                <c:pt idx="943">
                  <c:v>1.4E-2</c:v>
                </c:pt>
                <c:pt idx="944">
                  <c:v>1.4E-2</c:v>
                </c:pt>
                <c:pt idx="945">
                  <c:v>1.4E-2</c:v>
                </c:pt>
                <c:pt idx="946">
                  <c:v>1.4E-2</c:v>
                </c:pt>
                <c:pt idx="947">
                  <c:v>1.4E-2</c:v>
                </c:pt>
                <c:pt idx="948">
                  <c:v>1.4E-2</c:v>
                </c:pt>
                <c:pt idx="949">
                  <c:v>1.4E-2</c:v>
                </c:pt>
                <c:pt idx="950">
                  <c:v>1.4E-2</c:v>
                </c:pt>
                <c:pt idx="951">
                  <c:v>1.4E-2</c:v>
                </c:pt>
                <c:pt idx="952">
                  <c:v>1.4E-2</c:v>
                </c:pt>
                <c:pt idx="953">
                  <c:v>1.4E-2</c:v>
                </c:pt>
                <c:pt idx="954">
                  <c:v>1.4E-2</c:v>
                </c:pt>
                <c:pt idx="955">
                  <c:v>1.4E-2</c:v>
                </c:pt>
                <c:pt idx="956">
                  <c:v>1.4E-2</c:v>
                </c:pt>
                <c:pt idx="957">
                  <c:v>1.4E-2</c:v>
                </c:pt>
                <c:pt idx="958">
                  <c:v>1.4E-2</c:v>
                </c:pt>
                <c:pt idx="959">
                  <c:v>1.4E-2</c:v>
                </c:pt>
                <c:pt idx="960">
                  <c:v>1.4E-2</c:v>
                </c:pt>
                <c:pt idx="961">
                  <c:v>1.4E-2</c:v>
                </c:pt>
                <c:pt idx="962">
                  <c:v>1.4E-2</c:v>
                </c:pt>
                <c:pt idx="963">
                  <c:v>1.4E-2</c:v>
                </c:pt>
                <c:pt idx="964">
                  <c:v>1.4E-2</c:v>
                </c:pt>
                <c:pt idx="965">
                  <c:v>1.4E-2</c:v>
                </c:pt>
                <c:pt idx="966">
                  <c:v>1.4E-2</c:v>
                </c:pt>
                <c:pt idx="967">
                  <c:v>1.4E-2</c:v>
                </c:pt>
                <c:pt idx="968">
                  <c:v>1.4E-2</c:v>
                </c:pt>
                <c:pt idx="969">
                  <c:v>1.4E-2</c:v>
                </c:pt>
                <c:pt idx="970">
                  <c:v>1.4E-2</c:v>
                </c:pt>
                <c:pt idx="971">
                  <c:v>1.4E-2</c:v>
                </c:pt>
                <c:pt idx="972">
                  <c:v>1.4E-2</c:v>
                </c:pt>
                <c:pt idx="973">
                  <c:v>1.4E-2</c:v>
                </c:pt>
                <c:pt idx="974">
                  <c:v>1.4E-2</c:v>
                </c:pt>
                <c:pt idx="975">
                  <c:v>1.4E-2</c:v>
                </c:pt>
                <c:pt idx="976">
                  <c:v>1.4E-2</c:v>
                </c:pt>
                <c:pt idx="977">
                  <c:v>1.4E-2</c:v>
                </c:pt>
                <c:pt idx="978">
                  <c:v>1.4E-2</c:v>
                </c:pt>
                <c:pt idx="979">
                  <c:v>1.4E-2</c:v>
                </c:pt>
                <c:pt idx="980">
                  <c:v>1.4E-2</c:v>
                </c:pt>
                <c:pt idx="981">
                  <c:v>1.4E-2</c:v>
                </c:pt>
                <c:pt idx="982">
                  <c:v>1.4E-2</c:v>
                </c:pt>
                <c:pt idx="983">
                  <c:v>1.4E-2</c:v>
                </c:pt>
                <c:pt idx="984">
                  <c:v>1.4E-2</c:v>
                </c:pt>
                <c:pt idx="985">
                  <c:v>1.4E-2</c:v>
                </c:pt>
                <c:pt idx="986">
                  <c:v>1.4E-2</c:v>
                </c:pt>
                <c:pt idx="987">
                  <c:v>1.4E-2</c:v>
                </c:pt>
                <c:pt idx="988">
                  <c:v>1.4E-2</c:v>
                </c:pt>
                <c:pt idx="989">
                  <c:v>1.4E-2</c:v>
                </c:pt>
                <c:pt idx="990">
                  <c:v>1.4E-2</c:v>
                </c:pt>
                <c:pt idx="991">
                  <c:v>1.4E-2</c:v>
                </c:pt>
                <c:pt idx="992">
                  <c:v>1.4E-2</c:v>
                </c:pt>
                <c:pt idx="993">
                  <c:v>1.4E-2</c:v>
                </c:pt>
                <c:pt idx="994">
                  <c:v>1.4E-2</c:v>
                </c:pt>
                <c:pt idx="995">
                  <c:v>1.4E-2</c:v>
                </c:pt>
                <c:pt idx="996">
                  <c:v>1.4E-2</c:v>
                </c:pt>
                <c:pt idx="997">
                  <c:v>1.4E-2</c:v>
                </c:pt>
                <c:pt idx="998">
                  <c:v>1.4E-2</c:v>
                </c:pt>
                <c:pt idx="999">
                  <c:v>1.4E-2</c:v>
                </c:pt>
              </c:numCache>
            </c:numRef>
          </c:xVal>
          <c:yVal>
            <c:numRef>
              <c:f>Graph!$T$4:$T$1003</c:f>
              <c:numCache>
                <c:formatCode>"$"#,##0</c:formatCode>
                <c:ptCount val="1000"/>
                <c:pt idx="0">
                  <c:v>762</c:v>
                </c:pt>
                <c:pt idx="1">
                  <c:v>762</c:v>
                </c:pt>
                <c:pt idx="2">
                  <c:v>762</c:v>
                </c:pt>
                <c:pt idx="3">
                  <c:v>762</c:v>
                </c:pt>
                <c:pt idx="4">
                  <c:v>762</c:v>
                </c:pt>
                <c:pt idx="5">
                  <c:v>762</c:v>
                </c:pt>
                <c:pt idx="6">
                  <c:v>762</c:v>
                </c:pt>
                <c:pt idx="7">
                  <c:v>762</c:v>
                </c:pt>
                <c:pt idx="8">
                  <c:v>762</c:v>
                </c:pt>
                <c:pt idx="9">
                  <c:v>762</c:v>
                </c:pt>
                <c:pt idx="10">
                  <c:v>762</c:v>
                </c:pt>
                <c:pt idx="11">
                  <c:v>762</c:v>
                </c:pt>
                <c:pt idx="12">
                  <c:v>762</c:v>
                </c:pt>
                <c:pt idx="13">
                  <c:v>762</c:v>
                </c:pt>
                <c:pt idx="14">
                  <c:v>762</c:v>
                </c:pt>
                <c:pt idx="15">
                  <c:v>762</c:v>
                </c:pt>
                <c:pt idx="16">
                  <c:v>762</c:v>
                </c:pt>
                <c:pt idx="17">
                  <c:v>762</c:v>
                </c:pt>
                <c:pt idx="18">
                  <c:v>762</c:v>
                </c:pt>
                <c:pt idx="19">
                  <c:v>762</c:v>
                </c:pt>
                <c:pt idx="20">
                  <c:v>762</c:v>
                </c:pt>
                <c:pt idx="21">
                  <c:v>762</c:v>
                </c:pt>
                <c:pt idx="22">
                  <c:v>762</c:v>
                </c:pt>
                <c:pt idx="23">
                  <c:v>762</c:v>
                </c:pt>
                <c:pt idx="24">
                  <c:v>762</c:v>
                </c:pt>
                <c:pt idx="25">
                  <c:v>762</c:v>
                </c:pt>
                <c:pt idx="26">
                  <c:v>762</c:v>
                </c:pt>
                <c:pt idx="27">
                  <c:v>762</c:v>
                </c:pt>
                <c:pt idx="28">
                  <c:v>762</c:v>
                </c:pt>
                <c:pt idx="29">
                  <c:v>762</c:v>
                </c:pt>
                <c:pt idx="30">
                  <c:v>762</c:v>
                </c:pt>
                <c:pt idx="31">
                  <c:v>762</c:v>
                </c:pt>
                <c:pt idx="32">
                  <c:v>762</c:v>
                </c:pt>
                <c:pt idx="33">
                  <c:v>762</c:v>
                </c:pt>
                <c:pt idx="34">
                  <c:v>762</c:v>
                </c:pt>
                <c:pt idx="35">
                  <c:v>762</c:v>
                </c:pt>
                <c:pt idx="36">
                  <c:v>762</c:v>
                </c:pt>
                <c:pt idx="37">
                  <c:v>762</c:v>
                </c:pt>
                <c:pt idx="38">
                  <c:v>762</c:v>
                </c:pt>
                <c:pt idx="39">
                  <c:v>762</c:v>
                </c:pt>
                <c:pt idx="40">
                  <c:v>762</c:v>
                </c:pt>
                <c:pt idx="41">
                  <c:v>762</c:v>
                </c:pt>
                <c:pt idx="42">
                  <c:v>762</c:v>
                </c:pt>
                <c:pt idx="43">
                  <c:v>762</c:v>
                </c:pt>
                <c:pt idx="44">
                  <c:v>762</c:v>
                </c:pt>
                <c:pt idx="45">
                  <c:v>762</c:v>
                </c:pt>
                <c:pt idx="46">
                  <c:v>762</c:v>
                </c:pt>
                <c:pt idx="47">
                  <c:v>762</c:v>
                </c:pt>
                <c:pt idx="48">
                  <c:v>762</c:v>
                </c:pt>
                <c:pt idx="49">
                  <c:v>762</c:v>
                </c:pt>
                <c:pt idx="50">
                  <c:v>762</c:v>
                </c:pt>
                <c:pt idx="51">
                  <c:v>762</c:v>
                </c:pt>
                <c:pt idx="52">
                  <c:v>762</c:v>
                </c:pt>
                <c:pt idx="53">
                  <c:v>762</c:v>
                </c:pt>
                <c:pt idx="54">
                  <c:v>762</c:v>
                </c:pt>
                <c:pt idx="55">
                  <c:v>762</c:v>
                </c:pt>
                <c:pt idx="56">
                  <c:v>762</c:v>
                </c:pt>
                <c:pt idx="57">
                  <c:v>762</c:v>
                </c:pt>
                <c:pt idx="58">
                  <c:v>762</c:v>
                </c:pt>
                <c:pt idx="59">
                  <c:v>762</c:v>
                </c:pt>
                <c:pt idx="60">
                  <c:v>762</c:v>
                </c:pt>
                <c:pt idx="61">
                  <c:v>762</c:v>
                </c:pt>
                <c:pt idx="62">
                  <c:v>762</c:v>
                </c:pt>
                <c:pt idx="63">
                  <c:v>762</c:v>
                </c:pt>
                <c:pt idx="64">
                  <c:v>762</c:v>
                </c:pt>
                <c:pt idx="65">
                  <c:v>762</c:v>
                </c:pt>
                <c:pt idx="66">
                  <c:v>762</c:v>
                </c:pt>
                <c:pt idx="67">
                  <c:v>762</c:v>
                </c:pt>
                <c:pt idx="68">
                  <c:v>762</c:v>
                </c:pt>
                <c:pt idx="69">
                  <c:v>762</c:v>
                </c:pt>
                <c:pt idx="70">
                  <c:v>762</c:v>
                </c:pt>
                <c:pt idx="71">
                  <c:v>762</c:v>
                </c:pt>
                <c:pt idx="72">
                  <c:v>762</c:v>
                </c:pt>
                <c:pt idx="73">
                  <c:v>762</c:v>
                </c:pt>
                <c:pt idx="74">
                  <c:v>762</c:v>
                </c:pt>
                <c:pt idx="75">
                  <c:v>762</c:v>
                </c:pt>
                <c:pt idx="76">
                  <c:v>762</c:v>
                </c:pt>
                <c:pt idx="77">
                  <c:v>762</c:v>
                </c:pt>
                <c:pt idx="78">
                  <c:v>762</c:v>
                </c:pt>
                <c:pt idx="79">
                  <c:v>762</c:v>
                </c:pt>
                <c:pt idx="80">
                  <c:v>762</c:v>
                </c:pt>
                <c:pt idx="81">
                  <c:v>762</c:v>
                </c:pt>
                <c:pt idx="82">
                  <c:v>762</c:v>
                </c:pt>
                <c:pt idx="83">
                  <c:v>762</c:v>
                </c:pt>
                <c:pt idx="84">
                  <c:v>762</c:v>
                </c:pt>
                <c:pt idx="85">
                  <c:v>762</c:v>
                </c:pt>
                <c:pt idx="86">
                  <c:v>762</c:v>
                </c:pt>
                <c:pt idx="87">
                  <c:v>762</c:v>
                </c:pt>
                <c:pt idx="88">
                  <c:v>762</c:v>
                </c:pt>
                <c:pt idx="89">
                  <c:v>762</c:v>
                </c:pt>
                <c:pt idx="90">
                  <c:v>762</c:v>
                </c:pt>
                <c:pt idx="91">
                  <c:v>762</c:v>
                </c:pt>
                <c:pt idx="92">
                  <c:v>762</c:v>
                </c:pt>
                <c:pt idx="93">
                  <c:v>762</c:v>
                </c:pt>
                <c:pt idx="94">
                  <c:v>762</c:v>
                </c:pt>
                <c:pt idx="95">
                  <c:v>762</c:v>
                </c:pt>
                <c:pt idx="96">
                  <c:v>762</c:v>
                </c:pt>
                <c:pt idx="97">
                  <c:v>762</c:v>
                </c:pt>
                <c:pt idx="98">
                  <c:v>762</c:v>
                </c:pt>
                <c:pt idx="99">
                  <c:v>762</c:v>
                </c:pt>
                <c:pt idx="100">
                  <c:v>762</c:v>
                </c:pt>
                <c:pt idx="101">
                  <c:v>762</c:v>
                </c:pt>
                <c:pt idx="102">
                  <c:v>762</c:v>
                </c:pt>
                <c:pt idx="103">
                  <c:v>762</c:v>
                </c:pt>
                <c:pt idx="104">
                  <c:v>762</c:v>
                </c:pt>
                <c:pt idx="105">
                  <c:v>762</c:v>
                </c:pt>
                <c:pt idx="106">
                  <c:v>762</c:v>
                </c:pt>
                <c:pt idx="107">
                  <c:v>762</c:v>
                </c:pt>
                <c:pt idx="108">
                  <c:v>762</c:v>
                </c:pt>
                <c:pt idx="109">
                  <c:v>762</c:v>
                </c:pt>
                <c:pt idx="110">
                  <c:v>762</c:v>
                </c:pt>
                <c:pt idx="111">
                  <c:v>762</c:v>
                </c:pt>
                <c:pt idx="112">
                  <c:v>762</c:v>
                </c:pt>
                <c:pt idx="113">
                  <c:v>762</c:v>
                </c:pt>
                <c:pt idx="114">
                  <c:v>762</c:v>
                </c:pt>
                <c:pt idx="115">
                  <c:v>762</c:v>
                </c:pt>
                <c:pt idx="116">
                  <c:v>762</c:v>
                </c:pt>
                <c:pt idx="117">
                  <c:v>762</c:v>
                </c:pt>
                <c:pt idx="118">
                  <c:v>762</c:v>
                </c:pt>
                <c:pt idx="119">
                  <c:v>762</c:v>
                </c:pt>
                <c:pt idx="120">
                  <c:v>762</c:v>
                </c:pt>
                <c:pt idx="121">
                  <c:v>762</c:v>
                </c:pt>
                <c:pt idx="122">
                  <c:v>762</c:v>
                </c:pt>
                <c:pt idx="123">
                  <c:v>762</c:v>
                </c:pt>
                <c:pt idx="124">
                  <c:v>762</c:v>
                </c:pt>
                <c:pt idx="125">
                  <c:v>762</c:v>
                </c:pt>
                <c:pt idx="126">
                  <c:v>762</c:v>
                </c:pt>
                <c:pt idx="127">
                  <c:v>762</c:v>
                </c:pt>
                <c:pt idx="128">
                  <c:v>762</c:v>
                </c:pt>
                <c:pt idx="129">
                  <c:v>762</c:v>
                </c:pt>
                <c:pt idx="130">
                  <c:v>762</c:v>
                </c:pt>
                <c:pt idx="131">
                  <c:v>762</c:v>
                </c:pt>
                <c:pt idx="132">
                  <c:v>762</c:v>
                </c:pt>
                <c:pt idx="133">
                  <c:v>762</c:v>
                </c:pt>
                <c:pt idx="134">
                  <c:v>762</c:v>
                </c:pt>
                <c:pt idx="135">
                  <c:v>762</c:v>
                </c:pt>
                <c:pt idx="136">
                  <c:v>762</c:v>
                </c:pt>
                <c:pt idx="137">
                  <c:v>762</c:v>
                </c:pt>
                <c:pt idx="138">
                  <c:v>762</c:v>
                </c:pt>
                <c:pt idx="139">
                  <c:v>762</c:v>
                </c:pt>
                <c:pt idx="140">
                  <c:v>762</c:v>
                </c:pt>
                <c:pt idx="141">
                  <c:v>762</c:v>
                </c:pt>
                <c:pt idx="142">
                  <c:v>762</c:v>
                </c:pt>
                <c:pt idx="143">
                  <c:v>762</c:v>
                </c:pt>
                <c:pt idx="144">
                  <c:v>762</c:v>
                </c:pt>
                <c:pt idx="145">
                  <c:v>762</c:v>
                </c:pt>
                <c:pt idx="146">
                  <c:v>762</c:v>
                </c:pt>
                <c:pt idx="147">
                  <c:v>762</c:v>
                </c:pt>
                <c:pt idx="148">
                  <c:v>762</c:v>
                </c:pt>
                <c:pt idx="149">
                  <c:v>762</c:v>
                </c:pt>
                <c:pt idx="150">
                  <c:v>762</c:v>
                </c:pt>
                <c:pt idx="151">
                  <c:v>762</c:v>
                </c:pt>
                <c:pt idx="152">
                  <c:v>762</c:v>
                </c:pt>
                <c:pt idx="153">
                  <c:v>762</c:v>
                </c:pt>
                <c:pt idx="154">
                  <c:v>762</c:v>
                </c:pt>
                <c:pt idx="155">
                  <c:v>762</c:v>
                </c:pt>
                <c:pt idx="156">
                  <c:v>762</c:v>
                </c:pt>
                <c:pt idx="157">
                  <c:v>762</c:v>
                </c:pt>
                <c:pt idx="158">
                  <c:v>762</c:v>
                </c:pt>
                <c:pt idx="159">
                  <c:v>762</c:v>
                </c:pt>
                <c:pt idx="160">
                  <c:v>762</c:v>
                </c:pt>
                <c:pt idx="161">
                  <c:v>762</c:v>
                </c:pt>
                <c:pt idx="162">
                  <c:v>762</c:v>
                </c:pt>
                <c:pt idx="163">
                  <c:v>762</c:v>
                </c:pt>
                <c:pt idx="164">
                  <c:v>762</c:v>
                </c:pt>
                <c:pt idx="165">
                  <c:v>762</c:v>
                </c:pt>
                <c:pt idx="166">
                  <c:v>762</c:v>
                </c:pt>
                <c:pt idx="167">
                  <c:v>762</c:v>
                </c:pt>
                <c:pt idx="168">
                  <c:v>762</c:v>
                </c:pt>
                <c:pt idx="169">
                  <c:v>762</c:v>
                </c:pt>
                <c:pt idx="170">
                  <c:v>762</c:v>
                </c:pt>
                <c:pt idx="171">
                  <c:v>762</c:v>
                </c:pt>
                <c:pt idx="172">
                  <c:v>762</c:v>
                </c:pt>
                <c:pt idx="173">
                  <c:v>762</c:v>
                </c:pt>
                <c:pt idx="174">
                  <c:v>762</c:v>
                </c:pt>
                <c:pt idx="175">
                  <c:v>762</c:v>
                </c:pt>
                <c:pt idx="176">
                  <c:v>762</c:v>
                </c:pt>
                <c:pt idx="177">
                  <c:v>762</c:v>
                </c:pt>
                <c:pt idx="178">
                  <c:v>762</c:v>
                </c:pt>
                <c:pt idx="179">
                  <c:v>762</c:v>
                </c:pt>
                <c:pt idx="180">
                  <c:v>762</c:v>
                </c:pt>
                <c:pt idx="181">
                  <c:v>762</c:v>
                </c:pt>
                <c:pt idx="182">
                  <c:v>762</c:v>
                </c:pt>
                <c:pt idx="183">
                  <c:v>762</c:v>
                </c:pt>
                <c:pt idx="184">
                  <c:v>762</c:v>
                </c:pt>
                <c:pt idx="185">
                  <c:v>762</c:v>
                </c:pt>
                <c:pt idx="186">
                  <c:v>762</c:v>
                </c:pt>
                <c:pt idx="187">
                  <c:v>762</c:v>
                </c:pt>
                <c:pt idx="188">
                  <c:v>762</c:v>
                </c:pt>
                <c:pt idx="189">
                  <c:v>762</c:v>
                </c:pt>
                <c:pt idx="190">
                  <c:v>762</c:v>
                </c:pt>
                <c:pt idx="191">
                  <c:v>762</c:v>
                </c:pt>
                <c:pt idx="192">
                  <c:v>762</c:v>
                </c:pt>
                <c:pt idx="193">
                  <c:v>762</c:v>
                </c:pt>
                <c:pt idx="194">
                  <c:v>762</c:v>
                </c:pt>
                <c:pt idx="195">
                  <c:v>762</c:v>
                </c:pt>
                <c:pt idx="196">
                  <c:v>762</c:v>
                </c:pt>
                <c:pt idx="197">
                  <c:v>762</c:v>
                </c:pt>
                <c:pt idx="198">
                  <c:v>762</c:v>
                </c:pt>
                <c:pt idx="199">
                  <c:v>762</c:v>
                </c:pt>
                <c:pt idx="200">
                  <c:v>762</c:v>
                </c:pt>
                <c:pt idx="201">
                  <c:v>762</c:v>
                </c:pt>
                <c:pt idx="202">
                  <c:v>762</c:v>
                </c:pt>
                <c:pt idx="203">
                  <c:v>762</c:v>
                </c:pt>
                <c:pt idx="204">
                  <c:v>762</c:v>
                </c:pt>
                <c:pt idx="205">
                  <c:v>762</c:v>
                </c:pt>
                <c:pt idx="206">
                  <c:v>762</c:v>
                </c:pt>
                <c:pt idx="207">
                  <c:v>762</c:v>
                </c:pt>
                <c:pt idx="208">
                  <c:v>762</c:v>
                </c:pt>
                <c:pt idx="209">
                  <c:v>762</c:v>
                </c:pt>
                <c:pt idx="210">
                  <c:v>762</c:v>
                </c:pt>
                <c:pt idx="211">
                  <c:v>762</c:v>
                </c:pt>
                <c:pt idx="212">
                  <c:v>762</c:v>
                </c:pt>
                <c:pt idx="213">
                  <c:v>762</c:v>
                </c:pt>
                <c:pt idx="214">
                  <c:v>762</c:v>
                </c:pt>
                <c:pt idx="215">
                  <c:v>762</c:v>
                </c:pt>
                <c:pt idx="216">
                  <c:v>762</c:v>
                </c:pt>
                <c:pt idx="217">
                  <c:v>762</c:v>
                </c:pt>
                <c:pt idx="218">
                  <c:v>762</c:v>
                </c:pt>
                <c:pt idx="219">
                  <c:v>762</c:v>
                </c:pt>
                <c:pt idx="220">
                  <c:v>762</c:v>
                </c:pt>
                <c:pt idx="221">
                  <c:v>762</c:v>
                </c:pt>
                <c:pt idx="222">
                  <c:v>762</c:v>
                </c:pt>
                <c:pt idx="223">
                  <c:v>762</c:v>
                </c:pt>
                <c:pt idx="224">
                  <c:v>762</c:v>
                </c:pt>
                <c:pt idx="225">
                  <c:v>762</c:v>
                </c:pt>
                <c:pt idx="226">
                  <c:v>762</c:v>
                </c:pt>
                <c:pt idx="227">
                  <c:v>762</c:v>
                </c:pt>
                <c:pt idx="228">
                  <c:v>762</c:v>
                </c:pt>
                <c:pt idx="229">
                  <c:v>762</c:v>
                </c:pt>
                <c:pt idx="230">
                  <c:v>762</c:v>
                </c:pt>
                <c:pt idx="231">
                  <c:v>762</c:v>
                </c:pt>
                <c:pt idx="232">
                  <c:v>762</c:v>
                </c:pt>
                <c:pt idx="233">
                  <c:v>762</c:v>
                </c:pt>
                <c:pt idx="234">
                  <c:v>762</c:v>
                </c:pt>
                <c:pt idx="235">
                  <c:v>762</c:v>
                </c:pt>
                <c:pt idx="236">
                  <c:v>762</c:v>
                </c:pt>
                <c:pt idx="237">
                  <c:v>762</c:v>
                </c:pt>
                <c:pt idx="238">
                  <c:v>762</c:v>
                </c:pt>
                <c:pt idx="239">
                  <c:v>762</c:v>
                </c:pt>
                <c:pt idx="240">
                  <c:v>762</c:v>
                </c:pt>
                <c:pt idx="241">
                  <c:v>762</c:v>
                </c:pt>
                <c:pt idx="242">
                  <c:v>762</c:v>
                </c:pt>
                <c:pt idx="243">
                  <c:v>762</c:v>
                </c:pt>
                <c:pt idx="244">
                  <c:v>762</c:v>
                </c:pt>
                <c:pt idx="245">
                  <c:v>762</c:v>
                </c:pt>
                <c:pt idx="246">
                  <c:v>762</c:v>
                </c:pt>
                <c:pt idx="247">
                  <c:v>762</c:v>
                </c:pt>
                <c:pt idx="248">
                  <c:v>762</c:v>
                </c:pt>
                <c:pt idx="249">
                  <c:v>762</c:v>
                </c:pt>
                <c:pt idx="250">
                  <c:v>762</c:v>
                </c:pt>
                <c:pt idx="251">
                  <c:v>762</c:v>
                </c:pt>
                <c:pt idx="252">
                  <c:v>762</c:v>
                </c:pt>
                <c:pt idx="253">
                  <c:v>762</c:v>
                </c:pt>
                <c:pt idx="254">
                  <c:v>762</c:v>
                </c:pt>
                <c:pt idx="255">
                  <c:v>762</c:v>
                </c:pt>
                <c:pt idx="256">
                  <c:v>762</c:v>
                </c:pt>
                <c:pt idx="257">
                  <c:v>762</c:v>
                </c:pt>
                <c:pt idx="258">
                  <c:v>762</c:v>
                </c:pt>
                <c:pt idx="259">
                  <c:v>762</c:v>
                </c:pt>
                <c:pt idx="260">
                  <c:v>762</c:v>
                </c:pt>
                <c:pt idx="261">
                  <c:v>762</c:v>
                </c:pt>
                <c:pt idx="262">
                  <c:v>762</c:v>
                </c:pt>
                <c:pt idx="263">
                  <c:v>762</c:v>
                </c:pt>
                <c:pt idx="264">
                  <c:v>762</c:v>
                </c:pt>
                <c:pt idx="265">
                  <c:v>762</c:v>
                </c:pt>
                <c:pt idx="266">
                  <c:v>762</c:v>
                </c:pt>
                <c:pt idx="267">
                  <c:v>762</c:v>
                </c:pt>
                <c:pt idx="268">
                  <c:v>762</c:v>
                </c:pt>
                <c:pt idx="269">
                  <c:v>762</c:v>
                </c:pt>
                <c:pt idx="270">
                  <c:v>762</c:v>
                </c:pt>
                <c:pt idx="271">
                  <c:v>762</c:v>
                </c:pt>
                <c:pt idx="272">
                  <c:v>762</c:v>
                </c:pt>
                <c:pt idx="273">
                  <c:v>762</c:v>
                </c:pt>
                <c:pt idx="274">
                  <c:v>762</c:v>
                </c:pt>
                <c:pt idx="275">
                  <c:v>762</c:v>
                </c:pt>
                <c:pt idx="276">
                  <c:v>762</c:v>
                </c:pt>
                <c:pt idx="277">
                  <c:v>762</c:v>
                </c:pt>
                <c:pt idx="278">
                  <c:v>762</c:v>
                </c:pt>
                <c:pt idx="279">
                  <c:v>762</c:v>
                </c:pt>
                <c:pt idx="280">
                  <c:v>762</c:v>
                </c:pt>
                <c:pt idx="281">
                  <c:v>762</c:v>
                </c:pt>
                <c:pt idx="282">
                  <c:v>762</c:v>
                </c:pt>
                <c:pt idx="283">
                  <c:v>762</c:v>
                </c:pt>
                <c:pt idx="284">
                  <c:v>762</c:v>
                </c:pt>
                <c:pt idx="285">
                  <c:v>762</c:v>
                </c:pt>
                <c:pt idx="286">
                  <c:v>762</c:v>
                </c:pt>
                <c:pt idx="287">
                  <c:v>762</c:v>
                </c:pt>
                <c:pt idx="288">
                  <c:v>762</c:v>
                </c:pt>
                <c:pt idx="289">
                  <c:v>762</c:v>
                </c:pt>
                <c:pt idx="290">
                  <c:v>762</c:v>
                </c:pt>
                <c:pt idx="291">
                  <c:v>762</c:v>
                </c:pt>
                <c:pt idx="292">
                  <c:v>762</c:v>
                </c:pt>
                <c:pt idx="293">
                  <c:v>762</c:v>
                </c:pt>
                <c:pt idx="294">
                  <c:v>762</c:v>
                </c:pt>
                <c:pt idx="295">
                  <c:v>762</c:v>
                </c:pt>
                <c:pt idx="296">
                  <c:v>762</c:v>
                </c:pt>
                <c:pt idx="297">
                  <c:v>762</c:v>
                </c:pt>
                <c:pt idx="298">
                  <c:v>762</c:v>
                </c:pt>
                <c:pt idx="299">
                  <c:v>762</c:v>
                </c:pt>
                <c:pt idx="300">
                  <c:v>762</c:v>
                </c:pt>
                <c:pt idx="301">
                  <c:v>762</c:v>
                </c:pt>
                <c:pt idx="302">
                  <c:v>762</c:v>
                </c:pt>
                <c:pt idx="303">
                  <c:v>762</c:v>
                </c:pt>
                <c:pt idx="304">
                  <c:v>762</c:v>
                </c:pt>
                <c:pt idx="305">
                  <c:v>762</c:v>
                </c:pt>
                <c:pt idx="306">
                  <c:v>762</c:v>
                </c:pt>
                <c:pt idx="307">
                  <c:v>762</c:v>
                </c:pt>
                <c:pt idx="308">
                  <c:v>762</c:v>
                </c:pt>
                <c:pt idx="309">
                  <c:v>762</c:v>
                </c:pt>
                <c:pt idx="310">
                  <c:v>762</c:v>
                </c:pt>
                <c:pt idx="311">
                  <c:v>762</c:v>
                </c:pt>
                <c:pt idx="312">
                  <c:v>762</c:v>
                </c:pt>
                <c:pt idx="313">
                  <c:v>762</c:v>
                </c:pt>
                <c:pt idx="314">
                  <c:v>762</c:v>
                </c:pt>
                <c:pt idx="315">
                  <c:v>762</c:v>
                </c:pt>
                <c:pt idx="316">
                  <c:v>762</c:v>
                </c:pt>
                <c:pt idx="317">
                  <c:v>762</c:v>
                </c:pt>
                <c:pt idx="318">
                  <c:v>762</c:v>
                </c:pt>
                <c:pt idx="319">
                  <c:v>762</c:v>
                </c:pt>
                <c:pt idx="320">
                  <c:v>762</c:v>
                </c:pt>
                <c:pt idx="321">
                  <c:v>762</c:v>
                </c:pt>
                <c:pt idx="322">
                  <c:v>762</c:v>
                </c:pt>
                <c:pt idx="323">
                  <c:v>762</c:v>
                </c:pt>
                <c:pt idx="324">
                  <c:v>762</c:v>
                </c:pt>
                <c:pt idx="325">
                  <c:v>762</c:v>
                </c:pt>
                <c:pt idx="326">
                  <c:v>762</c:v>
                </c:pt>
                <c:pt idx="327">
                  <c:v>762</c:v>
                </c:pt>
                <c:pt idx="328">
                  <c:v>762</c:v>
                </c:pt>
                <c:pt idx="329">
                  <c:v>762</c:v>
                </c:pt>
                <c:pt idx="330">
                  <c:v>762</c:v>
                </c:pt>
                <c:pt idx="331">
                  <c:v>762</c:v>
                </c:pt>
                <c:pt idx="332">
                  <c:v>762</c:v>
                </c:pt>
                <c:pt idx="333">
                  <c:v>762</c:v>
                </c:pt>
                <c:pt idx="334">
                  <c:v>762</c:v>
                </c:pt>
                <c:pt idx="335">
                  <c:v>762</c:v>
                </c:pt>
                <c:pt idx="336">
                  <c:v>762</c:v>
                </c:pt>
                <c:pt idx="337">
                  <c:v>762</c:v>
                </c:pt>
                <c:pt idx="338">
                  <c:v>762</c:v>
                </c:pt>
                <c:pt idx="339">
                  <c:v>762</c:v>
                </c:pt>
                <c:pt idx="340">
                  <c:v>762</c:v>
                </c:pt>
                <c:pt idx="341">
                  <c:v>762</c:v>
                </c:pt>
                <c:pt idx="342">
                  <c:v>762</c:v>
                </c:pt>
                <c:pt idx="343">
                  <c:v>762</c:v>
                </c:pt>
                <c:pt idx="344">
                  <c:v>762</c:v>
                </c:pt>
                <c:pt idx="345">
                  <c:v>762</c:v>
                </c:pt>
                <c:pt idx="346">
                  <c:v>762</c:v>
                </c:pt>
                <c:pt idx="347">
                  <c:v>762</c:v>
                </c:pt>
                <c:pt idx="348">
                  <c:v>762</c:v>
                </c:pt>
                <c:pt idx="349">
                  <c:v>762</c:v>
                </c:pt>
                <c:pt idx="350">
                  <c:v>762</c:v>
                </c:pt>
                <c:pt idx="351">
                  <c:v>762</c:v>
                </c:pt>
                <c:pt idx="352">
                  <c:v>762</c:v>
                </c:pt>
                <c:pt idx="353">
                  <c:v>762</c:v>
                </c:pt>
                <c:pt idx="354">
                  <c:v>762</c:v>
                </c:pt>
                <c:pt idx="355">
                  <c:v>762</c:v>
                </c:pt>
                <c:pt idx="356">
                  <c:v>762</c:v>
                </c:pt>
                <c:pt idx="357">
                  <c:v>762</c:v>
                </c:pt>
                <c:pt idx="358">
                  <c:v>762</c:v>
                </c:pt>
                <c:pt idx="359">
                  <c:v>762</c:v>
                </c:pt>
                <c:pt idx="360">
                  <c:v>762</c:v>
                </c:pt>
                <c:pt idx="361">
                  <c:v>762</c:v>
                </c:pt>
                <c:pt idx="362">
                  <c:v>762</c:v>
                </c:pt>
                <c:pt idx="363">
                  <c:v>762</c:v>
                </c:pt>
                <c:pt idx="364">
                  <c:v>762</c:v>
                </c:pt>
                <c:pt idx="365">
                  <c:v>762</c:v>
                </c:pt>
                <c:pt idx="366">
                  <c:v>762</c:v>
                </c:pt>
                <c:pt idx="367">
                  <c:v>762</c:v>
                </c:pt>
                <c:pt idx="368">
                  <c:v>762</c:v>
                </c:pt>
                <c:pt idx="369">
                  <c:v>762</c:v>
                </c:pt>
                <c:pt idx="370">
                  <c:v>762</c:v>
                </c:pt>
                <c:pt idx="371">
                  <c:v>762</c:v>
                </c:pt>
                <c:pt idx="372">
                  <c:v>762</c:v>
                </c:pt>
                <c:pt idx="373">
                  <c:v>762</c:v>
                </c:pt>
                <c:pt idx="374">
                  <c:v>762</c:v>
                </c:pt>
                <c:pt idx="375">
                  <c:v>762</c:v>
                </c:pt>
                <c:pt idx="376">
                  <c:v>762</c:v>
                </c:pt>
                <c:pt idx="377">
                  <c:v>762</c:v>
                </c:pt>
                <c:pt idx="378">
                  <c:v>762</c:v>
                </c:pt>
                <c:pt idx="379">
                  <c:v>762</c:v>
                </c:pt>
                <c:pt idx="380">
                  <c:v>762</c:v>
                </c:pt>
                <c:pt idx="381">
                  <c:v>762</c:v>
                </c:pt>
                <c:pt idx="382">
                  <c:v>762</c:v>
                </c:pt>
                <c:pt idx="383">
                  <c:v>762</c:v>
                </c:pt>
                <c:pt idx="384">
                  <c:v>762</c:v>
                </c:pt>
                <c:pt idx="385">
                  <c:v>762</c:v>
                </c:pt>
                <c:pt idx="386">
                  <c:v>762</c:v>
                </c:pt>
                <c:pt idx="387">
                  <c:v>762</c:v>
                </c:pt>
                <c:pt idx="388">
                  <c:v>762</c:v>
                </c:pt>
                <c:pt idx="389">
                  <c:v>762</c:v>
                </c:pt>
                <c:pt idx="390">
                  <c:v>762</c:v>
                </c:pt>
                <c:pt idx="391">
                  <c:v>762</c:v>
                </c:pt>
                <c:pt idx="392">
                  <c:v>762</c:v>
                </c:pt>
                <c:pt idx="393">
                  <c:v>762</c:v>
                </c:pt>
                <c:pt idx="394">
                  <c:v>762</c:v>
                </c:pt>
                <c:pt idx="395">
                  <c:v>762</c:v>
                </c:pt>
                <c:pt idx="396">
                  <c:v>762</c:v>
                </c:pt>
                <c:pt idx="397">
                  <c:v>762</c:v>
                </c:pt>
                <c:pt idx="398">
                  <c:v>762</c:v>
                </c:pt>
                <c:pt idx="399">
                  <c:v>762</c:v>
                </c:pt>
                <c:pt idx="400">
                  <c:v>762</c:v>
                </c:pt>
                <c:pt idx="401">
                  <c:v>762</c:v>
                </c:pt>
                <c:pt idx="402">
                  <c:v>762</c:v>
                </c:pt>
                <c:pt idx="403">
                  <c:v>762</c:v>
                </c:pt>
                <c:pt idx="404">
                  <c:v>762</c:v>
                </c:pt>
                <c:pt idx="405">
                  <c:v>762</c:v>
                </c:pt>
                <c:pt idx="406">
                  <c:v>762</c:v>
                </c:pt>
                <c:pt idx="407">
                  <c:v>762</c:v>
                </c:pt>
                <c:pt idx="408">
                  <c:v>762</c:v>
                </c:pt>
                <c:pt idx="409">
                  <c:v>762</c:v>
                </c:pt>
                <c:pt idx="410">
                  <c:v>762</c:v>
                </c:pt>
                <c:pt idx="411">
                  <c:v>762</c:v>
                </c:pt>
                <c:pt idx="412">
                  <c:v>762</c:v>
                </c:pt>
                <c:pt idx="413">
                  <c:v>762</c:v>
                </c:pt>
                <c:pt idx="414">
                  <c:v>762</c:v>
                </c:pt>
                <c:pt idx="415">
                  <c:v>762</c:v>
                </c:pt>
                <c:pt idx="416">
                  <c:v>762</c:v>
                </c:pt>
                <c:pt idx="417">
                  <c:v>762</c:v>
                </c:pt>
                <c:pt idx="418">
                  <c:v>762</c:v>
                </c:pt>
                <c:pt idx="419">
                  <c:v>762</c:v>
                </c:pt>
                <c:pt idx="420">
                  <c:v>762</c:v>
                </c:pt>
                <c:pt idx="421">
                  <c:v>762</c:v>
                </c:pt>
                <c:pt idx="422">
                  <c:v>762</c:v>
                </c:pt>
                <c:pt idx="423">
                  <c:v>762</c:v>
                </c:pt>
                <c:pt idx="424">
                  <c:v>762</c:v>
                </c:pt>
                <c:pt idx="425">
                  <c:v>762</c:v>
                </c:pt>
                <c:pt idx="426">
                  <c:v>762</c:v>
                </c:pt>
                <c:pt idx="427">
                  <c:v>762</c:v>
                </c:pt>
                <c:pt idx="428">
                  <c:v>762</c:v>
                </c:pt>
                <c:pt idx="429">
                  <c:v>762</c:v>
                </c:pt>
                <c:pt idx="430">
                  <c:v>762</c:v>
                </c:pt>
                <c:pt idx="431">
                  <c:v>762</c:v>
                </c:pt>
                <c:pt idx="432">
                  <c:v>762</c:v>
                </c:pt>
                <c:pt idx="433">
                  <c:v>762</c:v>
                </c:pt>
                <c:pt idx="434">
                  <c:v>762</c:v>
                </c:pt>
                <c:pt idx="435">
                  <c:v>762</c:v>
                </c:pt>
                <c:pt idx="436">
                  <c:v>762</c:v>
                </c:pt>
                <c:pt idx="437">
                  <c:v>762</c:v>
                </c:pt>
                <c:pt idx="438">
                  <c:v>762</c:v>
                </c:pt>
                <c:pt idx="439">
                  <c:v>762</c:v>
                </c:pt>
                <c:pt idx="440">
                  <c:v>762</c:v>
                </c:pt>
                <c:pt idx="441">
                  <c:v>762</c:v>
                </c:pt>
                <c:pt idx="442">
                  <c:v>762</c:v>
                </c:pt>
                <c:pt idx="443">
                  <c:v>762</c:v>
                </c:pt>
                <c:pt idx="444">
                  <c:v>762</c:v>
                </c:pt>
                <c:pt idx="445">
                  <c:v>762</c:v>
                </c:pt>
                <c:pt idx="446">
                  <c:v>762</c:v>
                </c:pt>
                <c:pt idx="447">
                  <c:v>762</c:v>
                </c:pt>
                <c:pt idx="448">
                  <c:v>762</c:v>
                </c:pt>
                <c:pt idx="449">
                  <c:v>762</c:v>
                </c:pt>
                <c:pt idx="450">
                  <c:v>762</c:v>
                </c:pt>
                <c:pt idx="451">
                  <c:v>762</c:v>
                </c:pt>
                <c:pt idx="452">
                  <c:v>762</c:v>
                </c:pt>
                <c:pt idx="453">
                  <c:v>762</c:v>
                </c:pt>
                <c:pt idx="454">
                  <c:v>762</c:v>
                </c:pt>
                <c:pt idx="455">
                  <c:v>762</c:v>
                </c:pt>
                <c:pt idx="456">
                  <c:v>762</c:v>
                </c:pt>
                <c:pt idx="457">
                  <c:v>762</c:v>
                </c:pt>
                <c:pt idx="458">
                  <c:v>762</c:v>
                </c:pt>
                <c:pt idx="459">
                  <c:v>762</c:v>
                </c:pt>
                <c:pt idx="460">
                  <c:v>762</c:v>
                </c:pt>
                <c:pt idx="461">
                  <c:v>762</c:v>
                </c:pt>
                <c:pt idx="462">
                  <c:v>762</c:v>
                </c:pt>
                <c:pt idx="463">
                  <c:v>762</c:v>
                </c:pt>
                <c:pt idx="464">
                  <c:v>762</c:v>
                </c:pt>
                <c:pt idx="465">
                  <c:v>762</c:v>
                </c:pt>
                <c:pt idx="466">
                  <c:v>762</c:v>
                </c:pt>
                <c:pt idx="467">
                  <c:v>762</c:v>
                </c:pt>
                <c:pt idx="468">
                  <c:v>762</c:v>
                </c:pt>
                <c:pt idx="469">
                  <c:v>762</c:v>
                </c:pt>
                <c:pt idx="470">
                  <c:v>762</c:v>
                </c:pt>
                <c:pt idx="471">
                  <c:v>762</c:v>
                </c:pt>
                <c:pt idx="472">
                  <c:v>762</c:v>
                </c:pt>
                <c:pt idx="473">
                  <c:v>762</c:v>
                </c:pt>
                <c:pt idx="474">
                  <c:v>762</c:v>
                </c:pt>
                <c:pt idx="475">
                  <c:v>762</c:v>
                </c:pt>
                <c:pt idx="476">
                  <c:v>762</c:v>
                </c:pt>
                <c:pt idx="477">
                  <c:v>762</c:v>
                </c:pt>
                <c:pt idx="478">
                  <c:v>762</c:v>
                </c:pt>
                <c:pt idx="479">
                  <c:v>762</c:v>
                </c:pt>
                <c:pt idx="480">
                  <c:v>762</c:v>
                </c:pt>
                <c:pt idx="481">
                  <c:v>762</c:v>
                </c:pt>
                <c:pt idx="482">
                  <c:v>762</c:v>
                </c:pt>
                <c:pt idx="483">
                  <c:v>762</c:v>
                </c:pt>
                <c:pt idx="484">
                  <c:v>762</c:v>
                </c:pt>
                <c:pt idx="485">
                  <c:v>762</c:v>
                </c:pt>
                <c:pt idx="486">
                  <c:v>762</c:v>
                </c:pt>
                <c:pt idx="487">
                  <c:v>762</c:v>
                </c:pt>
                <c:pt idx="488">
                  <c:v>762</c:v>
                </c:pt>
                <c:pt idx="489">
                  <c:v>762</c:v>
                </c:pt>
                <c:pt idx="490">
                  <c:v>762</c:v>
                </c:pt>
                <c:pt idx="491">
                  <c:v>762</c:v>
                </c:pt>
                <c:pt idx="492">
                  <c:v>762</c:v>
                </c:pt>
                <c:pt idx="493">
                  <c:v>762</c:v>
                </c:pt>
                <c:pt idx="494">
                  <c:v>762</c:v>
                </c:pt>
                <c:pt idx="495">
                  <c:v>762</c:v>
                </c:pt>
                <c:pt idx="496">
                  <c:v>762</c:v>
                </c:pt>
                <c:pt idx="497">
                  <c:v>762</c:v>
                </c:pt>
                <c:pt idx="498">
                  <c:v>762</c:v>
                </c:pt>
                <c:pt idx="499">
                  <c:v>762</c:v>
                </c:pt>
                <c:pt idx="500">
                  <c:v>762</c:v>
                </c:pt>
                <c:pt idx="501">
                  <c:v>762</c:v>
                </c:pt>
                <c:pt idx="502">
                  <c:v>762</c:v>
                </c:pt>
                <c:pt idx="503">
                  <c:v>762</c:v>
                </c:pt>
                <c:pt idx="504">
                  <c:v>762</c:v>
                </c:pt>
                <c:pt idx="505">
                  <c:v>762</c:v>
                </c:pt>
                <c:pt idx="506">
                  <c:v>762</c:v>
                </c:pt>
                <c:pt idx="507">
                  <c:v>762</c:v>
                </c:pt>
                <c:pt idx="508">
                  <c:v>762</c:v>
                </c:pt>
                <c:pt idx="509">
                  <c:v>762</c:v>
                </c:pt>
                <c:pt idx="510">
                  <c:v>762</c:v>
                </c:pt>
                <c:pt idx="511">
                  <c:v>762</c:v>
                </c:pt>
                <c:pt idx="512">
                  <c:v>762</c:v>
                </c:pt>
                <c:pt idx="513">
                  <c:v>762</c:v>
                </c:pt>
                <c:pt idx="514">
                  <c:v>762</c:v>
                </c:pt>
                <c:pt idx="515">
                  <c:v>762</c:v>
                </c:pt>
                <c:pt idx="516">
                  <c:v>762</c:v>
                </c:pt>
                <c:pt idx="517">
                  <c:v>762</c:v>
                </c:pt>
                <c:pt idx="518">
                  <c:v>762</c:v>
                </c:pt>
                <c:pt idx="519">
                  <c:v>762</c:v>
                </c:pt>
                <c:pt idx="520">
                  <c:v>762</c:v>
                </c:pt>
                <c:pt idx="521">
                  <c:v>762</c:v>
                </c:pt>
                <c:pt idx="522">
                  <c:v>762</c:v>
                </c:pt>
                <c:pt idx="523">
                  <c:v>762</c:v>
                </c:pt>
                <c:pt idx="524">
                  <c:v>762</c:v>
                </c:pt>
                <c:pt idx="525">
                  <c:v>762</c:v>
                </c:pt>
                <c:pt idx="526">
                  <c:v>762</c:v>
                </c:pt>
                <c:pt idx="527">
                  <c:v>762</c:v>
                </c:pt>
                <c:pt idx="528">
                  <c:v>762</c:v>
                </c:pt>
                <c:pt idx="529">
                  <c:v>762</c:v>
                </c:pt>
                <c:pt idx="530">
                  <c:v>762</c:v>
                </c:pt>
                <c:pt idx="531">
                  <c:v>762</c:v>
                </c:pt>
                <c:pt idx="532">
                  <c:v>762</c:v>
                </c:pt>
                <c:pt idx="533">
                  <c:v>762</c:v>
                </c:pt>
                <c:pt idx="534">
                  <c:v>762</c:v>
                </c:pt>
                <c:pt idx="535">
                  <c:v>762</c:v>
                </c:pt>
                <c:pt idx="536">
                  <c:v>762</c:v>
                </c:pt>
                <c:pt idx="537">
                  <c:v>762</c:v>
                </c:pt>
                <c:pt idx="538">
                  <c:v>762</c:v>
                </c:pt>
                <c:pt idx="539">
                  <c:v>762</c:v>
                </c:pt>
                <c:pt idx="540">
                  <c:v>762</c:v>
                </c:pt>
                <c:pt idx="541">
                  <c:v>762</c:v>
                </c:pt>
                <c:pt idx="542">
                  <c:v>762</c:v>
                </c:pt>
                <c:pt idx="543">
                  <c:v>762</c:v>
                </c:pt>
                <c:pt idx="544">
                  <c:v>762</c:v>
                </c:pt>
                <c:pt idx="545">
                  <c:v>762</c:v>
                </c:pt>
                <c:pt idx="546">
                  <c:v>762</c:v>
                </c:pt>
                <c:pt idx="547">
                  <c:v>762</c:v>
                </c:pt>
                <c:pt idx="548">
                  <c:v>762</c:v>
                </c:pt>
                <c:pt idx="549">
                  <c:v>762</c:v>
                </c:pt>
                <c:pt idx="550">
                  <c:v>762</c:v>
                </c:pt>
                <c:pt idx="551">
                  <c:v>762</c:v>
                </c:pt>
                <c:pt idx="552">
                  <c:v>762</c:v>
                </c:pt>
                <c:pt idx="553">
                  <c:v>762</c:v>
                </c:pt>
                <c:pt idx="554">
                  <c:v>762</c:v>
                </c:pt>
                <c:pt idx="555">
                  <c:v>762</c:v>
                </c:pt>
                <c:pt idx="556">
                  <c:v>762</c:v>
                </c:pt>
                <c:pt idx="557">
                  <c:v>762</c:v>
                </c:pt>
                <c:pt idx="558">
                  <c:v>762</c:v>
                </c:pt>
                <c:pt idx="559">
                  <c:v>762</c:v>
                </c:pt>
                <c:pt idx="560">
                  <c:v>762</c:v>
                </c:pt>
                <c:pt idx="561">
                  <c:v>762</c:v>
                </c:pt>
                <c:pt idx="562">
                  <c:v>762</c:v>
                </c:pt>
                <c:pt idx="563">
                  <c:v>762</c:v>
                </c:pt>
                <c:pt idx="564">
                  <c:v>762</c:v>
                </c:pt>
                <c:pt idx="565">
                  <c:v>762</c:v>
                </c:pt>
                <c:pt idx="566">
                  <c:v>762</c:v>
                </c:pt>
                <c:pt idx="567">
                  <c:v>762</c:v>
                </c:pt>
                <c:pt idx="568">
                  <c:v>762</c:v>
                </c:pt>
                <c:pt idx="569">
                  <c:v>762</c:v>
                </c:pt>
                <c:pt idx="570">
                  <c:v>762</c:v>
                </c:pt>
                <c:pt idx="571">
                  <c:v>762</c:v>
                </c:pt>
                <c:pt idx="572">
                  <c:v>762</c:v>
                </c:pt>
                <c:pt idx="573">
                  <c:v>762</c:v>
                </c:pt>
                <c:pt idx="574">
                  <c:v>762</c:v>
                </c:pt>
                <c:pt idx="575">
                  <c:v>762</c:v>
                </c:pt>
                <c:pt idx="576">
                  <c:v>762</c:v>
                </c:pt>
                <c:pt idx="577">
                  <c:v>762</c:v>
                </c:pt>
                <c:pt idx="578">
                  <c:v>762</c:v>
                </c:pt>
                <c:pt idx="579">
                  <c:v>762</c:v>
                </c:pt>
                <c:pt idx="580">
                  <c:v>762</c:v>
                </c:pt>
                <c:pt idx="581">
                  <c:v>762</c:v>
                </c:pt>
                <c:pt idx="582">
                  <c:v>762</c:v>
                </c:pt>
                <c:pt idx="583">
                  <c:v>762</c:v>
                </c:pt>
                <c:pt idx="584">
                  <c:v>762</c:v>
                </c:pt>
                <c:pt idx="585">
                  <c:v>762</c:v>
                </c:pt>
                <c:pt idx="586">
                  <c:v>762</c:v>
                </c:pt>
                <c:pt idx="587">
                  <c:v>762</c:v>
                </c:pt>
                <c:pt idx="588">
                  <c:v>762</c:v>
                </c:pt>
                <c:pt idx="589">
                  <c:v>762</c:v>
                </c:pt>
                <c:pt idx="590">
                  <c:v>762</c:v>
                </c:pt>
                <c:pt idx="591">
                  <c:v>762</c:v>
                </c:pt>
                <c:pt idx="592">
                  <c:v>762</c:v>
                </c:pt>
                <c:pt idx="593">
                  <c:v>762</c:v>
                </c:pt>
                <c:pt idx="594">
                  <c:v>762</c:v>
                </c:pt>
                <c:pt idx="595">
                  <c:v>762</c:v>
                </c:pt>
                <c:pt idx="596">
                  <c:v>762</c:v>
                </c:pt>
                <c:pt idx="597">
                  <c:v>762</c:v>
                </c:pt>
                <c:pt idx="598">
                  <c:v>762</c:v>
                </c:pt>
                <c:pt idx="599">
                  <c:v>762</c:v>
                </c:pt>
                <c:pt idx="600">
                  <c:v>762</c:v>
                </c:pt>
                <c:pt idx="601">
                  <c:v>762</c:v>
                </c:pt>
                <c:pt idx="602">
                  <c:v>762</c:v>
                </c:pt>
                <c:pt idx="603">
                  <c:v>762</c:v>
                </c:pt>
                <c:pt idx="604">
                  <c:v>762</c:v>
                </c:pt>
                <c:pt idx="605">
                  <c:v>762</c:v>
                </c:pt>
                <c:pt idx="606">
                  <c:v>762</c:v>
                </c:pt>
                <c:pt idx="607">
                  <c:v>762</c:v>
                </c:pt>
                <c:pt idx="608">
                  <c:v>762</c:v>
                </c:pt>
                <c:pt idx="609">
                  <c:v>762</c:v>
                </c:pt>
                <c:pt idx="610">
                  <c:v>762</c:v>
                </c:pt>
                <c:pt idx="611">
                  <c:v>762</c:v>
                </c:pt>
                <c:pt idx="612">
                  <c:v>762</c:v>
                </c:pt>
                <c:pt idx="613">
                  <c:v>762</c:v>
                </c:pt>
                <c:pt idx="614">
                  <c:v>762</c:v>
                </c:pt>
                <c:pt idx="615">
                  <c:v>762</c:v>
                </c:pt>
                <c:pt idx="616">
                  <c:v>762</c:v>
                </c:pt>
                <c:pt idx="617">
                  <c:v>762</c:v>
                </c:pt>
                <c:pt idx="618">
                  <c:v>762</c:v>
                </c:pt>
                <c:pt idx="619">
                  <c:v>762</c:v>
                </c:pt>
                <c:pt idx="620">
                  <c:v>762</c:v>
                </c:pt>
                <c:pt idx="621">
                  <c:v>762</c:v>
                </c:pt>
                <c:pt idx="622">
                  <c:v>762</c:v>
                </c:pt>
                <c:pt idx="623">
                  <c:v>762</c:v>
                </c:pt>
                <c:pt idx="624">
                  <c:v>762</c:v>
                </c:pt>
                <c:pt idx="625">
                  <c:v>762</c:v>
                </c:pt>
                <c:pt idx="626">
                  <c:v>762</c:v>
                </c:pt>
                <c:pt idx="627">
                  <c:v>762</c:v>
                </c:pt>
                <c:pt idx="628">
                  <c:v>762</c:v>
                </c:pt>
                <c:pt idx="629">
                  <c:v>762</c:v>
                </c:pt>
                <c:pt idx="630">
                  <c:v>762</c:v>
                </c:pt>
                <c:pt idx="631">
                  <c:v>762</c:v>
                </c:pt>
                <c:pt idx="632">
                  <c:v>762</c:v>
                </c:pt>
                <c:pt idx="633">
                  <c:v>762</c:v>
                </c:pt>
                <c:pt idx="634">
                  <c:v>762</c:v>
                </c:pt>
                <c:pt idx="635">
                  <c:v>762</c:v>
                </c:pt>
                <c:pt idx="636">
                  <c:v>762</c:v>
                </c:pt>
                <c:pt idx="637">
                  <c:v>762</c:v>
                </c:pt>
                <c:pt idx="638">
                  <c:v>762</c:v>
                </c:pt>
                <c:pt idx="639">
                  <c:v>762</c:v>
                </c:pt>
                <c:pt idx="640">
                  <c:v>762</c:v>
                </c:pt>
                <c:pt idx="641">
                  <c:v>762</c:v>
                </c:pt>
                <c:pt idx="642">
                  <c:v>762</c:v>
                </c:pt>
                <c:pt idx="643">
                  <c:v>762</c:v>
                </c:pt>
                <c:pt idx="644">
                  <c:v>762</c:v>
                </c:pt>
                <c:pt idx="645">
                  <c:v>762</c:v>
                </c:pt>
                <c:pt idx="646">
                  <c:v>762</c:v>
                </c:pt>
                <c:pt idx="647">
                  <c:v>762</c:v>
                </c:pt>
                <c:pt idx="648">
                  <c:v>762</c:v>
                </c:pt>
                <c:pt idx="649">
                  <c:v>762</c:v>
                </c:pt>
                <c:pt idx="650">
                  <c:v>762</c:v>
                </c:pt>
                <c:pt idx="651">
                  <c:v>762</c:v>
                </c:pt>
                <c:pt idx="652">
                  <c:v>762</c:v>
                </c:pt>
                <c:pt idx="653">
                  <c:v>762</c:v>
                </c:pt>
                <c:pt idx="654">
                  <c:v>762</c:v>
                </c:pt>
                <c:pt idx="655">
                  <c:v>762</c:v>
                </c:pt>
                <c:pt idx="656">
                  <c:v>762</c:v>
                </c:pt>
                <c:pt idx="657">
                  <c:v>762</c:v>
                </c:pt>
                <c:pt idx="658">
                  <c:v>762</c:v>
                </c:pt>
                <c:pt idx="659">
                  <c:v>762</c:v>
                </c:pt>
                <c:pt idx="660">
                  <c:v>762</c:v>
                </c:pt>
                <c:pt idx="661">
                  <c:v>762</c:v>
                </c:pt>
                <c:pt idx="662">
                  <c:v>762</c:v>
                </c:pt>
                <c:pt idx="663">
                  <c:v>762</c:v>
                </c:pt>
                <c:pt idx="664">
                  <c:v>762</c:v>
                </c:pt>
                <c:pt idx="665">
                  <c:v>762</c:v>
                </c:pt>
                <c:pt idx="666">
                  <c:v>762</c:v>
                </c:pt>
                <c:pt idx="667">
                  <c:v>762</c:v>
                </c:pt>
                <c:pt idx="668">
                  <c:v>762</c:v>
                </c:pt>
                <c:pt idx="669">
                  <c:v>762</c:v>
                </c:pt>
                <c:pt idx="670">
                  <c:v>762</c:v>
                </c:pt>
                <c:pt idx="671">
                  <c:v>762</c:v>
                </c:pt>
                <c:pt idx="672">
                  <c:v>762</c:v>
                </c:pt>
                <c:pt idx="673">
                  <c:v>762</c:v>
                </c:pt>
                <c:pt idx="674">
                  <c:v>762</c:v>
                </c:pt>
                <c:pt idx="675">
                  <c:v>762</c:v>
                </c:pt>
                <c:pt idx="676">
                  <c:v>762</c:v>
                </c:pt>
                <c:pt idx="677">
                  <c:v>762</c:v>
                </c:pt>
                <c:pt idx="678">
                  <c:v>762</c:v>
                </c:pt>
                <c:pt idx="679">
                  <c:v>762</c:v>
                </c:pt>
                <c:pt idx="680">
                  <c:v>762</c:v>
                </c:pt>
                <c:pt idx="681">
                  <c:v>762</c:v>
                </c:pt>
                <c:pt idx="682">
                  <c:v>762</c:v>
                </c:pt>
                <c:pt idx="683">
                  <c:v>762</c:v>
                </c:pt>
                <c:pt idx="684">
                  <c:v>762</c:v>
                </c:pt>
                <c:pt idx="685">
                  <c:v>762</c:v>
                </c:pt>
                <c:pt idx="686">
                  <c:v>762</c:v>
                </c:pt>
                <c:pt idx="687">
                  <c:v>762</c:v>
                </c:pt>
                <c:pt idx="688">
                  <c:v>762</c:v>
                </c:pt>
                <c:pt idx="689">
                  <c:v>762</c:v>
                </c:pt>
                <c:pt idx="690">
                  <c:v>762</c:v>
                </c:pt>
                <c:pt idx="691">
                  <c:v>762</c:v>
                </c:pt>
                <c:pt idx="692">
                  <c:v>762</c:v>
                </c:pt>
                <c:pt idx="693">
                  <c:v>762</c:v>
                </c:pt>
                <c:pt idx="694">
                  <c:v>762</c:v>
                </c:pt>
                <c:pt idx="695">
                  <c:v>762</c:v>
                </c:pt>
                <c:pt idx="696">
                  <c:v>762</c:v>
                </c:pt>
                <c:pt idx="697">
                  <c:v>762</c:v>
                </c:pt>
                <c:pt idx="698">
                  <c:v>762</c:v>
                </c:pt>
                <c:pt idx="699">
                  <c:v>762</c:v>
                </c:pt>
                <c:pt idx="700">
                  <c:v>762</c:v>
                </c:pt>
                <c:pt idx="701">
                  <c:v>762</c:v>
                </c:pt>
                <c:pt idx="702">
                  <c:v>762</c:v>
                </c:pt>
                <c:pt idx="703">
                  <c:v>762</c:v>
                </c:pt>
                <c:pt idx="704">
                  <c:v>762</c:v>
                </c:pt>
                <c:pt idx="705">
                  <c:v>762</c:v>
                </c:pt>
                <c:pt idx="706">
                  <c:v>762</c:v>
                </c:pt>
                <c:pt idx="707">
                  <c:v>762</c:v>
                </c:pt>
                <c:pt idx="708">
                  <c:v>762</c:v>
                </c:pt>
                <c:pt idx="709">
                  <c:v>762</c:v>
                </c:pt>
                <c:pt idx="710">
                  <c:v>762</c:v>
                </c:pt>
                <c:pt idx="711">
                  <c:v>762</c:v>
                </c:pt>
                <c:pt idx="712">
                  <c:v>762</c:v>
                </c:pt>
                <c:pt idx="713">
                  <c:v>762</c:v>
                </c:pt>
                <c:pt idx="714">
                  <c:v>762</c:v>
                </c:pt>
                <c:pt idx="715">
                  <c:v>762</c:v>
                </c:pt>
                <c:pt idx="716">
                  <c:v>762</c:v>
                </c:pt>
                <c:pt idx="717">
                  <c:v>762</c:v>
                </c:pt>
                <c:pt idx="718">
                  <c:v>762</c:v>
                </c:pt>
                <c:pt idx="719">
                  <c:v>762</c:v>
                </c:pt>
                <c:pt idx="720">
                  <c:v>762</c:v>
                </c:pt>
                <c:pt idx="721">
                  <c:v>762</c:v>
                </c:pt>
                <c:pt idx="722">
                  <c:v>762</c:v>
                </c:pt>
                <c:pt idx="723">
                  <c:v>762</c:v>
                </c:pt>
                <c:pt idx="724">
                  <c:v>762</c:v>
                </c:pt>
                <c:pt idx="725">
                  <c:v>762</c:v>
                </c:pt>
                <c:pt idx="726">
                  <c:v>762</c:v>
                </c:pt>
                <c:pt idx="727">
                  <c:v>762</c:v>
                </c:pt>
                <c:pt idx="728">
                  <c:v>762</c:v>
                </c:pt>
                <c:pt idx="729">
                  <c:v>762</c:v>
                </c:pt>
                <c:pt idx="730">
                  <c:v>762</c:v>
                </c:pt>
                <c:pt idx="731">
                  <c:v>762</c:v>
                </c:pt>
                <c:pt idx="732">
                  <c:v>762</c:v>
                </c:pt>
                <c:pt idx="733">
                  <c:v>762</c:v>
                </c:pt>
                <c:pt idx="734">
                  <c:v>762</c:v>
                </c:pt>
                <c:pt idx="735">
                  <c:v>762</c:v>
                </c:pt>
                <c:pt idx="736">
                  <c:v>762</c:v>
                </c:pt>
                <c:pt idx="737">
                  <c:v>762</c:v>
                </c:pt>
                <c:pt idx="738">
                  <c:v>762</c:v>
                </c:pt>
                <c:pt idx="739">
                  <c:v>762</c:v>
                </c:pt>
                <c:pt idx="740">
                  <c:v>762</c:v>
                </c:pt>
                <c:pt idx="741">
                  <c:v>762</c:v>
                </c:pt>
                <c:pt idx="742">
                  <c:v>762</c:v>
                </c:pt>
                <c:pt idx="743">
                  <c:v>762</c:v>
                </c:pt>
                <c:pt idx="744">
                  <c:v>762</c:v>
                </c:pt>
                <c:pt idx="745">
                  <c:v>762</c:v>
                </c:pt>
                <c:pt idx="746">
                  <c:v>762</c:v>
                </c:pt>
                <c:pt idx="747">
                  <c:v>762</c:v>
                </c:pt>
                <c:pt idx="748">
                  <c:v>762</c:v>
                </c:pt>
                <c:pt idx="749">
                  <c:v>762</c:v>
                </c:pt>
                <c:pt idx="750">
                  <c:v>762</c:v>
                </c:pt>
                <c:pt idx="751">
                  <c:v>762</c:v>
                </c:pt>
                <c:pt idx="752">
                  <c:v>762</c:v>
                </c:pt>
                <c:pt idx="753">
                  <c:v>762</c:v>
                </c:pt>
                <c:pt idx="754">
                  <c:v>762</c:v>
                </c:pt>
                <c:pt idx="755">
                  <c:v>762</c:v>
                </c:pt>
                <c:pt idx="756">
                  <c:v>762</c:v>
                </c:pt>
                <c:pt idx="757">
                  <c:v>762</c:v>
                </c:pt>
                <c:pt idx="758">
                  <c:v>762</c:v>
                </c:pt>
                <c:pt idx="759">
                  <c:v>762</c:v>
                </c:pt>
                <c:pt idx="760">
                  <c:v>762</c:v>
                </c:pt>
                <c:pt idx="761">
                  <c:v>762</c:v>
                </c:pt>
                <c:pt idx="762">
                  <c:v>762</c:v>
                </c:pt>
                <c:pt idx="763">
                  <c:v>762</c:v>
                </c:pt>
                <c:pt idx="764">
                  <c:v>762</c:v>
                </c:pt>
                <c:pt idx="765">
                  <c:v>762</c:v>
                </c:pt>
                <c:pt idx="766">
                  <c:v>762</c:v>
                </c:pt>
                <c:pt idx="767">
                  <c:v>762</c:v>
                </c:pt>
                <c:pt idx="768">
                  <c:v>762</c:v>
                </c:pt>
                <c:pt idx="769">
                  <c:v>762</c:v>
                </c:pt>
                <c:pt idx="770">
                  <c:v>762</c:v>
                </c:pt>
                <c:pt idx="771">
                  <c:v>762</c:v>
                </c:pt>
                <c:pt idx="772">
                  <c:v>762</c:v>
                </c:pt>
                <c:pt idx="773">
                  <c:v>762</c:v>
                </c:pt>
                <c:pt idx="774">
                  <c:v>762</c:v>
                </c:pt>
                <c:pt idx="775">
                  <c:v>762</c:v>
                </c:pt>
                <c:pt idx="776">
                  <c:v>762</c:v>
                </c:pt>
                <c:pt idx="777">
                  <c:v>762</c:v>
                </c:pt>
                <c:pt idx="778">
                  <c:v>762</c:v>
                </c:pt>
                <c:pt idx="779">
                  <c:v>762</c:v>
                </c:pt>
                <c:pt idx="780">
                  <c:v>762</c:v>
                </c:pt>
                <c:pt idx="781">
                  <c:v>762</c:v>
                </c:pt>
                <c:pt idx="782">
                  <c:v>762</c:v>
                </c:pt>
                <c:pt idx="783">
                  <c:v>762</c:v>
                </c:pt>
                <c:pt idx="784">
                  <c:v>762</c:v>
                </c:pt>
                <c:pt idx="785">
                  <c:v>762</c:v>
                </c:pt>
                <c:pt idx="786">
                  <c:v>762</c:v>
                </c:pt>
                <c:pt idx="787">
                  <c:v>762</c:v>
                </c:pt>
                <c:pt idx="788">
                  <c:v>762</c:v>
                </c:pt>
                <c:pt idx="789">
                  <c:v>762</c:v>
                </c:pt>
                <c:pt idx="790">
                  <c:v>762</c:v>
                </c:pt>
                <c:pt idx="791">
                  <c:v>762</c:v>
                </c:pt>
                <c:pt idx="792">
                  <c:v>762</c:v>
                </c:pt>
                <c:pt idx="793">
                  <c:v>762</c:v>
                </c:pt>
                <c:pt idx="794">
                  <c:v>762</c:v>
                </c:pt>
                <c:pt idx="795">
                  <c:v>762</c:v>
                </c:pt>
                <c:pt idx="796">
                  <c:v>762</c:v>
                </c:pt>
                <c:pt idx="797">
                  <c:v>762</c:v>
                </c:pt>
                <c:pt idx="798">
                  <c:v>762</c:v>
                </c:pt>
                <c:pt idx="799">
                  <c:v>762</c:v>
                </c:pt>
                <c:pt idx="800">
                  <c:v>762</c:v>
                </c:pt>
                <c:pt idx="801">
                  <c:v>762</c:v>
                </c:pt>
                <c:pt idx="802">
                  <c:v>762</c:v>
                </c:pt>
                <c:pt idx="803">
                  <c:v>762</c:v>
                </c:pt>
                <c:pt idx="804">
                  <c:v>762</c:v>
                </c:pt>
                <c:pt idx="805">
                  <c:v>762</c:v>
                </c:pt>
                <c:pt idx="806">
                  <c:v>762</c:v>
                </c:pt>
                <c:pt idx="807">
                  <c:v>762</c:v>
                </c:pt>
                <c:pt idx="808">
                  <c:v>762</c:v>
                </c:pt>
                <c:pt idx="809">
                  <c:v>762</c:v>
                </c:pt>
                <c:pt idx="810">
                  <c:v>762</c:v>
                </c:pt>
                <c:pt idx="811">
                  <c:v>762</c:v>
                </c:pt>
                <c:pt idx="812">
                  <c:v>762</c:v>
                </c:pt>
                <c:pt idx="813">
                  <c:v>762</c:v>
                </c:pt>
                <c:pt idx="814">
                  <c:v>762</c:v>
                </c:pt>
                <c:pt idx="815">
                  <c:v>762</c:v>
                </c:pt>
                <c:pt idx="816">
                  <c:v>762</c:v>
                </c:pt>
                <c:pt idx="817">
                  <c:v>762</c:v>
                </c:pt>
                <c:pt idx="818">
                  <c:v>762</c:v>
                </c:pt>
                <c:pt idx="819">
                  <c:v>762</c:v>
                </c:pt>
                <c:pt idx="820">
                  <c:v>762</c:v>
                </c:pt>
                <c:pt idx="821">
                  <c:v>762</c:v>
                </c:pt>
                <c:pt idx="822">
                  <c:v>762</c:v>
                </c:pt>
                <c:pt idx="823">
                  <c:v>762</c:v>
                </c:pt>
                <c:pt idx="824">
                  <c:v>762</c:v>
                </c:pt>
                <c:pt idx="825">
                  <c:v>762</c:v>
                </c:pt>
                <c:pt idx="826">
                  <c:v>762</c:v>
                </c:pt>
                <c:pt idx="827">
                  <c:v>762</c:v>
                </c:pt>
                <c:pt idx="828">
                  <c:v>762</c:v>
                </c:pt>
                <c:pt idx="829">
                  <c:v>762</c:v>
                </c:pt>
                <c:pt idx="830">
                  <c:v>762</c:v>
                </c:pt>
                <c:pt idx="831">
                  <c:v>762</c:v>
                </c:pt>
                <c:pt idx="832">
                  <c:v>762</c:v>
                </c:pt>
                <c:pt idx="833">
                  <c:v>762</c:v>
                </c:pt>
                <c:pt idx="834">
                  <c:v>762</c:v>
                </c:pt>
                <c:pt idx="835">
                  <c:v>762</c:v>
                </c:pt>
                <c:pt idx="836">
                  <c:v>762</c:v>
                </c:pt>
                <c:pt idx="837">
                  <c:v>762</c:v>
                </c:pt>
                <c:pt idx="838">
                  <c:v>762</c:v>
                </c:pt>
                <c:pt idx="839">
                  <c:v>762</c:v>
                </c:pt>
                <c:pt idx="840">
                  <c:v>762</c:v>
                </c:pt>
                <c:pt idx="841">
                  <c:v>762</c:v>
                </c:pt>
                <c:pt idx="842">
                  <c:v>762</c:v>
                </c:pt>
                <c:pt idx="843">
                  <c:v>762</c:v>
                </c:pt>
                <c:pt idx="844">
                  <c:v>762</c:v>
                </c:pt>
                <c:pt idx="845">
                  <c:v>762</c:v>
                </c:pt>
                <c:pt idx="846">
                  <c:v>762</c:v>
                </c:pt>
                <c:pt idx="847">
                  <c:v>762</c:v>
                </c:pt>
                <c:pt idx="848">
                  <c:v>762</c:v>
                </c:pt>
                <c:pt idx="849">
                  <c:v>762</c:v>
                </c:pt>
                <c:pt idx="850">
                  <c:v>762</c:v>
                </c:pt>
                <c:pt idx="851">
                  <c:v>762</c:v>
                </c:pt>
                <c:pt idx="852">
                  <c:v>762</c:v>
                </c:pt>
                <c:pt idx="853">
                  <c:v>762</c:v>
                </c:pt>
                <c:pt idx="854">
                  <c:v>762</c:v>
                </c:pt>
                <c:pt idx="855">
                  <c:v>762</c:v>
                </c:pt>
                <c:pt idx="856">
                  <c:v>762</c:v>
                </c:pt>
                <c:pt idx="857">
                  <c:v>762</c:v>
                </c:pt>
                <c:pt idx="858">
                  <c:v>762</c:v>
                </c:pt>
                <c:pt idx="859">
                  <c:v>762</c:v>
                </c:pt>
                <c:pt idx="860">
                  <c:v>762</c:v>
                </c:pt>
                <c:pt idx="861">
                  <c:v>762</c:v>
                </c:pt>
                <c:pt idx="862">
                  <c:v>762</c:v>
                </c:pt>
                <c:pt idx="863">
                  <c:v>762</c:v>
                </c:pt>
                <c:pt idx="864">
                  <c:v>762</c:v>
                </c:pt>
                <c:pt idx="865">
                  <c:v>762</c:v>
                </c:pt>
                <c:pt idx="866">
                  <c:v>762</c:v>
                </c:pt>
                <c:pt idx="867">
                  <c:v>762</c:v>
                </c:pt>
                <c:pt idx="868">
                  <c:v>762</c:v>
                </c:pt>
                <c:pt idx="869">
                  <c:v>762</c:v>
                </c:pt>
                <c:pt idx="870">
                  <c:v>762</c:v>
                </c:pt>
                <c:pt idx="871">
                  <c:v>762</c:v>
                </c:pt>
                <c:pt idx="872">
                  <c:v>762</c:v>
                </c:pt>
                <c:pt idx="873">
                  <c:v>762</c:v>
                </c:pt>
                <c:pt idx="874">
                  <c:v>762</c:v>
                </c:pt>
                <c:pt idx="875">
                  <c:v>762</c:v>
                </c:pt>
                <c:pt idx="876">
                  <c:v>762</c:v>
                </c:pt>
                <c:pt idx="877">
                  <c:v>762</c:v>
                </c:pt>
                <c:pt idx="878">
                  <c:v>762</c:v>
                </c:pt>
                <c:pt idx="879">
                  <c:v>762</c:v>
                </c:pt>
                <c:pt idx="880">
                  <c:v>762</c:v>
                </c:pt>
                <c:pt idx="881">
                  <c:v>762</c:v>
                </c:pt>
                <c:pt idx="882">
                  <c:v>762</c:v>
                </c:pt>
                <c:pt idx="883">
                  <c:v>762</c:v>
                </c:pt>
                <c:pt idx="884">
                  <c:v>762</c:v>
                </c:pt>
                <c:pt idx="885">
                  <c:v>762</c:v>
                </c:pt>
                <c:pt idx="886">
                  <c:v>762</c:v>
                </c:pt>
                <c:pt idx="887">
                  <c:v>762</c:v>
                </c:pt>
                <c:pt idx="888">
                  <c:v>762</c:v>
                </c:pt>
                <c:pt idx="889">
                  <c:v>762</c:v>
                </c:pt>
                <c:pt idx="890">
                  <c:v>762</c:v>
                </c:pt>
                <c:pt idx="891">
                  <c:v>762</c:v>
                </c:pt>
                <c:pt idx="892">
                  <c:v>762</c:v>
                </c:pt>
                <c:pt idx="893">
                  <c:v>762</c:v>
                </c:pt>
                <c:pt idx="894">
                  <c:v>762</c:v>
                </c:pt>
                <c:pt idx="895">
                  <c:v>762</c:v>
                </c:pt>
                <c:pt idx="896">
                  <c:v>762</c:v>
                </c:pt>
                <c:pt idx="897">
                  <c:v>762</c:v>
                </c:pt>
                <c:pt idx="898">
                  <c:v>762</c:v>
                </c:pt>
                <c:pt idx="899">
                  <c:v>762</c:v>
                </c:pt>
                <c:pt idx="900">
                  <c:v>762</c:v>
                </c:pt>
                <c:pt idx="901">
                  <c:v>762</c:v>
                </c:pt>
                <c:pt idx="902">
                  <c:v>762</c:v>
                </c:pt>
                <c:pt idx="903">
                  <c:v>762</c:v>
                </c:pt>
                <c:pt idx="904">
                  <c:v>762</c:v>
                </c:pt>
                <c:pt idx="905">
                  <c:v>762</c:v>
                </c:pt>
                <c:pt idx="906">
                  <c:v>762</c:v>
                </c:pt>
                <c:pt idx="907">
                  <c:v>762</c:v>
                </c:pt>
                <c:pt idx="908">
                  <c:v>762</c:v>
                </c:pt>
                <c:pt idx="909">
                  <c:v>762</c:v>
                </c:pt>
                <c:pt idx="910">
                  <c:v>762</c:v>
                </c:pt>
                <c:pt idx="911">
                  <c:v>762</c:v>
                </c:pt>
                <c:pt idx="912">
                  <c:v>762</c:v>
                </c:pt>
                <c:pt idx="913">
                  <c:v>762</c:v>
                </c:pt>
                <c:pt idx="914">
                  <c:v>762</c:v>
                </c:pt>
                <c:pt idx="915">
                  <c:v>762</c:v>
                </c:pt>
                <c:pt idx="916">
                  <c:v>762</c:v>
                </c:pt>
                <c:pt idx="917">
                  <c:v>762</c:v>
                </c:pt>
                <c:pt idx="918">
                  <c:v>762</c:v>
                </c:pt>
                <c:pt idx="919">
                  <c:v>762</c:v>
                </c:pt>
                <c:pt idx="920">
                  <c:v>762</c:v>
                </c:pt>
                <c:pt idx="921">
                  <c:v>762</c:v>
                </c:pt>
                <c:pt idx="922">
                  <c:v>762</c:v>
                </c:pt>
                <c:pt idx="923">
                  <c:v>762</c:v>
                </c:pt>
                <c:pt idx="924">
                  <c:v>762</c:v>
                </c:pt>
                <c:pt idx="925">
                  <c:v>762</c:v>
                </c:pt>
                <c:pt idx="926">
                  <c:v>762</c:v>
                </c:pt>
                <c:pt idx="927">
                  <c:v>762</c:v>
                </c:pt>
                <c:pt idx="928">
                  <c:v>762</c:v>
                </c:pt>
                <c:pt idx="929">
                  <c:v>762</c:v>
                </c:pt>
                <c:pt idx="930">
                  <c:v>762</c:v>
                </c:pt>
                <c:pt idx="931">
                  <c:v>762</c:v>
                </c:pt>
                <c:pt idx="932">
                  <c:v>762</c:v>
                </c:pt>
                <c:pt idx="933">
                  <c:v>762</c:v>
                </c:pt>
                <c:pt idx="934">
                  <c:v>762</c:v>
                </c:pt>
                <c:pt idx="935">
                  <c:v>762</c:v>
                </c:pt>
                <c:pt idx="936">
                  <c:v>762</c:v>
                </c:pt>
                <c:pt idx="937">
                  <c:v>762</c:v>
                </c:pt>
                <c:pt idx="938">
                  <c:v>762</c:v>
                </c:pt>
                <c:pt idx="939">
                  <c:v>762</c:v>
                </c:pt>
                <c:pt idx="940">
                  <c:v>762</c:v>
                </c:pt>
                <c:pt idx="941">
                  <c:v>762</c:v>
                </c:pt>
                <c:pt idx="942">
                  <c:v>762</c:v>
                </c:pt>
                <c:pt idx="943">
                  <c:v>762</c:v>
                </c:pt>
                <c:pt idx="944">
                  <c:v>762</c:v>
                </c:pt>
                <c:pt idx="945">
                  <c:v>762</c:v>
                </c:pt>
                <c:pt idx="946">
                  <c:v>762</c:v>
                </c:pt>
                <c:pt idx="947">
                  <c:v>762</c:v>
                </c:pt>
                <c:pt idx="948">
                  <c:v>762</c:v>
                </c:pt>
                <c:pt idx="949">
                  <c:v>762</c:v>
                </c:pt>
                <c:pt idx="950">
                  <c:v>762</c:v>
                </c:pt>
                <c:pt idx="951">
                  <c:v>762</c:v>
                </c:pt>
                <c:pt idx="952">
                  <c:v>762</c:v>
                </c:pt>
                <c:pt idx="953">
                  <c:v>762</c:v>
                </c:pt>
                <c:pt idx="954">
                  <c:v>762</c:v>
                </c:pt>
                <c:pt idx="955">
                  <c:v>762</c:v>
                </c:pt>
                <c:pt idx="956">
                  <c:v>762</c:v>
                </c:pt>
                <c:pt idx="957">
                  <c:v>762</c:v>
                </c:pt>
                <c:pt idx="958">
                  <c:v>762</c:v>
                </c:pt>
                <c:pt idx="959">
                  <c:v>762</c:v>
                </c:pt>
                <c:pt idx="960">
                  <c:v>762</c:v>
                </c:pt>
                <c:pt idx="961">
                  <c:v>762</c:v>
                </c:pt>
                <c:pt idx="962">
                  <c:v>762</c:v>
                </c:pt>
                <c:pt idx="963">
                  <c:v>762</c:v>
                </c:pt>
                <c:pt idx="964">
                  <c:v>762</c:v>
                </c:pt>
                <c:pt idx="965">
                  <c:v>762</c:v>
                </c:pt>
                <c:pt idx="966">
                  <c:v>762</c:v>
                </c:pt>
                <c:pt idx="967">
                  <c:v>762</c:v>
                </c:pt>
                <c:pt idx="968">
                  <c:v>762</c:v>
                </c:pt>
                <c:pt idx="969">
                  <c:v>762</c:v>
                </c:pt>
                <c:pt idx="970">
                  <c:v>762</c:v>
                </c:pt>
                <c:pt idx="971">
                  <c:v>762</c:v>
                </c:pt>
                <c:pt idx="972">
                  <c:v>762</c:v>
                </c:pt>
                <c:pt idx="973">
                  <c:v>762</c:v>
                </c:pt>
                <c:pt idx="974">
                  <c:v>762</c:v>
                </c:pt>
                <c:pt idx="975">
                  <c:v>762</c:v>
                </c:pt>
                <c:pt idx="976">
                  <c:v>762</c:v>
                </c:pt>
                <c:pt idx="977">
                  <c:v>762</c:v>
                </c:pt>
                <c:pt idx="978">
                  <c:v>762</c:v>
                </c:pt>
                <c:pt idx="979">
                  <c:v>762</c:v>
                </c:pt>
                <c:pt idx="980">
                  <c:v>762</c:v>
                </c:pt>
                <c:pt idx="981">
                  <c:v>762</c:v>
                </c:pt>
                <c:pt idx="982">
                  <c:v>762</c:v>
                </c:pt>
                <c:pt idx="983">
                  <c:v>762</c:v>
                </c:pt>
                <c:pt idx="984">
                  <c:v>762</c:v>
                </c:pt>
                <c:pt idx="985">
                  <c:v>762</c:v>
                </c:pt>
                <c:pt idx="986">
                  <c:v>762</c:v>
                </c:pt>
                <c:pt idx="987">
                  <c:v>762</c:v>
                </c:pt>
                <c:pt idx="988">
                  <c:v>762</c:v>
                </c:pt>
                <c:pt idx="989">
                  <c:v>762</c:v>
                </c:pt>
                <c:pt idx="990">
                  <c:v>762</c:v>
                </c:pt>
                <c:pt idx="991">
                  <c:v>762</c:v>
                </c:pt>
                <c:pt idx="992">
                  <c:v>762</c:v>
                </c:pt>
                <c:pt idx="993">
                  <c:v>762</c:v>
                </c:pt>
                <c:pt idx="994">
                  <c:v>762</c:v>
                </c:pt>
                <c:pt idx="995">
                  <c:v>762</c:v>
                </c:pt>
                <c:pt idx="996">
                  <c:v>762</c:v>
                </c:pt>
                <c:pt idx="997">
                  <c:v>762</c:v>
                </c:pt>
                <c:pt idx="998">
                  <c:v>762</c:v>
                </c:pt>
                <c:pt idx="999">
                  <c:v>762</c:v>
                </c:pt>
              </c:numCache>
            </c:numRef>
          </c:yVal>
          <c:smooth val="0"/>
          <c:extLst>
            <c:ext xmlns:c16="http://schemas.microsoft.com/office/drawing/2014/chart" uri="{C3380CC4-5D6E-409C-BE32-E72D297353CC}">
              <c16:uniqueId val="{00000002-6883-46E9-9A67-4C8AC32A5537}"/>
            </c:ext>
          </c:extLst>
        </c:ser>
        <c:ser>
          <c:idx val="3"/>
          <c:order val="3"/>
          <c:tx>
            <c:v>EA - UMC Mean</c:v>
          </c:tx>
          <c:spPr>
            <a:ln w="25400" cap="rnd">
              <a:noFill/>
              <a:round/>
            </a:ln>
            <a:effectLst/>
          </c:spPr>
          <c:marker>
            <c:symbol val="diamond"/>
            <c:size val="15"/>
            <c:spPr>
              <a:solidFill>
                <a:srgbClr val="694D9F"/>
              </a:solidFill>
              <a:ln w="9525">
                <a:noFill/>
              </a:ln>
              <a:effectLst/>
            </c:spPr>
          </c:marker>
          <c:xVal>
            <c:numRef>
              <c:f>Graph!$U$4:$U$1003</c:f>
              <c:numCache>
                <c:formatCode>General</c:formatCode>
                <c:ptCount val="1000"/>
                <c:pt idx="0">
                  <c:v>3.6999999999999998E-2</c:v>
                </c:pt>
                <c:pt idx="1">
                  <c:v>3.6999999999999998E-2</c:v>
                </c:pt>
                <c:pt idx="2">
                  <c:v>3.6999999999999998E-2</c:v>
                </c:pt>
                <c:pt idx="3">
                  <c:v>3.6999999999999998E-2</c:v>
                </c:pt>
                <c:pt idx="4">
                  <c:v>3.6999999999999998E-2</c:v>
                </c:pt>
                <c:pt idx="5">
                  <c:v>3.6999999999999998E-2</c:v>
                </c:pt>
                <c:pt idx="6">
                  <c:v>3.6999999999999998E-2</c:v>
                </c:pt>
                <c:pt idx="7">
                  <c:v>3.6999999999999998E-2</c:v>
                </c:pt>
                <c:pt idx="8">
                  <c:v>3.6999999999999998E-2</c:v>
                </c:pt>
                <c:pt idx="9">
                  <c:v>3.6999999999999998E-2</c:v>
                </c:pt>
                <c:pt idx="10">
                  <c:v>3.6999999999999998E-2</c:v>
                </c:pt>
                <c:pt idx="11">
                  <c:v>3.6999999999999998E-2</c:v>
                </c:pt>
                <c:pt idx="12">
                  <c:v>3.6999999999999998E-2</c:v>
                </c:pt>
                <c:pt idx="13">
                  <c:v>3.6999999999999998E-2</c:v>
                </c:pt>
                <c:pt idx="14">
                  <c:v>3.6999999999999998E-2</c:v>
                </c:pt>
                <c:pt idx="15">
                  <c:v>3.6999999999999998E-2</c:v>
                </c:pt>
                <c:pt idx="16">
                  <c:v>3.6999999999999998E-2</c:v>
                </c:pt>
                <c:pt idx="17">
                  <c:v>3.6999999999999998E-2</c:v>
                </c:pt>
                <c:pt idx="18">
                  <c:v>3.6999999999999998E-2</c:v>
                </c:pt>
                <c:pt idx="19">
                  <c:v>3.6999999999999998E-2</c:v>
                </c:pt>
                <c:pt idx="20">
                  <c:v>3.6999999999999998E-2</c:v>
                </c:pt>
                <c:pt idx="21">
                  <c:v>3.6999999999999998E-2</c:v>
                </c:pt>
                <c:pt idx="22">
                  <c:v>3.6999999999999998E-2</c:v>
                </c:pt>
                <c:pt idx="23">
                  <c:v>3.6999999999999998E-2</c:v>
                </c:pt>
                <c:pt idx="24">
                  <c:v>3.6999999999999998E-2</c:v>
                </c:pt>
                <c:pt idx="25">
                  <c:v>3.6999999999999998E-2</c:v>
                </c:pt>
                <c:pt idx="26">
                  <c:v>3.6999999999999998E-2</c:v>
                </c:pt>
                <c:pt idx="27">
                  <c:v>3.6999999999999998E-2</c:v>
                </c:pt>
                <c:pt idx="28">
                  <c:v>3.6999999999999998E-2</c:v>
                </c:pt>
                <c:pt idx="29">
                  <c:v>3.6999999999999998E-2</c:v>
                </c:pt>
                <c:pt idx="30">
                  <c:v>3.6999999999999998E-2</c:v>
                </c:pt>
                <c:pt idx="31">
                  <c:v>3.6999999999999998E-2</c:v>
                </c:pt>
                <c:pt idx="32">
                  <c:v>3.6999999999999998E-2</c:v>
                </c:pt>
                <c:pt idx="33">
                  <c:v>3.6999999999999998E-2</c:v>
                </c:pt>
                <c:pt idx="34">
                  <c:v>3.6999999999999998E-2</c:v>
                </c:pt>
                <c:pt idx="35">
                  <c:v>3.6999999999999998E-2</c:v>
                </c:pt>
                <c:pt idx="36">
                  <c:v>3.6999999999999998E-2</c:v>
                </c:pt>
                <c:pt idx="37">
                  <c:v>3.6999999999999998E-2</c:v>
                </c:pt>
                <c:pt idx="38">
                  <c:v>3.6999999999999998E-2</c:v>
                </c:pt>
                <c:pt idx="39">
                  <c:v>3.6999999999999998E-2</c:v>
                </c:pt>
                <c:pt idx="40">
                  <c:v>3.6999999999999998E-2</c:v>
                </c:pt>
                <c:pt idx="41">
                  <c:v>3.6999999999999998E-2</c:v>
                </c:pt>
                <c:pt idx="42">
                  <c:v>3.6999999999999998E-2</c:v>
                </c:pt>
                <c:pt idx="43">
                  <c:v>3.6999999999999998E-2</c:v>
                </c:pt>
                <c:pt idx="44">
                  <c:v>3.6999999999999998E-2</c:v>
                </c:pt>
                <c:pt idx="45">
                  <c:v>3.6999999999999998E-2</c:v>
                </c:pt>
                <c:pt idx="46">
                  <c:v>3.6999999999999998E-2</c:v>
                </c:pt>
                <c:pt idx="47">
                  <c:v>3.6999999999999998E-2</c:v>
                </c:pt>
                <c:pt idx="48">
                  <c:v>3.6999999999999998E-2</c:v>
                </c:pt>
                <c:pt idx="49">
                  <c:v>3.6999999999999998E-2</c:v>
                </c:pt>
                <c:pt idx="50">
                  <c:v>3.6999999999999998E-2</c:v>
                </c:pt>
                <c:pt idx="51">
                  <c:v>3.6999999999999998E-2</c:v>
                </c:pt>
                <c:pt idx="52">
                  <c:v>3.6999999999999998E-2</c:v>
                </c:pt>
                <c:pt idx="53">
                  <c:v>3.6999999999999998E-2</c:v>
                </c:pt>
                <c:pt idx="54">
                  <c:v>3.6999999999999998E-2</c:v>
                </c:pt>
                <c:pt idx="55">
                  <c:v>3.6999999999999998E-2</c:v>
                </c:pt>
                <c:pt idx="56">
                  <c:v>3.6999999999999998E-2</c:v>
                </c:pt>
                <c:pt idx="57">
                  <c:v>3.6999999999999998E-2</c:v>
                </c:pt>
                <c:pt idx="58">
                  <c:v>3.6999999999999998E-2</c:v>
                </c:pt>
                <c:pt idx="59">
                  <c:v>3.6999999999999998E-2</c:v>
                </c:pt>
                <c:pt idx="60">
                  <c:v>3.6999999999999998E-2</c:v>
                </c:pt>
                <c:pt idx="61">
                  <c:v>3.6999999999999998E-2</c:v>
                </c:pt>
                <c:pt idx="62">
                  <c:v>3.6999999999999998E-2</c:v>
                </c:pt>
                <c:pt idx="63">
                  <c:v>3.6999999999999998E-2</c:v>
                </c:pt>
                <c:pt idx="64">
                  <c:v>3.6999999999999998E-2</c:v>
                </c:pt>
                <c:pt idx="65">
                  <c:v>3.6999999999999998E-2</c:v>
                </c:pt>
                <c:pt idx="66">
                  <c:v>3.6999999999999998E-2</c:v>
                </c:pt>
                <c:pt idx="67">
                  <c:v>3.6999999999999998E-2</c:v>
                </c:pt>
                <c:pt idx="68">
                  <c:v>3.6999999999999998E-2</c:v>
                </c:pt>
                <c:pt idx="69">
                  <c:v>3.6999999999999998E-2</c:v>
                </c:pt>
                <c:pt idx="70">
                  <c:v>3.6999999999999998E-2</c:v>
                </c:pt>
                <c:pt idx="71">
                  <c:v>3.6999999999999998E-2</c:v>
                </c:pt>
                <c:pt idx="72">
                  <c:v>3.6999999999999998E-2</c:v>
                </c:pt>
                <c:pt idx="73">
                  <c:v>3.6999999999999998E-2</c:v>
                </c:pt>
                <c:pt idx="74">
                  <c:v>3.6999999999999998E-2</c:v>
                </c:pt>
                <c:pt idx="75">
                  <c:v>3.6999999999999998E-2</c:v>
                </c:pt>
                <c:pt idx="76">
                  <c:v>3.6999999999999998E-2</c:v>
                </c:pt>
                <c:pt idx="77">
                  <c:v>3.6999999999999998E-2</c:v>
                </c:pt>
                <c:pt idx="78">
                  <c:v>3.6999999999999998E-2</c:v>
                </c:pt>
                <c:pt idx="79">
                  <c:v>3.6999999999999998E-2</c:v>
                </c:pt>
                <c:pt idx="80">
                  <c:v>3.6999999999999998E-2</c:v>
                </c:pt>
                <c:pt idx="81">
                  <c:v>3.6999999999999998E-2</c:v>
                </c:pt>
                <c:pt idx="82">
                  <c:v>3.6999999999999998E-2</c:v>
                </c:pt>
                <c:pt idx="83">
                  <c:v>3.6999999999999998E-2</c:v>
                </c:pt>
                <c:pt idx="84">
                  <c:v>3.6999999999999998E-2</c:v>
                </c:pt>
                <c:pt idx="85">
                  <c:v>3.6999999999999998E-2</c:v>
                </c:pt>
                <c:pt idx="86">
                  <c:v>3.6999999999999998E-2</c:v>
                </c:pt>
                <c:pt idx="87">
                  <c:v>3.6999999999999998E-2</c:v>
                </c:pt>
                <c:pt idx="88">
                  <c:v>3.6999999999999998E-2</c:v>
                </c:pt>
                <c:pt idx="89">
                  <c:v>3.6999999999999998E-2</c:v>
                </c:pt>
                <c:pt idx="90">
                  <c:v>3.6999999999999998E-2</c:v>
                </c:pt>
                <c:pt idx="91">
                  <c:v>3.6999999999999998E-2</c:v>
                </c:pt>
                <c:pt idx="92">
                  <c:v>3.6999999999999998E-2</c:v>
                </c:pt>
                <c:pt idx="93">
                  <c:v>3.6999999999999998E-2</c:v>
                </c:pt>
                <c:pt idx="94">
                  <c:v>3.6999999999999998E-2</c:v>
                </c:pt>
                <c:pt idx="95">
                  <c:v>3.6999999999999998E-2</c:v>
                </c:pt>
                <c:pt idx="96">
                  <c:v>3.6999999999999998E-2</c:v>
                </c:pt>
                <c:pt idx="97">
                  <c:v>3.6999999999999998E-2</c:v>
                </c:pt>
                <c:pt idx="98">
                  <c:v>3.6999999999999998E-2</c:v>
                </c:pt>
                <c:pt idx="99">
                  <c:v>3.6999999999999998E-2</c:v>
                </c:pt>
                <c:pt idx="100">
                  <c:v>3.6999999999999998E-2</c:v>
                </c:pt>
                <c:pt idx="101">
                  <c:v>3.6999999999999998E-2</c:v>
                </c:pt>
                <c:pt idx="102">
                  <c:v>3.6999999999999998E-2</c:v>
                </c:pt>
                <c:pt idx="103">
                  <c:v>3.6999999999999998E-2</c:v>
                </c:pt>
                <c:pt idx="104">
                  <c:v>3.6999999999999998E-2</c:v>
                </c:pt>
                <c:pt idx="105">
                  <c:v>3.6999999999999998E-2</c:v>
                </c:pt>
                <c:pt idx="106">
                  <c:v>3.6999999999999998E-2</c:v>
                </c:pt>
                <c:pt idx="107">
                  <c:v>3.6999999999999998E-2</c:v>
                </c:pt>
                <c:pt idx="108">
                  <c:v>3.6999999999999998E-2</c:v>
                </c:pt>
                <c:pt idx="109">
                  <c:v>3.6999999999999998E-2</c:v>
                </c:pt>
                <c:pt idx="110">
                  <c:v>3.6999999999999998E-2</c:v>
                </c:pt>
                <c:pt idx="111">
                  <c:v>3.6999999999999998E-2</c:v>
                </c:pt>
                <c:pt idx="112">
                  <c:v>3.6999999999999998E-2</c:v>
                </c:pt>
                <c:pt idx="113">
                  <c:v>3.6999999999999998E-2</c:v>
                </c:pt>
                <c:pt idx="114">
                  <c:v>3.6999999999999998E-2</c:v>
                </c:pt>
                <c:pt idx="115">
                  <c:v>3.6999999999999998E-2</c:v>
                </c:pt>
                <c:pt idx="116">
                  <c:v>3.6999999999999998E-2</c:v>
                </c:pt>
                <c:pt idx="117">
                  <c:v>3.6999999999999998E-2</c:v>
                </c:pt>
                <c:pt idx="118">
                  <c:v>3.6999999999999998E-2</c:v>
                </c:pt>
                <c:pt idx="119">
                  <c:v>3.6999999999999998E-2</c:v>
                </c:pt>
                <c:pt idx="120">
                  <c:v>3.6999999999999998E-2</c:v>
                </c:pt>
                <c:pt idx="121">
                  <c:v>3.6999999999999998E-2</c:v>
                </c:pt>
                <c:pt idx="122">
                  <c:v>3.6999999999999998E-2</c:v>
                </c:pt>
                <c:pt idx="123">
                  <c:v>3.6999999999999998E-2</c:v>
                </c:pt>
                <c:pt idx="124">
                  <c:v>3.6999999999999998E-2</c:v>
                </c:pt>
                <c:pt idx="125">
                  <c:v>3.6999999999999998E-2</c:v>
                </c:pt>
                <c:pt idx="126">
                  <c:v>3.6999999999999998E-2</c:v>
                </c:pt>
                <c:pt idx="127">
                  <c:v>3.6999999999999998E-2</c:v>
                </c:pt>
                <c:pt idx="128">
                  <c:v>3.6999999999999998E-2</c:v>
                </c:pt>
                <c:pt idx="129">
                  <c:v>3.6999999999999998E-2</c:v>
                </c:pt>
                <c:pt idx="130">
                  <c:v>3.6999999999999998E-2</c:v>
                </c:pt>
                <c:pt idx="131">
                  <c:v>3.6999999999999998E-2</c:v>
                </c:pt>
                <c:pt idx="132">
                  <c:v>3.6999999999999998E-2</c:v>
                </c:pt>
                <c:pt idx="133">
                  <c:v>3.6999999999999998E-2</c:v>
                </c:pt>
                <c:pt idx="134">
                  <c:v>3.6999999999999998E-2</c:v>
                </c:pt>
                <c:pt idx="135">
                  <c:v>3.6999999999999998E-2</c:v>
                </c:pt>
                <c:pt idx="136">
                  <c:v>3.6999999999999998E-2</c:v>
                </c:pt>
                <c:pt idx="137">
                  <c:v>3.6999999999999998E-2</c:v>
                </c:pt>
                <c:pt idx="138">
                  <c:v>3.6999999999999998E-2</c:v>
                </c:pt>
                <c:pt idx="139">
                  <c:v>3.6999999999999998E-2</c:v>
                </c:pt>
                <c:pt idx="140">
                  <c:v>3.6999999999999998E-2</c:v>
                </c:pt>
                <c:pt idx="141">
                  <c:v>3.6999999999999998E-2</c:v>
                </c:pt>
                <c:pt idx="142">
                  <c:v>3.6999999999999998E-2</c:v>
                </c:pt>
                <c:pt idx="143">
                  <c:v>3.6999999999999998E-2</c:v>
                </c:pt>
                <c:pt idx="144">
                  <c:v>3.6999999999999998E-2</c:v>
                </c:pt>
                <c:pt idx="145">
                  <c:v>3.6999999999999998E-2</c:v>
                </c:pt>
                <c:pt idx="146">
                  <c:v>3.6999999999999998E-2</c:v>
                </c:pt>
                <c:pt idx="147">
                  <c:v>3.6999999999999998E-2</c:v>
                </c:pt>
                <c:pt idx="148">
                  <c:v>3.6999999999999998E-2</c:v>
                </c:pt>
                <c:pt idx="149">
                  <c:v>3.6999999999999998E-2</c:v>
                </c:pt>
                <c:pt idx="150">
                  <c:v>3.6999999999999998E-2</c:v>
                </c:pt>
                <c:pt idx="151">
                  <c:v>3.6999999999999998E-2</c:v>
                </c:pt>
                <c:pt idx="152">
                  <c:v>3.6999999999999998E-2</c:v>
                </c:pt>
                <c:pt idx="153">
                  <c:v>3.6999999999999998E-2</c:v>
                </c:pt>
                <c:pt idx="154">
                  <c:v>3.6999999999999998E-2</c:v>
                </c:pt>
                <c:pt idx="155">
                  <c:v>3.6999999999999998E-2</c:v>
                </c:pt>
                <c:pt idx="156">
                  <c:v>3.6999999999999998E-2</c:v>
                </c:pt>
                <c:pt idx="157">
                  <c:v>3.6999999999999998E-2</c:v>
                </c:pt>
                <c:pt idx="158">
                  <c:v>3.6999999999999998E-2</c:v>
                </c:pt>
                <c:pt idx="159">
                  <c:v>3.6999999999999998E-2</c:v>
                </c:pt>
                <c:pt idx="160">
                  <c:v>3.6999999999999998E-2</c:v>
                </c:pt>
                <c:pt idx="161">
                  <c:v>3.6999999999999998E-2</c:v>
                </c:pt>
                <c:pt idx="162">
                  <c:v>3.6999999999999998E-2</c:v>
                </c:pt>
                <c:pt idx="163">
                  <c:v>3.6999999999999998E-2</c:v>
                </c:pt>
                <c:pt idx="164">
                  <c:v>3.6999999999999998E-2</c:v>
                </c:pt>
                <c:pt idx="165">
                  <c:v>3.6999999999999998E-2</c:v>
                </c:pt>
                <c:pt idx="166">
                  <c:v>3.6999999999999998E-2</c:v>
                </c:pt>
                <c:pt idx="167">
                  <c:v>3.6999999999999998E-2</c:v>
                </c:pt>
                <c:pt idx="168">
                  <c:v>3.6999999999999998E-2</c:v>
                </c:pt>
                <c:pt idx="169">
                  <c:v>3.6999999999999998E-2</c:v>
                </c:pt>
                <c:pt idx="170">
                  <c:v>3.6999999999999998E-2</c:v>
                </c:pt>
                <c:pt idx="171">
                  <c:v>3.6999999999999998E-2</c:v>
                </c:pt>
                <c:pt idx="172">
                  <c:v>3.6999999999999998E-2</c:v>
                </c:pt>
                <c:pt idx="173">
                  <c:v>3.6999999999999998E-2</c:v>
                </c:pt>
                <c:pt idx="174">
                  <c:v>3.6999999999999998E-2</c:v>
                </c:pt>
                <c:pt idx="175">
                  <c:v>3.6999999999999998E-2</c:v>
                </c:pt>
                <c:pt idx="176">
                  <c:v>3.6999999999999998E-2</c:v>
                </c:pt>
                <c:pt idx="177">
                  <c:v>3.6999999999999998E-2</c:v>
                </c:pt>
                <c:pt idx="178">
                  <c:v>3.6999999999999998E-2</c:v>
                </c:pt>
                <c:pt idx="179">
                  <c:v>3.6999999999999998E-2</c:v>
                </c:pt>
                <c:pt idx="180">
                  <c:v>3.6999999999999998E-2</c:v>
                </c:pt>
                <c:pt idx="181">
                  <c:v>3.6999999999999998E-2</c:v>
                </c:pt>
                <c:pt idx="182">
                  <c:v>3.6999999999999998E-2</c:v>
                </c:pt>
                <c:pt idx="183">
                  <c:v>3.6999999999999998E-2</c:v>
                </c:pt>
                <c:pt idx="184">
                  <c:v>3.6999999999999998E-2</c:v>
                </c:pt>
                <c:pt idx="185">
                  <c:v>3.6999999999999998E-2</c:v>
                </c:pt>
                <c:pt idx="186">
                  <c:v>3.6999999999999998E-2</c:v>
                </c:pt>
                <c:pt idx="187">
                  <c:v>3.6999999999999998E-2</c:v>
                </c:pt>
                <c:pt idx="188">
                  <c:v>3.6999999999999998E-2</c:v>
                </c:pt>
                <c:pt idx="189">
                  <c:v>3.6999999999999998E-2</c:v>
                </c:pt>
                <c:pt idx="190">
                  <c:v>3.6999999999999998E-2</c:v>
                </c:pt>
                <c:pt idx="191">
                  <c:v>3.6999999999999998E-2</c:v>
                </c:pt>
                <c:pt idx="192">
                  <c:v>3.6999999999999998E-2</c:v>
                </c:pt>
                <c:pt idx="193">
                  <c:v>3.6999999999999998E-2</c:v>
                </c:pt>
                <c:pt idx="194">
                  <c:v>3.6999999999999998E-2</c:v>
                </c:pt>
                <c:pt idx="195">
                  <c:v>3.6999999999999998E-2</c:v>
                </c:pt>
                <c:pt idx="196">
                  <c:v>3.6999999999999998E-2</c:v>
                </c:pt>
                <c:pt idx="197">
                  <c:v>3.6999999999999998E-2</c:v>
                </c:pt>
                <c:pt idx="198">
                  <c:v>3.6999999999999998E-2</c:v>
                </c:pt>
                <c:pt idx="199">
                  <c:v>3.6999999999999998E-2</c:v>
                </c:pt>
                <c:pt idx="200">
                  <c:v>3.6999999999999998E-2</c:v>
                </c:pt>
                <c:pt idx="201">
                  <c:v>3.6999999999999998E-2</c:v>
                </c:pt>
                <c:pt idx="202">
                  <c:v>3.6999999999999998E-2</c:v>
                </c:pt>
                <c:pt idx="203">
                  <c:v>3.6999999999999998E-2</c:v>
                </c:pt>
                <c:pt idx="204">
                  <c:v>3.6999999999999998E-2</c:v>
                </c:pt>
                <c:pt idx="205">
                  <c:v>3.6999999999999998E-2</c:v>
                </c:pt>
                <c:pt idx="206">
                  <c:v>3.6999999999999998E-2</c:v>
                </c:pt>
                <c:pt idx="207">
                  <c:v>3.6999999999999998E-2</c:v>
                </c:pt>
                <c:pt idx="208">
                  <c:v>3.6999999999999998E-2</c:v>
                </c:pt>
                <c:pt idx="209">
                  <c:v>3.6999999999999998E-2</c:v>
                </c:pt>
                <c:pt idx="210">
                  <c:v>3.6999999999999998E-2</c:v>
                </c:pt>
                <c:pt idx="211">
                  <c:v>3.6999999999999998E-2</c:v>
                </c:pt>
                <c:pt idx="212">
                  <c:v>3.6999999999999998E-2</c:v>
                </c:pt>
                <c:pt idx="213">
                  <c:v>3.6999999999999998E-2</c:v>
                </c:pt>
                <c:pt idx="214">
                  <c:v>3.6999999999999998E-2</c:v>
                </c:pt>
                <c:pt idx="215">
                  <c:v>3.6999999999999998E-2</c:v>
                </c:pt>
                <c:pt idx="216">
                  <c:v>3.6999999999999998E-2</c:v>
                </c:pt>
                <c:pt idx="217">
                  <c:v>3.6999999999999998E-2</c:v>
                </c:pt>
                <c:pt idx="218">
                  <c:v>3.6999999999999998E-2</c:v>
                </c:pt>
                <c:pt idx="219">
                  <c:v>3.6999999999999998E-2</c:v>
                </c:pt>
                <c:pt idx="220">
                  <c:v>3.6999999999999998E-2</c:v>
                </c:pt>
                <c:pt idx="221">
                  <c:v>3.6999999999999998E-2</c:v>
                </c:pt>
                <c:pt idx="222">
                  <c:v>3.6999999999999998E-2</c:v>
                </c:pt>
                <c:pt idx="223">
                  <c:v>3.6999999999999998E-2</c:v>
                </c:pt>
                <c:pt idx="224">
                  <c:v>3.6999999999999998E-2</c:v>
                </c:pt>
                <c:pt idx="225">
                  <c:v>3.6999999999999998E-2</c:v>
                </c:pt>
                <c:pt idx="226">
                  <c:v>3.6999999999999998E-2</c:v>
                </c:pt>
                <c:pt idx="227">
                  <c:v>3.6999999999999998E-2</c:v>
                </c:pt>
                <c:pt idx="228">
                  <c:v>3.6999999999999998E-2</c:v>
                </c:pt>
                <c:pt idx="229">
                  <c:v>3.6999999999999998E-2</c:v>
                </c:pt>
                <c:pt idx="230">
                  <c:v>3.6999999999999998E-2</c:v>
                </c:pt>
                <c:pt idx="231">
                  <c:v>3.6999999999999998E-2</c:v>
                </c:pt>
                <c:pt idx="232">
                  <c:v>3.6999999999999998E-2</c:v>
                </c:pt>
                <c:pt idx="233">
                  <c:v>3.6999999999999998E-2</c:v>
                </c:pt>
                <c:pt idx="234">
                  <c:v>3.6999999999999998E-2</c:v>
                </c:pt>
                <c:pt idx="235">
                  <c:v>3.6999999999999998E-2</c:v>
                </c:pt>
                <c:pt idx="236">
                  <c:v>3.6999999999999998E-2</c:v>
                </c:pt>
                <c:pt idx="237">
                  <c:v>3.6999999999999998E-2</c:v>
                </c:pt>
                <c:pt idx="238">
                  <c:v>3.6999999999999998E-2</c:v>
                </c:pt>
                <c:pt idx="239">
                  <c:v>3.6999999999999998E-2</c:v>
                </c:pt>
                <c:pt idx="240">
                  <c:v>3.6999999999999998E-2</c:v>
                </c:pt>
                <c:pt idx="241">
                  <c:v>3.6999999999999998E-2</c:v>
                </c:pt>
                <c:pt idx="242">
                  <c:v>3.6999999999999998E-2</c:v>
                </c:pt>
                <c:pt idx="243">
                  <c:v>3.6999999999999998E-2</c:v>
                </c:pt>
                <c:pt idx="244">
                  <c:v>3.6999999999999998E-2</c:v>
                </c:pt>
                <c:pt idx="245">
                  <c:v>3.6999999999999998E-2</c:v>
                </c:pt>
                <c:pt idx="246">
                  <c:v>3.6999999999999998E-2</c:v>
                </c:pt>
                <c:pt idx="247">
                  <c:v>3.6999999999999998E-2</c:v>
                </c:pt>
                <c:pt idx="248">
                  <c:v>3.6999999999999998E-2</c:v>
                </c:pt>
                <c:pt idx="249">
                  <c:v>3.6999999999999998E-2</c:v>
                </c:pt>
                <c:pt idx="250">
                  <c:v>3.6999999999999998E-2</c:v>
                </c:pt>
                <c:pt idx="251">
                  <c:v>3.6999999999999998E-2</c:v>
                </c:pt>
                <c:pt idx="252">
                  <c:v>3.6999999999999998E-2</c:v>
                </c:pt>
                <c:pt idx="253">
                  <c:v>3.6999999999999998E-2</c:v>
                </c:pt>
                <c:pt idx="254">
                  <c:v>3.6999999999999998E-2</c:v>
                </c:pt>
                <c:pt idx="255">
                  <c:v>3.6999999999999998E-2</c:v>
                </c:pt>
                <c:pt idx="256">
                  <c:v>3.6999999999999998E-2</c:v>
                </c:pt>
                <c:pt idx="257">
                  <c:v>3.6999999999999998E-2</c:v>
                </c:pt>
                <c:pt idx="258">
                  <c:v>3.6999999999999998E-2</c:v>
                </c:pt>
                <c:pt idx="259">
                  <c:v>3.6999999999999998E-2</c:v>
                </c:pt>
                <c:pt idx="260">
                  <c:v>3.6999999999999998E-2</c:v>
                </c:pt>
                <c:pt idx="261">
                  <c:v>3.6999999999999998E-2</c:v>
                </c:pt>
                <c:pt idx="262">
                  <c:v>3.6999999999999998E-2</c:v>
                </c:pt>
                <c:pt idx="263">
                  <c:v>3.6999999999999998E-2</c:v>
                </c:pt>
                <c:pt idx="264">
                  <c:v>3.6999999999999998E-2</c:v>
                </c:pt>
                <c:pt idx="265">
                  <c:v>3.6999999999999998E-2</c:v>
                </c:pt>
                <c:pt idx="266">
                  <c:v>3.6999999999999998E-2</c:v>
                </c:pt>
                <c:pt idx="267">
                  <c:v>3.6999999999999998E-2</c:v>
                </c:pt>
                <c:pt idx="268">
                  <c:v>3.6999999999999998E-2</c:v>
                </c:pt>
                <c:pt idx="269">
                  <c:v>3.6999999999999998E-2</c:v>
                </c:pt>
                <c:pt idx="270">
                  <c:v>3.6999999999999998E-2</c:v>
                </c:pt>
                <c:pt idx="271">
                  <c:v>3.6999999999999998E-2</c:v>
                </c:pt>
                <c:pt idx="272">
                  <c:v>3.6999999999999998E-2</c:v>
                </c:pt>
                <c:pt idx="273">
                  <c:v>3.6999999999999998E-2</c:v>
                </c:pt>
                <c:pt idx="274">
                  <c:v>3.6999999999999998E-2</c:v>
                </c:pt>
                <c:pt idx="275">
                  <c:v>3.6999999999999998E-2</c:v>
                </c:pt>
                <c:pt idx="276">
                  <c:v>3.6999999999999998E-2</c:v>
                </c:pt>
                <c:pt idx="277">
                  <c:v>3.6999999999999998E-2</c:v>
                </c:pt>
                <c:pt idx="278">
                  <c:v>3.6999999999999998E-2</c:v>
                </c:pt>
                <c:pt idx="279">
                  <c:v>3.6999999999999998E-2</c:v>
                </c:pt>
                <c:pt idx="280">
                  <c:v>3.6999999999999998E-2</c:v>
                </c:pt>
                <c:pt idx="281">
                  <c:v>3.6999999999999998E-2</c:v>
                </c:pt>
                <c:pt idx="282">
                  <c:v>3.6999999999999998E-2</c:v>
                </c:pt>
                <c:pt idx="283">
                  <c:v>3.6999999999999998E-2</c:v>
                </c:pt>
                <c:pt idx="284">
                  <c:v>3.6999999999999998E-2</c:v>
                </c:pt>
                <c:pt idx="285">
                  <c:v>3.6999999999999998E-2</c:v>
                </c:pt>
                <c:pt idx="286">
                  <c:v>3.6999999999999998E-2</c:v>
                </c:pt>
                <c:pt idx="287">
                  <c:v>3.6999999999999998E-2</c:v>
                </c:pt>
                <c:pt idx="288">
                  <c:v>3.6999999999999998E-2</c:v>
                </c:pt>
                <c:pt idx="289">
                  <c:v>3.6999999999999998E-2</c:v>
                </c:pt>
                <c:pt idx="290">
                  <c:v>3.6999999999999998E-2</c:v>
                </c:pt>
                <c:pt idx="291">
                  <c:v>3.6999999999999998E-2</c:v>
                </c:pt>
                <c:pt idx="292">
                  <c:v>3.6999999999999998E-2</c:v>
                </c:pt>
                <c:pt idx="293">
                  <c:v>3.6999999999999998E-2</c:v>
                </c:pt>
                <c:pt idx="294">
                  <c:v>3.6999999999999998E-2</c:v>
                </c:pt>
                <c:pt idx="295">
                  <c:v>3.6999999999999998E-2</c:v>
                </c:pt>
                <c:pt idx="296">
                  <c:v>3.6999999999999998E-2</c:v>
                </c:pt>
                <c:pt idx="297">
                  <c:v>3.6999999999999998E-2</c:v>
                </c:pt>
                <c:pt idx="298">
                  <c:v>3.6999999999999998E-2</c:v>
                </c:pt>
                <c:pt idx="299">
                  <c:v>3.6999999999999998E-2</c:v>
                </c:pt>
                <c:pt idx="300">
                  <c:v>3.6999999999999998E-2</c:v>
                </c:pt>
                <c:pt idx="301">
                  <c:v>3.6999999999999998E-2</c:v>
                </c:pt>
                <c:pt idx="302">
                  <c:v>3.6999999999999998E-2</c:v>
                </c:pt>
                <c:pt idx="303">
                  <c:v>3.6999999999999998E-2</c:v>
                </c:pt>
                <c:pt idx="304">
                  <c:v>3.6999999999999998E-2</c:v>
                </c:pt>
                <c:pt idx="305">
                  <c:v>3.6999999999999998E-2</c:v>
                </c:pt>
                <c:pt idx="306">
                  <c:v>3.6999999999999998E-2</c:v>
                </c:pt>
                <c:pt idx="307">
                  <c:v>3.6999999999999998E-2</c:v>
                </c:pt>
                <c:pt idx="308">
                  <c:v>3.6999999999999998E-2</c:v>
                </c:pt>
                <c:pt idx="309">
                  <c:v>3.6999999999999998E-2</c:v>
                </c:pt>
                <c:pt idx="310">
                  <c:v>3.6999999999999998E-2</c:v>
                </c:pt>
                <c:pt idx="311">
                  <c:v>3.6999999999999998E-2</c:v>
                </c:pt>
                <c:pt idx="312">
                  <c:v>3.6999999999999998E-2</c:v>
                </c:pt>
                <c:pt idx="313">
                  <c:v>3.6999999999999998E-2</c:v>
                </c:pt>
                <c:pt idx="314">
                  <c:v>3.6999999999999998E-2</c:v>
                </c:pt>
                <c:pt idx="315">
                  <c:v>3.6999999999999998E-2</c:v>
                </c:pt>
                <c:pt idx="316">
                  <c:v>3.6999999999999998E-2</c:v>
                </c:pt>
                <c:pt idx="317">
                  <c:v>3.6999999999999998E-2</c:v>
                </c:pt>
                <c:pt idx="318">
                  <c:v>3.6999999999999998E-2</c:v>
                </c:pt>
                <c:pt idx="319">
                  <c:v>3.6999999999999998E-2</c:v>
                </c:pt>
                <c:pt idx="320">
                  <c:v>3.6999999999999998E-2</c:v>
                </c:pt>
                <c:pt idx="321">
                  <c:v>3.6999999999999998E-2</c:v>
                </c:pt>
                <c:pt idx="322">
                  <c:v>3.6999999999999998E-2</c:v>
                </c:pt>
                <c:pt idx="323">
                  <c:v>3.6999999999999998E-2</c:v>
                </c:pt>
                <c:pt idx="324">
                  <c:v>3.6999999999999998E-2</c:v>
                </c:pt>
                <c:pt idx="325">
                  <c:v>3.6999999999999998E-2</c:v>
                </c:pt>
                <c:pt idx="326">
                  <c:v>3.6999999999999998E-2</c:v>
                </c:pt>
                <c:pt idx="327">
                  <c:v>3.6999999999999998E-2</c:v>
                </c:pt>
                <c:pt idx="328">
                  <c:v>3.6999999999999998E-2</c:v>
                </c:pt>
                <c:pt idx="329">
                  <c:v>3.6999999999999998E-2</c:v>
                </c:pt>
                <c:pt idx="330">
                  <c:v>3.6999999999999998E-2</c:v>
                </c:pt>
                <c:pt idx="331">
                  <c:v>3.6999999999999998E-2</c:v>
                </c:pt>
                <c:pt idx="332">
                  <c:v>3.6999999999999998E-2</c:v>
                </c:pt>
                <c:pt idx="333">
                  <c:v>3.6999999999999998E-2</c:v>
                </c:pt>
                <c:pt idx="334">
                  <c:v>3.6999999999999998E-2</c:v>
                </c:pt>
                <c:pt idx="335">
                  <c:v>3.6999999999999998E-2</c:v>
                </c:pt>
                <c:pt idx="336">
                  <c:v>3.6999999999999998E-2</c:v>
                </c:pt>
                <c:pt idx="337">
                  <c:v>3.6999999999999998E-2</c:v>
                </c:pt>
                <c:pt idx="338">
                  <c:v>3.6999999999999998E-2</c:v>
                </c:pt>
                <c:pt idx="339">
                  <c:v>3.6999999999999998E-2</c:v>
                </c:pt>
                <c:pt idx="340">
                  <c:v>3.6999999999999998E-2</c:v>
                </c:pt>
                <c:pt idx="341">
                  <c:v>3.6999999999999998E-2</c:v>
                </c:pt>
                <c:pt idx="342">
                  <c:v>3.6999999999999998E-2</c:v>
                </c:pt>
                <c:pt idx="343">
                  <c:v>3.6999999999999998E-2</c:v>
                </c:pt>
                <c:pt idx="344">
                  <c:v>3.6999999999999998E-2</c:v>
                </c:pt>
                <c:pt idx="345">
                  <c:v>3.6999999999999998E-2</c:v>
                </c:pt>
                <c:pt idx="346">
                  <c:v>3.6999999999999998E-2</c:v>
                </c:pt>
                <c:pt idx="347">
                  <c:v>3.6999999999999998E-2</c:v>
                </c:pt>
                <c:pt idx="348">
                  <c:v>3.6999999999999998E-2</c:v>
                </c:pt>
                <c:pt idx="349">
                  <c:v>3.6999999999999998E-2</c:v>
                </c:pt>
                <c:pt idx="350">
                  <c:v>3.6999999999999998E-2</c:v>
                </c:pt>
                <c:pt idx="351">
                  <c:v>3.6999999999999998E-2</c:v>
                </c:pt>
                <c:pt idx="352">
                  <c:v>3.6999999999999998E-2</c:v>
                </c:pt>
                <c:pt idx="353">
                  <c:v>3.6999999999999998E-2</c:v>
                </c:pt>
                <c:pt idx="354">
                  <c:v>3.6999999999999998E-2</c:v>
                </c:pt>
                <c:pt idx="355">
                  <c:v>3.6999999999999998E-2</c:v>
                </c:pt>
                <c:pt idx="356">
                  <c:v>3.6999999999999998E-2</c:v>
                </c:pt>
                <c:pt idx="357">
                  <c:v>3.6999999999999998E-2</c:v>
                </c:pt>
                <c:pt idx="358">
                  <c:v>3.6999999999999998E-2</c:v>
                </c:pt>
                <c:pt idx="359">
                  <c:v>3.6999999999999998E-2</c:v>
                </c:pt>
                <c:pt idx="360">
                  <c:v>3.6999999999999998E-2</c:v>
                </c:pt>
                <c:pt idx="361">
                  <c:v>3.6999999999999998E-2</c:v>
                </c:pt>
                <c:pt idx="362">
                  <c:v>3.6999999999999998E-2</c:v>
                </c:pt>
                <c:pt idx="363">
                  <c:v>3.6999999999999998E-2</c:v>
                </c:pt>
                <c:pt idx="364">
                  <c:v>3.6999999999999998E-2</c:v>
                </c:pt>
                <c:pt idx="365">
                  <c:v>3.6999999999999998E-2</c:v>
                </c:pt>
                <c:pt idx="366">
                  <c:v>3.6999999999999998E-2</c:v>
                </c:pt>
                <c:pt idx="367">
                  <c:v>3.6999999999999998E-2</c:v>
                </c:pt>
                <c:pt idx="368">
                  <c:v>3.6999999999999998E-2</c:v>
                </c:pt>
                <c:pt idx="369">
                  <c:v>3.6999999999999998E-2</c:v>
                </c:pt>
                <c:pt idx="370">
                  <c:v>3.6999999999999998E-2</c:v>
                </c:pt>
                <c:pt idx="371">
                  <c:v>3.6999999999999998E-2</c:v>
                </c:pt>
                <c:pt idx="372">
                  <c:v>3.6999999999999998E-2</c:v>
                </c:pt>
                <c:pt idx="373">
                  <c:v>3.6999999999999998E-2</c:v>
                </c:pt>
                <c:pt idx="374">
                  <c:v>3.6999999999999998E-2</c:v>
                </c:pt>
                <c:pt idx="375">
                  <c:v>3.6999999999999998E-2</c:v>
                </c:pt>
                <c:pt idx="376">
                  <c:v>3.6999999999999998E-2</c:v>
                </c:pt>
                <c:pt idx="377">
                  <c:v>3.6999999999999998E-2</c:v>
                </c:pt>
                <c:pt idx="378">
                  <c:v>3.6999999999999998E-2</c:v>
                </c:pt>
                <c:pt idx="379">
                  <c:v>3.6999999999999998E-2</c:v>
                </c:pt>
                <c:pt idx="380">
                  <c:v>3.6999999999999998E-2</c:v>
                </c:pt>
                <c:pt idx="381">
                  <c:v>3.6999999999999998E-2</c:v>
                </c:pt>
                <c:pt idx="382">
                  <c:v>3.6999999999999998E-2</c:v>
                </c:pt>
                <c:pt idx="383">
                  <c:v>3.6999999999999998E-2</c:v>
                </c:pt>
                <c:pt idx="384">
                  <c:v>3.6999999999999998E-2</c:v>
                </c:pt>
                <c:pt idx="385">
                  <c:v>3.6999999999999998E-2</c:v>
                </c:pt>
                <c:pt idx="386">
                  <c:v>3.6999999999999998E-2</c:v>
                </c:pt>
                <c:pt idx="387">
                  <c:v>3.6999999999999998E-2</c:v>
                </c:pt>
                <c:pt idx="388">
                  <c:v>3.6999999999999998E-2</c:v>
                </c:pt>
                <c:pt idx="389">
                  <c:v>3.6999999999999998E-2</c:v>
                </c:pt>
                <c:pt idx="390">
                  <c:v>3.6999999999999998E-2</c:v>
                </c:pt>
                <c:pt idx="391">
                  <c:v>3.6999999999999998E-2</c:v>
                </c:pt>
                <c:pt idx="392">
                  <c:v>3.6999999999999998E-2</c:v>
                </c:pt>
                <c:pt idx="393">
                  <c:v>3.6999999999999998E-2</c:v>
                </c:pt>
                <c:pt idx="394">
                  <c:v>3.6999999999999998E-2</c:v>
                </c:pt>
                <c:pt idx="395">
                  <c:v>3.6999999999999998E-2</c:v>
                </c:pt>
                <c:pt idx="396">
                  <c:v>3.6999999999999998E-2</c:v>
                </c:pt>
                <c:pt idx="397">
                  <c:v>3.6999999999999998E-2</c:v>
                </c:pt>
                <c:pt idx="398">
                  <c:v>3.6999999999999998E-2</c:v>
                </c:pt>
                <c:pt idx="399">
                  <c:v>3.6999999999999998E-2</c:v>
                </c:pt>
                <c:pt idx="400">
                  <c:v>3.6999999999999998E-2</c:v>
                </c:pt>
                <c:pt idx="401">
                  <c:v>3.6999999999999998E-2</c:v>
                </c:pt>
                <c:pt idx="402">
                  <c:v>3.6999999999999998E-2</c:v>
                </c:pt>
                <c:pt idx="403">
                  <c:v>3.6999999999999998E-2</c:v>
                </c:pt>
                <c:pt idx="404">
                  <c:v>3.6999999999999998E-2</c:v>
                </c:pt>
                <c:pt idx="405">
                  <c:v>3.6999999999999998E-2</c:v>
                </c:pt>
                <c:pt idx="406">
                  <c:v>3.6999999999999998E-2</c:v>
                </c:pt>
                <c:pt idx="407">
                  <c:v>3.6999999999999998E-2</c:v>
                </c:pt>
                <c:pt idx="408">
                  <c:v>3.6999999999999998E-2</c:v>
                </c:pt>
                <c:pt idx="409">
                  <c:v>3.6999999999999998E-2</c:v>
                </c:pt>
                <c:pt idx="410">
                  <c:v>3.6999999999999998E-2</c:v>
                </c:pt>
                <c:pt idx="411">
                  <c:v>3.6999999999999998E-2</c:v>
                </c:pt>
                <c:pt idx="412">
                  <c:v>3.6999999999999998E-2</c:v>
                </c:pt>
                <c:pt idx="413">
                  <c:v>3.6999999999999998E-2</c:v>
                </c:pt>
                <c:pt idx="414">
                  <c:v>3.6999999999999998E-2</c:v>
                </c:pt>
                <c:pt idx="415">
                  <c:v>3.6999999999999998E-2</c:v>
                </c:pt>
                <c:pt idx="416">
                  <c:v>3.6999999999999998E-2</c:v>
                </c:pt>
                <c:pt idx="417">
                  <c:v>3.6999999999999998E-2</c:v>
                </c:pt>
                <c:pt idx="418">
                  <c:v>3.6999999999999998E-2</c:v>
                </c:pt>
                <c:pt idx="419">
                  <c:v>3.6999999999999998E-2</c:v>
                </c:pt>
                <c:pt idx="420">
                  <c:v>3.6999999999999998E-2</c:v>
                </c:pt>
                <c:pt idx="421">
                  <c:v>3.6999999999999998E-2</c:v>
                </c:pt>
                <c:pt idx="422">
                  <c:v>3.6999999999999998E-2</c:v>
                </c:pt>
                <c:pt idx="423">
                  <c:v>3.6999999999999998E-2</c:v>
                </c:pt>
                <c:pt idx="424">
                  <c:v>3.6999999999999998E-2</c:v>
                </c:pt>
                <c:pt idx="425">
                  <c:v>3.6999999999999998E-2</c:v>
                </c:pt>
                <c:pt idx="426">
                  <c:v>3.6999999999999998E-2</c:v>
                </c:pt>
                <c:pt idx="427">
                  <c:v>3.6999999999999998E-2</c:v>
                </c:pt>
                <c:pt idx="428">
                  <c:v>3.6999999999999998E-2</c:v>
                </c:pt>
                <c:pt idx="429">
                  <c:v>3.6999999999999998E-2</c:v>
                </c:pt>
                <c:pt idx="430">
                  <c:v>3.6999999999999998E-2</c:v>
                </c:pt>
                <c:pt idx="431">
                  <c:v>3.6999999999999998E-2</c:v>
                </c:pt>
                <c:pt idx="432">
                  <c:v>3.6999999999999998E-2</c:v>
                </c:pt>
                <c:pt idx="433">
                  <c:v>3.6999999999999998E-2</c:v>
                </c:pt>
                <c:pt idx="434">
                  <c:v>3.6999999999999998E-2</c:v>
                </c:pt>
                <c:pt idx="435">
                  <c:v>3.6999999999999998E-2</c:v>
                </c:pt>
                <c:pt idx="436">
                  <c:v>3.6999999999999998E-2</c:v>
                </c:pt>
                <c:pt idx="437">
                  <c:v>3.6999999999999998E-2</c:v>
                </c:pt>
                <c:pt idx="438">
                  <c:v>3.6999999999999998E-2</c:v>
                </c:pt>
                <c:pt idx="439">
                  <c:v>3.6999999999999998E-2</c:v>
                </c:pt>
                <c:pt idx="440">
                  <c:v>3.6999999999999998E-2</c:v>
                </c:pt>
                <c:pt idx="441">
                  <c:v>3.6999999999999998E-2</c:v>
                </c:pt>
                <c:pt idx="442">
                  <c:v>3.6999999999999998E-2</c:v>
                </c:pt>
                <c:pt idx="443">
                  <c:v>3.6999999999999998E-2</c:v>
                </c:pt>
                <c:pt idx="444">
                  <c:v>3.6999999999999998E-2</c:v>
                </c:pt>
                <c:pt idx="445">
                  <c:v>3.6999999999999998E-2</c:v>
                </c:pt>
                <c:pt idx="446">
                  <c:v>3.6999999999999998E-2</c:v>
                </c:pt>
                <c:pt idx="447">
                  <c:v>3.6999999999999998E-2</c:v>
                </c:pt>
                <c:pt idx="448">
                  <c:v>3.6999999999999998E-2</c:v>
                </c:pt>
                <c:pt idx="449">
                  <c:v>3.6999999999999998E-2</c:v>
                </c:pt>
                <c:pt idx="450">
                  <c:v>3.6999999999999998E-2</c:v>
                </c:pt>
                <c:pt idx="451">
                  <c:v>3.6999999999999998E-2</c:v>
                </c:pt>
                <c:pt idx="452">
                  <c:v>3.6999999999999998E-2</c:v>
                </c:pt>
                <c:pt idx="453">
                  <c:v>3.6999999999999998E-2</c:v>
                </c:pt>
                <c:pt idx="454">
                  <c:v>3.6999999999999998E-2</c:v>
                </c:pt>
                <c:pt idx="455">
                  <c:v>3.6999999999999998E-2</c:v>
                </c:pt>
                <c:pt idx="456">
                  <c:v>3.6999999999999998E-2</c:v>
                </c:pt>
                <c:pt idx="457">
                  <c:v>3.6999999999999998E-2</c:v>
                </c:pt>
                <c:pt idx="458">
                  <c:v>3.6999999999999998E-2</c:v>
                </c:pt>
                <c:pt idx="459">
                  <c:v>3.6999999999999998E-2</c:v>
                </c:pt>
                <c:pt idx="460">
                  <c:v>3.6999999999999998E-2</c:v>
                </c:pt>
                <c:pt idx="461">
                  <c:v>3.6999999999999998E-2</c:v>
                </c:pt>
                <c:pt idx="462">
                  <c:v>3.6999999999999998E-2</c:v>
                </c:pt>
                <c:pt idx="463">
                  <c:v>3.6999999999999998E-2</c:v>
                </c:pt>
                <c:pt idx="464">
                  <c:v>3.6999999999999998E-2</c:v>
                </c:pt>
                <c:pt idx="465">
                  <c:v>3.6999999999999998E-2</c:v>
                </c:pt>
                <c:pt idx="466">
                  <c:v>3.6999999999999998E-2</c:v>
                </c:pt>
                <c:pt idx="467">
                  <c:v>3.6999999999999998E-2</c:v>
                </c:pt>
                <c:pt idx="468">
                  <c:v>3.6999999999999998E-2</c:v>
                </c:pt>
                <c:pt idx="469">
                  <c:v>3.6999999999999998E-2</c:v>
                </c:pt>
                <c:pt idx="470">
                  <c:v>3.6999999999999998E-2</c:v>
                </c:pt>
                <c:pt idx="471">
                  <c:v>3.6999999999999998E-2</c:v>
                </c:pt>
                <c:pt idx="472">
                  <c:v>3.6999999999999998E-2</c:v>
                </c:pt>
                <c:pt idx="473">
                  <c:v>3.6999999999999998E-2</c:v>
                </c:pt>
                <c:pt idx="474">
                  <c:v>3.6999999999999998E-2</c:v>
                </c:pt>
                <c:pt idx="475">
                  <c:v>3.6999999999999998E-2</c:v>
                </c:pt>
                <c:pt idx="476">
                  <c:v>3.6999999999999998E-2</c:v>
                </c:pt>
                <c:pt idx="477">
                  <c:v>3.6999999999999998E-2</c:v>
                </c:pt>
                <c:pt idx="478">
                  <c:v>3.6999999999999998E-2</c:v>
                </c:pt>
                <c:pt idx="479">
                  <c:v>3.6999999999999998E-2</c:v>
                </c:pt>
                <c:pt idx="480">
                  <c:v>3.6999999999999998E-2</c:v>
                </c:pt>
                <c:pt idx="481">
                  <c:v>3.6999999999999998E-2</c:v>
                </c:pt>
                <c:pt idx="482">
                  <c:v>3.6999999999999998E-2</c:v>
                </c:pt>
                <c:pt idx="483">
                  <c:v>3.6999999999999998E-2</c:v>
                </c:pt>
                <c:pt idx="484">
                  <c:v>3.6999999999999998E-2</c:v>
                </c:pt>
                <c:pt idx="485">
                  <c:v>3.6999999999999998E-2</c:v>
                </c:pt>
                <c:pt idx="486">
                  <c:v>3.6999999999999998E-2</c:v>
                </c:pt>
                <c:pt idx="487">
                  <c:v>3.6999999999999998E-2</c:v>
                </c:pt>
                <c:pt idx="488">
                  <c:v>3.6999999999999998E-2</c:v>
                </c:pt>
                <c:pt idx="489">
                  <c:v>3.6999999999999998E-2</c:v>
                </c:pt>
                <c:pt idx="490">
                  <c:v>3.6999999999999998E-2</c:v>
                </c:pt>
                <c:pt idx="491">
                  <c:v>3.6999999999999998E-2</c:v>
                </c:pt>
                <c:pt idx="492">
                  <c:v>3.6999999999999998E-2</c:v>
                </c:pt>
                <c:pt idx="493">
                  <c:v>3.6999999999999998E-2</c:v>
                </c:pt>
                <c:pt idx="494">
                  <c:v>3.6999999999999998E-2</c:v>
                </c:pt>
                <c:pt idx="495">
                  <c:v>3.6999999999999998E-2</c:v>
                </c:pt>
                <c:pt idx="496">
                  <c:v>3.6999999999999998E-2</c:v>
                </c:pt>
                <c:pt idx="497">
                  <c:v>3.6999999999999998E-2</c:v>
                </c:pt>
                <c:pt idx="498">
                  <c:v>3.6999999999999998E-2</c:v>
                </c:pt>
                <c:pt idx="499">
                  <c:v>3.6999999999999998E-2</c:v>
                </c:pt>
                <c:pt idx="500">
                  <c:v>3.6999999999999998E-2</c:v>
                </c:pt>
                <c:pt idx="501">
                  <c:v>3.6999999999999998E-2</c:v>
                </c:pt>
                <c:pt idx="502">
                  <c:v>3.6999999999999998E-2</c:v>
                </c:pt>
                <c:pt idx="503">
                  <c:v>3.6999999999999998E-2</c:v>
                </c:pt>
                <c:pt idx="504">
                  <c:v>3.6999999999999998E-2</c:v>
                </c:pt>
                <c:pt idx="505">
                  <c:v>3.6999999999999998E-2</c:v>
                </c:pt>
                <c:pt idx="506">
                  <c:v>3.6999999999999998E-2</c:v>
                </c:pt>
                <c:pt idx="507">
                  <c:v>3.6999999999999998E-2</c:v>
                </c:pt>
                <c:pt idx="508">
                  <c:v>3.6999999999999998E-2</c:v>
                </c:pt>
                <c:pt idx="509">
                  <c:v>3.6999999999999998E-2</c:v>
                </c:pt>
                <c:pt idx="510">
                  <c:v>3.6999999999999998E-2</c:v>
                </c:pt>
                <c:pt idx="511">
                  <c:v>3.6999999999999998E-2</c:v>
                </c:pt>
                <c:pt idx="512">
                  <c:v>3.6999999999999998E-2</c:v>
                </c:pt>
                <c:pt idx="513">
                  <c:v>3.6999999999999998E-2</c:v>
                </c:pt>
                <c:pt idx="514">
                  <c:v>3.6999999999999998E-2</c:v>
                </c:pt>
                <c:pt idx="515">
                  <c:v>3.6999999999999998E-2</c:v>
                </c:pt>
                <c:pt idx="516">
                  <c:v>3.6999999999999998E-2</c:v>
                </c:pt>
                <c:pt idx="517">
                  <c:v>3.6999999999999998E-2</c:v>
                </c:pt>
                <c:pt idx="518">
                  <c:v>3.6999999999999998E-2</c:v>
                </c:pt>
                <c:pt idx="519">
                  <c:v>3.6999999999999998E-2</c:v>
                </c:pt>
                <c:pt idx="520">
                  <c:v>3.6999999999999998E-2</c:v>
                </c:pt>
                <c:pt idx="521">
                  <c:v>3.6999999999999998E-2</c:v>
                </c:pt>
                <c:pt idx="522">
                  <c:v>3.6999999999999998E-2</c:v>
                </c:pt>
                <c:pt idx="523">
                  <c:v>3.6999999999999998E-2</c:v>
                </c:pt>
                <c:pt idx="524">
                  <c:v>3.6999999999999998E-2</c:v>
                </c:pt>
                <c:pt idx="525">
                  <c:v>3.6999999999999998E-2</c:v>
                </c:pt>
                <c:pt idx="526">
                  <c:v>3.6999999999999998E-2</c:v>
                </c:pt>
                <c:pt idx="527">
                  <c:v>3.6999999999999998E-2</c:v>
                </c:pt>
                <c:pt idx="528">
                  <c:v>3.6999999999999998E-2</c:v>
                </c:pt>
                <c:pt idx="529">
                  <c:v>3.6999999999999998E-2</c:v>
                </c:pt>
                <c:pt idx="530">
                  <c:v>3.6999999999999998E-2</c:v>
                </c:pt>
                <c:pt idx="531">
                  <c:v>3.6999999999999998E-2</c:v>
                </c:pt>
                <c:pt idx="532">
                  <c:v>3.6999999999999998E-2</c:v>
                </c:pt>
                <c:pt idx="533">
                  <c:v>3.6999999999999998E-2</c:v>
                </c:pt>
                <c:pt idx="534">
                  <c:v>3.6999999999999998E-2</c:v>
                </c:pt>
                <c:pt idx="535">
                  <c:v>3.6999999999999998E-2</c:v>
                </c:pt>
                <c:pt idx="536">
                  <c:v>3.6999999999999998E-2</c:v>
                </c:pt>
                <c:pt idx="537">
                  <c:v>3.6999999999999998E-2</c:v>
                </c:pt>
                <c:pt idx="538">
                  <c:v>3.6999999999999998E-2</c:v>
                </c:pt>
                <c:pt idx="539">
                  <c:v>3.6999999999999998E-2</c:v>
                </c:pt>
                <c:pt idx="540">
                  <c:v>3.6999999999999998E-2</c:v>
                </c:pt>
                <c:pt idx="541">
                  <c:v>3.6999999999999998E-2</c:v>
                </c:pt>
                <c:pt idx="542">
                  <c:v>3.6999999999999998E-2</c:v>
                </c:pt>
                <c:pt idx="543">
                  <c:v>3.6999999999999998E-2</c:v>
                </c:pt>
                <c:pt idx="544">
                  <c:v>3.6999999999999998E-2</c:v>
                </c:pt>
                <c:pt idx="545">
                  <c:v>3.6999999999999998E-2</c:v>
                </c:pt>
                <c:pt idx="546">
                  <c:v>3.6999999999999998E-2</c:v>
                </c:pt>
                <c:pt idx="547">
                  <c:v>3.6999999999999998E-2</c:v>
                </c:pt>
                <c:pt idx="548">
                  <c:v>3.6999999999999998E-2</c:v>
                </c:pt>
                <c:pt idx="549">
                  <c:v>3.6999999999999998E-2</c:v>
                </c:pt>
                <c:pt idx="550">
                  <c:v>3.6999999999999998E-2</c:v>
                </c:pt>
                <c:pt idx="551">
                  <c:v>3.6999999999999998E-2</c:v>
                </c:pt>
                <c:pt idx="552">
                  <c:v>3.6999999999999998E-2</c:v>
                </c:pt>
                <c:pt idx="553">
                  <c:v>3.6999999999999998E-2</c:v>
                </c:pt>
                <c:pt idx="554">
                  <c:v>3.6999999999999998E-2</c:v>
                </c:pt>
                <c:pt idx="555">
                  <c:v>3.6999999999999998E-2</c:v>
                </c:pt>
                <c:pt idx="556">
                  <c:v>3.6999999999999998E-2</c:v>
                </c:pt>
                <c:pt idx="557">
                  <c:v>3.6999999999999998E-2</c:v>
                </c:pt>
                <c:pt idx="558">
                  <c:v>3.6999999999999998E-2</c:v>
                </c:pt>
                <c:pt idx="559">
                  <c:v>3.6999999999999998E-2</c:v>
                </c:pt>
                <c:pt idx="560">
                  <c:v>3.6999999999999998E-2</c:v>
                </c:pt>
                <c:pt idx="561">
                  <c:v>3.6999999999999998E-2</c:v>
                </c:pt>
                <c:pt idx="562">
                  <c:v>3.6999999999999998E-2</c:v>
                </c:pt>
                <c:pt idx="563">
                  <c:v>3.6999999999999998E-2</c:v>
                </c:pt>
                <c:pt idx="564">
                  <c:v>3.6999999999999998E-2</c:v>
                </c:pt>
                <c:pt idx="565">
                  <c:v>3.6999999999999998E-2</c:v>
                </c:pt>
                <c:pt idx="566">
                  <c:v>3.6999999999999998E-2</c:v>
                </c:pt>
                <c:pt idx="567">
                  <c:v>3.6999999999999998E-2</c:v>
                </c:pt>
                <c:pt idx="568">
                  <c:v>3.6999999999999998E-2</c:v>
                </c:pt>
                <c:pt idx="569">
                  <c:v>3.6999999999999998E-2</c:v>
                </c:pt>
                <c:pt idx="570">
                  <c:v>3.6999999999999998E-2</c:v>
                </c:pt>
                <c:pt idx="571">
                  <c:v>3.6999999999999998E-2</c:v>
                </c:pt>
                <c:pt idx="572">
                  <c:v>3.6999999999999998E-2</c:v>
                </c:pt>
                <c:pt idx="573">
                  <c:v>3.6999999999999998E-2</c:v>
                </c:pt>
                <c:pt idx="574">
                  <c:v>3.6999999999999998E-2</c:v>
                </c:pt>
                <c:pt idx="575">
                  <c:v>3.6999999999999998E-2</c:v>
                </c:pt>
                <c:pt idx="576">
                  <c:v>3.6999999999999998E-2</c:v>
                </c:pt>
                <c:pt idx="577">
                  <c:v>3.6999999999999998E-2</c:v>
                </c:pt>
                <c:pt idx="578">
                  <c:v>3.6999999999999998E-2</c:v>
                </c:pt>
                <c:pt idx="579">
                  <c:v>3.6999999999999998E-2</c:v>
                </c:pt>
                <c:pt idx="580">
                  <c:v>3.6999999999999998E-2</c:v>
                </c:pt>
                <c:pt idx="581">
                  <c:v>3.6999999999999998E-2</c:v>
                </c:pt>
                <c:pt idx="582">
                  <c:v>3.6999999999999998E-2</c:v>
                </c:pt>
                <c:pt idx="583">
                  <c:v>3.6999999999999998E-2</c:v>
                </c:pt>
                <c:pt idx="584">
                  <c:v>3.6999999999999998E-2</c:v>
                </c:pt>
                <c:pt idx="585">
                  <c:v>3.6999999999999998E-2</c:v>
                </c:pt>
                <c:pt idx="586">
                  <c:v>3.6999999999999998E-2</c:v>
                </c:pt>
                <c:pt idx="587">
                  <c:v>3.6999999999999998E-2</c:v>
                </c:pt>
                <c:pt idx="588">
                  <c:v>3.6999999999999998E-2</c:v>
                </c:pt>
                <c:pt idx="589">
                  <c:v>3.6999999999999998E-2</c:v>
                </c:pt>
                <c:pt idx="590">
                  <c:v>3.6999999999999998E-2</c:v>
                </c:pt>
                <c:pt idx="591">
                  <c:v>3.6999999999999998E-2</c:v>
                </c:pt>
                <c:pt idx="592">
                  <c:v>3.6999999999999998E-2</c:v>
                </c:pt>
                <c:pt idx="593">
                  <c:v>3.6999999999999998E-2</c:v>
                </c:pt>
                <c:pt idx="594">
                  <c:v>3.6999999999999998E-2</c:v>
                </c:pt>
                <c:pt idx="595">
                  <c:v>3.6999999999999998E-2</c:v>
                </c:pt>
                <c:pt idx="596">
                  <c:v>3.6999999999999998E-2</c:v>
                </c:pt>
                <c:pt idx="597">
                  <c:v>3.6999999999999998E-2</c:v>
                </c:pt>
                <c:pt idx="598">
                  <c:v>3.6999999999999998E-2</c:v>
                </c:pt>
                <c:pt idx="599">
                  <c:v>3.6999999999999998E-2</c:v>
                </c:pt>
                <c:pt idx="600">
                  <c:v>3.6999999999999998E-2</c:v>
                </c:pt>
                <c:pt idx="601">
                  <c:v>3.6999999999999998E-2</c:v>
                </c:pt>
                <c:pt idx="602">
                  <c:v>3.6999999999999998E-2</c:v>
                </c:pt>
                <c:pt idx="603">
                  <c:v>3.6999999999999998E-2</c:v>
                </c:pt>
                <c:pt idx="604">
                  <c:v>3.6999999999999998E-2</c:v>
                </c:pt>
                <c:pt idx="605">
                  <c:v>3.6999999999999998E-2</c:v>
                </c:pt>
                <c:pt idx="606">
                  <c:v>3.6999999999999998E-2</c:v>
                </c:pt>
                <c:pt idx="607">
                  <c:v>3.6999999999999998E-2</c:v>
                </c:pt>
                <c:pt idx="608">
                  <c:v>3.6999999999999998E-2</c:v>
                </c:pt>
                <c:pt idx="609">
                  <c:v>3.6999999999999998E-2</c:v>
                </c:pt>
                <c:pt idx="610">
                  <c:v>3.6999999999999998E-2</c:v>
                </c:pt>
                <c:pt idx="611">
                  <c:v>3.6999999999999998E-2</c:v>
                </c:pt>
                <c:pt idx="612">
                  <c:v>3.6999999999999998E-2</c:v>
                </c:pt>
                <c:pt idx="613">
                  <c:v>3.6999999999999998E-2</c:v>
                </c:pt>
                <c:pt idx="614">
                  <c:v>3.6999999999999998E-2</c:v>
                </c:pt>
                <c:pt idx="615">
                  <c:v>3.6999999999999998E-2</c:v>
                </c:pt>
                <c:pt idx="616">
                  <c:v>3.6999999999999998E-2</c:v>
                </c:pt>
                <c:pt idx="617">
                  <c:v>3.6999999999999998E-2</c:v>
                </c:pt>
                <c:pt idx="618">
                  <c:v>3.6999999999999998E-2</c:v>
                </c:pt>
                <c:pt idx="619">
                  <c:v>3.6999999999999998E-2</c:v>
                </c:pt>
                <c:pt idx="620">
                  <c:v>3.6999999999999998E-2</c:v>
                </c:pt>
                <c:pt idx="621">
                  <c:v>3.6999999999999998E-2</c:v>
                </c:pt>
                <c:pt idx="622">
                  <c:v>3.6999999999999998E-2</c:v>
                </c:pt>
                <c:pt idx="623">
                  <c:v>3.6999999999999998E-2</c:v>
                </c:pt>
                <c:pt idx="624">
                  <c:v>3.6999999999999998E-2</c:v>
                </c:pt>
                <c:pt idx="625">
                  <c:v>3.6999999999999998E-2</c:v>
                </c:pt>
                <c:pt idx="626">
                  <c:v>3.6999999999999998E-2</c:v>
                </c:pt>
                <c:pt idx="627">
                  <c:v>3.6999999999999998E-2</c:v>
                </c:pt>
                <c:pt idx="628">
                  <c:v>3.6999999999999998E-2</c:v>
                </c:pt>
                <c:pt idx="629">
                  <c:v>3.6999999999999998E-2</c:v>
                </c:pt>
                <c:pt idx="630">
                  <c:v>3.6999999999999998E-2</c:v>
                </c:pt>
                <c:pt idx="631">
                  <c:v>3.6999999999999998E-2</c:v>
                </c:pt>
                <c:pt idx="632">
                  <c:v>3.6999999999999998E-2</c:v>
                </c:pt>
                <c:pt idx="633">
                  <c:v>3.6999999999999998E-2</c:v>
                </c:pt>
                <c:pt idx="634">
                  <c:v>3.6999999999999998E-2</c:v>
                </c:pt>
                <c:pt idx="635">
                  <c:v>3.6999999999999998E-2</c:v>
                </c:pt>
                <c:pt idx="636">
                  <c:v>3.6999999999999998E-2</c:v>
                </c:pt>
                <c:pt idx="637">
                  <c:v>3.6999999999999998E-2</c:v>
                </c:pt>
                <c:pt idx="638">
                  <c:v>3.6999999999999998E-2</c:v>
                </c:pt>
                <c:pt idx="639">
                  <c:v>3.6999999999999998E-2</c:v>
                </c:pt>
                <c:pt idx="640">
                  <c:v>3.6999999999999998E-2</c:v>
                </c:pt>
                <c:pt idx="641">
                  <c:v>3.6999999999999998E-2</c:v>
                </c:pt>
                <c:pt idx="642">
                  <c:v>3.6999999999999998E-2</c:v>
                </c:pt>
                <c:pt idx="643">
                  <c:v>3.6999999999999998E-2</c:v>
                </c:pt>
                <c:pt idx="644">
                  <c:v>3.6999999999999998E-2</c:v>
                </c:pt>
                <c:pt idx="645">
                  <c:v>3.6999999999999998E-2</c:v>
                </c:pt>
                <c:pt idx="646">
                  <c:v>3.6999999999999998E-2</c:v>
                </c:pt>
                <c:pt idx="647">
                  <c:v>3.6999999999999998E-2</c:v>
                </c:pt>
                <c:pt idx="648">
                  <c:v>3.6999999999999998E-2</c:v>
                </c:pt>
                <c:pt idx="649">
                  <c:v>3.6999999999999998E-2</c:v>
                </c:pt>
                <c:pt idx="650">
                  <c:v>3.6999999999999998E-2</c:v>
                </c:pt>
                <c:pt idx="651">
                  <c:v>3.6999999999999998E-2</c:v>
                </c:pt>
                <c:pt idx="652">
                  <c:v>3.6999999999999998E-2</c:v>
                </c:pt>
                <c:pt idx="653">
                  <c:v>3.6999999999999998E-2</c:v>
                </c:pt>
                <c:pt idx="654">
                  <c:v>3.6999999999999998E-2</c:v>
                </c:pt>
                <c:pt idx="655">
                  <c:v>3.6999999999999998E-2</c:v>
                </c:pt>
                <c:pt idx="656">
                  <c:v>3.6999999999999998E-2</c:v>
                </c:pt>
                <c:pt idx="657">
                  <c:v>3.6999999999999998E-2</c:v>
                </c:pt>
                <c:pt idx="658">
                  <c:v>3.6999999999999998E-2</c:v>
                </c:pt>
                <c:pt idx="659">
                  <c:v>3.6999999999999998E-2</c:v>
                </c:pt>
                <c:pt idx="660">
                  <c:v>3.6999999999999998E-2</c:v>
                </c:pt>
                <c:pt idx="661">
                  <c:v>3.6999999999999998E-2</c:v>
                </c:pt>
                <c:pt idx="662">
                  <c:v>3.6999999999999998E-2</c:v>
                </c:pt>
                <c:pt idx="663">
                  <c:v>3.6999999999999998E-2</c:v>
                </c:pt>
                <c:pt idx="664">
                  <c:v>3.6999999999999998E-2</c:v>
                </c:pt>
                <c:pt idx="665">
                  <c:v>3.6999999999999998E-2</c:v>
                </c:pt>
                <c:pt idx="666">
                  <c:v>3.6999999999999998E-2</c:v>
                </c:pt>
                <c:pt idx="667">
                  <c:v>3.6999999999999998E-2</c:v>
                </c:pt>
                <c:pt idx="668">
                  <c:v>3.6999999999999998E-2</c:v>
                </c:pt>
                <c:pt idx="669">
                  <c:v>3.6999999999999998E-2</c:v>
                </c:pt>
                <c:pt idx="670">
                  <c:v>3.6999999999999998E-2</c:v>
                </c:pt>
                <c:pt idx="671">
                  <c:v>3.6999999999999998E-2</c:v>
                </c:pt>
                <c:pt idx="672">
                  <c:v>3.6999999999999998E-2</c:v>
                </c:pt>
                <c:pt idx="673">
                  <c:v>3.6999999999999998E-2</c:v>
                </c:pt>
                <c:pt idx="674">
                  <c:v>3.6999999999999998E-2</c:v>
                </c:pt>
                <c:pt idx="675">
                  <c:v>3.6999999999999998E-2</c:v>
                </c:pt>
                <c:pt idx="676">
                  <c:v>3.6999999999999998E-2</c:v>
                </c:pt>
                <c:pt idx="677">
                  <c:v>3.6999999999999998E-2</c:v>
                </c:pt>
                <c:pt idx="678">
                  <c:v>3.6999999999999998E-2</c:v>
                </c:pt>
                <c:pt idx="679">
                  <c:v>3.6999999999999998E-2</c:v>
                </c:pt>
                <c:pt idx="680">
                  <c:v>3.6999999999999998E-2</c:v>
                </c:pt>
                <c:pt idx="681">
                  <c:v>3.6999999999999998E-2</c:v>
                </c:pt>
                <c:pt idx="682">
                  <c:v>3.6999999999999998E-2</c:v>
                </c:pt>
                <c:pt idx="683">
                  <c:v>3.6999999999999998E-2</c:v>
                </c:pt>
                <c:pt idx="684">
                  <c:v>3.6999999999999998E-2</c:v>
                </c:pt>
                <c:pt idx="685">
                  <c:v>3.6999999999999998E-2</c:v>
                </c:pt>
                <c:pt idx="686">
                  <c:v>3.6999999999999998E-2</c:v>
                </c:pt>
                <c:pt idx="687">
                  <c:v>3.6999999999999998E-2</c:v>
                </c:pt>
                <c:pt idx="688">
                  <c:v>3.6999999999999998E-2</c:v>
                </c:pt>
                <c:pt idx="689">
                  <c:v>3.6999999999999998E-2</c:v>
                </c:pt>
                <c:pt idx="690">
                  <c:v>3.6999999999999998E-2</c:v>
                </c:pt>
                <c:pt idx="691">
                  <c:v>3.6999999999999998E-2</c:v>
                </c:pt>
                <c:pt idx="692">
                  <c:v>3.6999999999999998E-2</c:v>
                </c:pt>
                <c:pt idx="693">
                  <c:v>3.6999999999999998E-2</c:v>
                </c:pt>
                <c:pt idx="694">
                  <c:v>3.6999999999999998E-2</c:v>
                </c:pt>
                <c:pt idx="695">
                  <c:v>3.6999999999999998E-2</c:v>
                </c:pt>
                <c:pt idx="696">
                  <c:v>3.6999999999999998E-2</c:v>
                </c:pt>
                <c:pt idx="697">
                  <c:v>3.6999999999999998E-2</c:v>
                </c:pt>
                <c:pt idx="698">
                  <c:v>3.6999999999999998E-2</c:v>
                </c:pt>
                <c:pt idx="699">
                  <c:v>3.6999999999999998E-2</c:v>
                </c:pt>
                <c:pt idx="700">
                  <c:v>3.6999999999999998E-2</c:v>
                </c:pt>
                <c:pt idx="701">
                  <c:v>3.6999999999999998E-2</c:v>
                </c:pt>
                <c:pt idx="702">
                  <c:v>3.6999999999999998E-2</c:v>
                </c:pt>
                <c:pt idx="703">
                  <c:v>3.6999999999999998E-2</c:v>
                </c:pt>
                <c:pt idx="704">
                  <c:v>3.6999999999999998E-2</c:v>
                </c:pt>
                <c:pt idx="705">
                  <c:v>3.6999999999999998E-2</c:v>
                </c:pt>
                <c:pt idx="706">
                  <c:v>3.6999999999999998E-2</c:v>
                </c:pt>
                <c:pt idx="707">
                  <c:v>3.6999999999999998E-2</c:v>
                </c:pt>
                <c:pt idx="708">
                  <c:v>3.6999999999999998E-2</c:v>
                </c:pt>
                <c:pt idx="709">
                  <c:v>3.6999999999999998E-2</c:v>
                </c:pt>
                <c:pt idx="710">
                  <c:v>3.6999999999999998E-2</c:v>
                </c:pt>
                <c:pt idx="711">
                  <c:v>3.6999999999999998E-2</c:v>
                </c:pt>
                <c:pt idx="712">
                  <c:v>3.6999999999999998E-2</c:v>
                </c:pt>
                <c:pt idx="713">
                  <c:v>3.6999999999999998E-2</c:v>
                </c:pt>
                <c:pt idx="714">
                  <c:v>3.6999999999999998E-2</c:v>
                </c:pt>
                <c:pt idx="715">
                  <c:v>3.6999999999999998E-2</c:v>
                </c:pt>
                <c:pt idx="716">
                  <c:v>3.6999999999999998E-2</c:v>
                </c:pt>
                <c:pt idx="717">
                  <c:v>3.6999999999999998E-2</c:v>
                </c:pt>
                <c:pt idx="718">
                  <c:v>3.6999999999999998E-2</c:v>
                </c:pt>
                <c:pt idx="719">
                  <c:v>3.6999999999999998E-2</c:v>
                </c:pt>
                <c:pt idx="720">
                  <c:v>3.6999999999999998E-2</c:v>
                </c:pt>
                <c:pt idx="721">
                  <c:v>3.6999999999999998E-2</c:v>
                </c:pt>
                <c:pt idx="722">
                  <c:v>3.6999999999999998E-2</c:v>
                </c:pt>
                <c:pt idx="723">
                  <c:v>3.6999999999999998E-2</c:v>
                </c:pt>
                <c:pt idx="724">
                  <c:v>3.6999999999999998E-2</c:v>
                </c:pt>
                <c:pt idx="725">
                  <c:v>3.6999999999999998E-2</c:v>
                </c:pt>
                <c:pt idx="726">
                  <c:v>3.6999999999999998E-2</c:v>
                </c:pt>
                <c:pt idx="727">
                  <c:v>3.6999999999999998E-2</c:v>
                </c:pt>
                <c:pt idx="728">
                  <c:v>3.6999999999999998E-2</c:v>
                </c:pt>
                <c:pt idx="729">
                  <c:v>3.6999999999999998E-2</c:v>
                </c:pt>
                <c:pt idx="730">
                  <c:v>3.6999999999999998E-2</c:v>
                </c:pt>
                <c:pt idx="731">
                  <c:v>3.6999999999999998E-2</c:v>
                </c:pt>
                <c:pt idx="732">
                  <c:v>3.6999999999999998E-2</c:v>
                </c:pt>
                <c:pt idx="733">
                  <c:v>3.6999999999999998E-2</c:v>
                </c:pt>
                <c:pt idx="734">
                  <c:v>3.6999999999999998E-2</c:v>
                </c:pt>
                <c:pt idx="735">
                  <c:v>3.6999999999999998E-2</c:v>
                </c:pt>
                <c:pt idx="736">
                  <c:v>3.6999999999999998E-2</c:v>
                </c:pt>
                <c:pt idx="737">
                  <c:v>3.6999999999999998E-2</c:v>
                </c:pt>
                <c:pt idx="738">
                  <c:v>3.6999999999999998E-2</c:v>
                </c:pt>
                <c:pt idx="739">
                  <c:v>3.6999999999999998E-2</c:v>
                </c:pt>
                <c:pt idx="740">
                  <c:v>3.6999999999999998E-2</c:v>
                </c:pt>
                <c:pt idx="741">
                  <c:v>3.6999999999999998E-2</c:v>
                </c:pt>
                <c:pt idx="742">
                  <c:v>3.6999999999999998E-2</c:v>
                </c:pt>
                <c:pt idx="743">
                  <c:v>3.6999999999999998E-2</c:v>
                </c:pt>
                <c:pt idx="744">
                  <c:v>3.6999999999999998E-2</c:v>
                </c:pt>
                <c:pt idx="745">
                  <c:v>3.6999999999999998E-2</c:v>
                </c:pt>
                <c:pt idx="746">
                  <c:v>3.6999999999999998E-2</c:v>
                </c:pt>
                <c:pt idx="747">
                  <c:v>3.6999999999999998E-2</c:v>
                </c:pt>
                <c:pt idx="748">
                  <c:v>3.6999999999999998E-2</c:v>
                </c:pt>
                <c:pt idx="749">
                  <c:v>3.6999999999999998E-2</c:v>
                </c:pt>
                <c:pt idx="750">
                  <c:v>3.6999999999999998E-2</c:v>
                </c:pt>
                <c:pt idx="751">
                  <c:v>3.6999999999999998E-2</c:v>
                </c:pt>
                <c:pt idx="752">
                  <c:v>3.6999999999999998E-2</c:v>
                </c:pt>
                <c:pt idx="753">
                  <c:v>3.6999999999999998E-2</c:v>
                </c:pt>
                <c:pt idx="754">
                  <c:v>3.6999999999999998E-2</c:v>
                </c:pt>
                <c:pt idx="755">
                  <c:v>3.6999999999999998E-2</c:v>
                </c:pt>
                <c:pt idx="756">
                  <c:v>3.6999999999999998E-2</c:v>
                </c:pt>
                <c:pt idx="757">
                  <c:v>3.6999999999999998E-2</c:v>
                </c:pt>
                <c:pt idx="758">
                  <c:v>3.6999999999999998E-2</c:v>
                </c:pt>
                <c:pt idx="759">
                  <c:v>3.6999999999999998E-2</c:v>
                </c:pt>
                <c:pt idx="760">
                  <c:v>3.6999999999999998E-2</c:v>
                </c:pt>
                <c:pt idx="761">
                  <c:v>3.6999999999999998E-2</c:v>
                </c:pt>
                <c:pt idx="762">
                  <c:v>3.6999999999999998E-2</c:v>
                </c:pt>
                <c:pt idx="763">
                  <c:v>3.6999999999999998E-2</c:v>
                </c:pt>
                <c:pt idx="764">
                  <c:v>3.6999999999999998E-2</c:v>
                </c:pt>
                <c:pt idx="765">
                  <c:v>3.6999999999999998E-2</c:v>
                </c:pt>
                <c:pt idx="766">
                  <c:v>3.6999999999999998E-2</c:v>
                </c:pt>
                <c:pt idx="767">
                  <c:v>3.6999999999999998E-2</c:v>
                </c:pt>
                <c:pt idx="768">
                  <c:v>3.6999999999999998E-2</c:v>
                </c:pt>
                <c:pt idx="769">
                  <c:v>3.6999999999999998E-2</c:v>
                </c:pt>
                <c:pt idx="770">
                  <c:v>3.6999999999999998E-2</c:v>
                </c:pt>
                <c:pt idx="771">
                  <c:v>3.6999999999999998E-2</c:v>
                </c:pt>
                <c:pt idx="772">
                  <c:v>3.6999999999999998E-2</c:v>
                </c:pt>
                <c:pt idx="773">
                  <c:v>3.6999999999999998E-2</c:v>
                </c:pt>
                <c:pt idx="774">
                  <c:v>3.6999999999999998E-2</c:v>
                </c:pt>
                <c:pt idx="775">
                  <c:v>3.6999999999999998E-2</c:v>
                </c:pt>
                <c:pt idx="776">
                  <c:v>3.6999999999999998E-2</c:v>
                </c:pt>
                <c:pt idx="777">
                  <c:v>3.6999999999999998E-2</c:v>
                </c:pt>
                <c:pt idx="778">
                  <c:v>3.6999999999999998E-2</c:v>
                </c:pt>
                <c:pt idx="779">
                  <c:v>3.6999999999999998E-2</c:v>
                </c:pt>
                <c:pt idx="780">
                  <c:v>3.6999999999999998E-2</c:v>
                </c:pt>
                <c:pt idx="781">
                  <c:v>3.6999999999999998E-2</c:v>
                </c:pt>
                <c:pt idx="782">
                  <c:v>3.6999999999999998E-2</c:v>
                </c:pt>
                <c:pt idx="783">
                  <c:v>3.6999999999999998E-2</c:v>
                </c:pt>
                <c:pt idx="784">
                  <c:v>3.6999999999999998E-2</c:v>
                </c:pt>
                <c:pt idx="785">
                  <c:v>3.6999999999999998E-2</c:v>
                </c:pt>
                <c:pt idx="786">
                  <c:v>3.6999999999999998E-2</c:v>
                </c:pt>
                <c:pt idx="787">
                  <c:v>3.6999999999999998E-2</c:v>
                </c:pt>
                <c:pt idx="788">
                  <c:v>3.6999999999999998E-2</c:v>
                </c:pt>
                <c:pt idx="789">
                  <c:v>3.6999999999999998E-2</c:v>
                </c:pt>
                <c:pt idx="790">
                  <c:v>3.6999999999999998E-2</c:v>
                </c:pt>
                <c:pt idx="791">
                  <c:v>3.6999999999999998E-2</c:v>
                </c:pt>
                <c:pt idx="792">
                  <c:v>3.6999999999999998E-2</c:v>
                </c:pt>
                <c:pt idx="793">
                  <c:v>3.6999999999999998E-2</c:v>
                </c:pt>
                <c:pt idx="794">
                  <c:v>3.6999999999999998E-2</c:v>
                </c:pt>
                <c:pt idx="795">
                  <c:v>3.6999999999999998E-2</c:v>
                </c:pt>
                <c:pt idx="796">
                  <c:v>3.6999999999999998E-2</c:v>
                </c:pt>
                <c:pt idx="797">
                  <c:v>3.6999999999999998E-2</c:v>
                </c:pt>
                <c:pt idx="798">
                  <c:v>3.6999999999999998E-2</c:v>
                </c:pt>
                <c:pt idx="799">
                  <c:v>3.6999999999999998E-2</c:v>
                </c:pt>
                <c:pt idx="800">
                  <c:v>3.6999999999999998E-2</c:v>
                </c:pt>
                <c:pt idx="801">
                  <c:v>3.6999999999999998E-2</c:v>
                </c:pt>
                <c:pt idx="802">
                  <c:v>3.6999999999999998E-2</c:v>
                </c:pt>
                <c:pt idx="803">
                  <c:v>3.6999999999999998E-2</c:v>
                </c:pt>
                <c:pt idx="804">
                  <c:v>3.6999999999999998E-2</c:v>
                </c:pt>
                <c:pt idx="805">
                  <c:v>3.6999999999999998E-2</c:v>
                </c:pt>
                <c:pt idx="806">
                  <c:v>3.6999999999999998E-2</c:v>
                </c:pt>
                <c:pt idx="807">
                  <c:v>3.6999999999999998E-2</c:v>
                </c:pt>
                <c:pt idx="808">
                  <c:v>3.6999999999999998E-2</c:v>
                </c:pt>
                <c:pt idx="809">
                  <c:v>3.6999999999999998E-2</c:v>
                </c:pt>
                <c:pt idx="810">
                  <c:v>3.6999999999999998E-2</c:v>
                </c:pt>
                <c:pt idx="811">
                  <c:v>3.6999999999999998E-2</c:v>
                </c:pt>
                <c:pt idx="812">
                  <c:v>3.6999999999999998E-2</c:v>
                </c:pt>
                <c:pt idx="813">
                  <c:v>3.6999999999999998E-2</c:v>
                </c:pt>
                <c:pt idx="814">
                  <c:v>3.6999999999999998E-2</c:v>
                </c:pt>
                <c:pt idx="815">
                  <c:v>3.6999999999999998E-2</c:v>
                </c:pt>
                <c:pt idx="816">
                  <c:v>3.6999999999999998E-2</c:v>
                </c:pt>
                <c:pt idx="817">
                  <c:v>3.6999999999999998E-2</c:v>
                </c:pt>
                <c:pt idx="818">
                  <c:v>3.6999999999999998E-2</c:v>
                </c:pt>
                <c:pt idx="819">
                  <c:v>3.6999999999999998E-2</c:v>
                </c:pt>
                <c:pt idx="820">
                  <c:v>3.6999999999999998E-2</c:v>
                </c:pt>
                <c:pt idx="821">
                  <c:v>3.6999999999999998E-2</c:v>
                </c:pt>
                <c:pt idx="822">
                  <c:v>3.6999999999999998E-2</c:v>
                </c:pt>
                <c:pt idx="823">
                  <c:v>3.6999999999999998E-2</c:v>
                </c:pt>
                <c:pt idx="824">
                  <c:v>3.6999999999999998E-2</c:v>
                </c:pt>
                <c:pt idx="825">
                  <c:v>3.6999999999999998E-2</c:v>
                </c:pt>
                <c:pt idx="826">
                  <c:v>3.6999999999999998E-2</c:v>
                </c:pt>
                <c:pt idx="827">
                  <c:v>3.6999999999999998E-2</c:v>
                </c:pt>
                <c:pt idx="828">
                  <c:v>3.6999999999999998E-2</c:v>
                </c:pt>
                <c:pt idx="829">
                  <c:v>3.6999999999999998E-2</c:v>
                </c:pt>
                <c:pt idx="830">
                  <c:v>3.6999999999999998E-2</c:v>
                </c:pt>
                <c:pt idx="831">
                  <c:v>3.6999999999999998E-2</c:v>
                </c:pt>
                <c:pt idx="832">
                  <c:v>3.6999999999999998E-2</c:v>
                </c:pt>
                <c:pt idx="833">
                  <c:v>3.6999999999999998E-2</c:v>
                </c:pt>
                <c:pt idx="834">
                  <c:v>3.6999999999999998E-2</c:v>
                </c:pt>
                <c:pt idx="835">
                  <c:v>3.6999999999999998E-2</c:v>
                </c:pt>
                <c:pt idx="836">
                  <c:v>3.6999999999999998E-2</c:v>
                </c:pt>
                <c:pt idx="837">
                  <c:v>3.6999999999999998E-2</c:v>
                </c:pt>
                <c:pt idx="838">
                  <c:v>3.6999999999999998E-2</c:v>
                </c:pt>
                <c:pt idx="839">
                  <c:v>3.6999999999999998E-2</c:v>
                </c:pt>
                <c:pt idx="840">
                  <c:v>3.6999999999999998E-2</c:v>
                </c:pt>
                <c:pt idx="841">
                  <c:v>3.6999999999999998E-2</c:v>
                </c:pt>
                <c:pt idx="842">
                  <c:v>3.6999999999999998E-2</c:v>
                </c:pt>
                <c:pt idx="843">
                  <c:v>3.6999999999999998E-2</c:v>
                </c:pt>
                <c:pt idx="844">
                  <c:v>3.6999999999999998E-2</c:v>
                </c:pt>
                <c:pt idx="845">
                  <c:v>3.6999999999999998E-2</c:v>
                </c:pt>
                <c:pt idx="846">
                  <c:v>3.6999999999999998E-2</c:v>
                </c:pt>
                <c:pt idx="847">
                  <c:v>3.6999999999999998E-2</c:v>
                </c:pt>
                <c:pt idx="848">
                  <c:v>3.6999999999999998E-2</c:v>
                </c:pt>
                <c:pt idx="849">
                  <c:v>3.6999999999999998E-2</c:v>
                </c:pt>
                <c:pt idx="850">
                  <c:v>3.6999999999999998E-2</c:v>
                </c:pt>
                <c:pt idx="851">
                  <c:v>3.6999999999999998E-2</c:v>
                </c:pt>
                <c:pt idx="852">
                  <c:v>3.6999999999999998E-2</c:v>
                </c:pt>
                <c:pt idx="853">
                  <c:v>3.6999999999999998E-2</c:v>
                </c:pt>
                <c:pt idx="854">
                  <c:v>3.6999999999999998E-2</c:v>
                </c:pt>
                <c:pt idx="855">
                  <c:v>3.6999999999999998E-2</c:v>
                </c:pt>
                <c:pt idx="856">
                  <c:v>3.6999999999999998E-2</c:v>
                </c:pt>
                <c:pt idx="857">
                  <c:v>3.6999999999999998E-2</c:v>
                </c:pt>
                <c:pt idx="858">
                  <c:v>3.6999999999999998E-2</c:v>
                </c:pt>
                <c:pt idx="859">
                  <c:v>3.6999999999999998E-2</c:v>
                </c:pt>
                <c:pt idx="860">
                  <c:v>3.6999999999999998E-2</c:v>
                </c:pt>
                <c:pt idx="861">
                  <c:v>3.6999999999999998E-2</c:v>
                </c:pt>
                <c:pt idx="862">
                  <c:v>3.6999999999999998E-2</c:v>
                </c:pt>
                <c:pt idx="863">
                  <c:v>3.6999999999999998E-2</c:v>
                </c:pt>
                <c:pt idx="864">
                  <c:v>3.6999999999999998E-2</c:v>
                </c:pt>
                <c:pt idx="865">
                  <c:v>3.6999999999999998E-2</c:v>
                </c:pt>
                <c:pt idx="866">
                  <c:v>3.6999999999999998E-2</c:v>
                </c:pt>
                <c:pt idx="867">
                  <c:v>3.6999999999999998E-2</c:v>
                </c:pt>
                <c:pt idx="868">
                  <c:v>3.6999999999999998E-2</c:v>
                </c:pt>
                <c:pt idx="869">
                  <c:v>3.6999999999999998E-2</c:v>
                </c:pt>
                <c:pt idx="870">
                  <c:v>3.6999999999999998E-2</c:v>
                </c:pt>
                <c:pt idx="871">
                  <c:v>3.6999999999999998E-2</c:v>
                </c:pt>
                <c:pt idx="872">
                  <c:v>3.6999999999999998E-2</c:v>
                </c:pt>
                <c:pt idx="873">
                  <c:v>3.6999999999999998E-2</c:v>
                </c:pt>
                <c:pt idx="874">
                  <c:v>3.6999999999999998E-2</c:v>
                </c:pt>
                <c:pt idx="875">
                  <c:v>3.6999999999999998E-2</c:v>
                </c:pt>
                <c:pt idx="876">
                  <c:v>3.6999999999999998E-2</c:v>
                </c:pt>
                <c:pt idx="877">
                  <c:v>3.6999999999999998E-2</c:v>
                </c:pt>
                <c:pt idx="878">
                  <c:v>3.6999999999999998E-2</c:v>
                </c:pt>
                <c:pt idx="879">
                  <c:v>3.6999999999999998E-2</c:v>
                </c:pt>
                <c:pt idx="880">
                  <c:v>3.6999999999999998E-2</c:v>
                </c:pt>
                <c:pt idx="881">
                  <c:v>3.6999999999999998E-2</c:v>
                </c:pt>
                <c:pt idx="882">
                  <c:v>3.6999999999999998E-2</c:v>
                </c:pt>
                <c:pt idx="883">
                  <c:v>3.6999999999999998E-2</c:v>
                </c:pt>
                <c:pt idx="884">
                  <c:v>3.6999999999999998E-2</c:v>
                </c:pt>
                <c:pt idx="885">
                  <c:v>3.6999999999999998E-2</c:v>
                </c:pt>
                <c:pt idx="886">
                  <c:v>3.6999999999999998E-2</c:v>
                </c:pt>
                <c:pt idx="887">
                  <c:v>3.6999999999999998E-2</c:v>
                </c:pt>
                <c:pt idx="888">
                  <c:v>3.6999999999999998E-2</c:v>
                </c:pt>
                <c:pt idx="889">
                  <c:v>3.6999999999999998E-2</c:v>
                </c:pt>
                <c:pt idx="890">
                  <c:v>3.6999999999999998E-2</c:v>
                </c:pt>
                <c:pt idx="891">
                  <c:v>3.6999999999999998E-2</c:v>
                </c:pt>
                <c:pt idx="892">
                  <c:v>3.6999999999999998E-2</c:v>
                </c:pt>
                <c:pt idx="893">
                  <c:v>3.6999999999999998E-2</c:v>
                </c:pt>
                <c:pt idx="894">
                  <c:v>3.6999999999999998E-2</c:v>
                </c:pt>
                <c:pt idx="895">
                  <c:v>3.6999999999999998E-2</c:v>
                </c:pt>
                <c:pt idx="896">
                  <c:v>3.6999999999999998E-2</c:v>
                </c:pt>
                <c:pt idx="897">
                  <c:v>3.6999999999999998E-2</c:v>
                </c:pt>
                <c:pt idx="898">
                  <c:v>3.6999999999999998E-2</c:v>
                </c:pt>
                <c:pt idx="899">
                  <c:v>3.6999999999999998E-2</c:v>
                </c:pt>
                <c:pt idx="900">
                  <c:v>3.6999999999999998E-2</c:v>
                </c:pt>
                <c:pt idx="901">
                  <c:v>3.6999999999999998E-2</c:v>
                </c:pt>
                <c:pt idx="902">
                  <c:v>3.6999999999999998E-2</c:v>
                </c:pt>
                <c:pt idx="903">
                  <c:v>3.6999999999999998E-2</c:v>
                </c:pt>
                <c:pt idx="904">
                  <c:v>3.6999999999999998E-2</c:v>
                </c:pt>
                <c:pt idx="905">
                  <c:v>3.6999999999999998E-2</c:v>
                </c:pt>
                <c:pt idx="906">
                  <c:v>3.6999999999999998E-2</c:v>
                </c:pt>
                <c:pt idx="907">
                  <c:v>3.6999999999999998E-2</c:v>
                </c:pt>
                <c:pt idx="908">
                  <c:v>3.6999999999999998E-2</c:v>
                </c:pt>
                <c:pt idx="909">
                  <c:v>3.6999999999999998E-2</c:v>
                </c:pt>
                <c:pt idx="910">
                  <c:v>3.6999999999999998E-2</c:v>
                </c:pt>
                <c:pt idx="911">
                  <c:v>3.6999999999999998E-2</c:v>
                </c:pt>
                <c:pt idx="912">
                  <c:v>3.6999999999999998E-2</c:v>
                </c:pt>
                <c:pt idx="913">
                  <c:v>3.6999999999999998E-2</c:v>
                </c:pt>
                <c:pt idx="914">
                  <c:v>3.6999999999999998E-2</c:v>
                </c:pt>
                <c:pt idx="915">
                  <c:v>3.6999999999999998E-2</c:v>
                </c:pt>
                <c:pt idx="916">
                  <c:v>3.6999999999999998E-2</c:v>
                </c:pt>
                <c:pt idx="917">
                  <c:v>3.6999999999999998E-2</c:v>
                </c:pt>
                <c:pt idx="918">
                  <c:v>3.6999999999999998E-2</c:v>
                </c:pt>
                <c:pt idx="919">
                  <c:v>3.6999999999999998E-2</c:v>
                </c:pt>
                <c:pt idx="920">
                  <c:v>3.6999999999999998E-2</c:v>
                </c:pt>
                <c:pt idx="921">
                  <c:v>3.6999999999999998E-2</c:v>
                </c:pt>
                <c:pt idx="922">
                  <c:v>3.6999999999999998E-2</c:v>
                </c:pt>
                <c:pt idx="923">
                  <c:v>3.6999999999999998E-2</c:v>
                </c:pt>
                <c:pt idx="924">
                  <c:v>3.6999999999999998E-2</c:v>
                </c:pt>
                <c:pt idx="925">
                  <c:v>3.6999999999999998E-2</c:v>
                </c:pt>
                <c:pt idx="926">
                  <c:v>3.6999999999999998E-2</c:v>
                </c:pt>
                <c:pt idx="927">
                  <c:v>3.6999999999999998E-2</c:v>
                </c:pt>
                <c:pt idx="928">
                  <c:v>3.6999999999999998E-2</c:v>
                </c:pt>
                <c:pt idx="929">
                  <c:v>3.6999999999999998E-2</c:v>
                </c:pt>
                <c:pt idx="930">
                  <c:v>3.6999999999999998E-2</c:v>
                </c:pt>
                <c:pt idx="931">
                  <c:v>3.6999999999999998E-2</c:v>
                </c:pt>
                <c:pt idx="932">
                  <c:v>3.6999999999999998E-2</c:v>
                </c:pt>
                <c:pt idx="933">
                  <c:v>3.6999999999999998E-2</c:v>
                </c:pt>
                <c:pt idx="934">
                  <c:v>3.6999999999999998E-2</c:v>
                </c:pt>
                <c:pt idx="935">
                  <c:v>3.6999999999999998E-2</c:v>
                </c:pt>
                <c:pt idx="936">
                  <c:v>3.6999999999999998E-2</c:v>
                </c:pt>
                <c:pt idx="937">
                  <c:v>3.6999999999999998E-2</c:v>
                </c:pt>
                <c:pt idx="938">
                  <c:v>3.6999999999999998E-2</c:v>
                </c:pt>
                <c:pt idx="939">
                  <c:v>3.6999999999999998E-2</c:v>
                </c:pt>
                <c:pt idx="940">
                  <c:v>3.6999999999999998E-2</c:v>
                </c:pt>
                <c:pt idx="941">
                  <c:v>3.6999999999999998E-2</c:v>
                </c:pt>
                <c:pt idx="942">
                  <c:v>3.6999999999999998E-2</c:v>
                </c:pt>
                <c:pt idx="943">
                  <c:v>3.6999999999999998E-2</c:v>
                </c:pt>
                <c:pt idx="944">
                  <c:v>3.6999999999999998E-2</c:v>
                </c:pt>
                <c:pt idx="945">
                  <c:v>3.6999999999999998E-2</c:v>
                </c:pt>
                <c:pt idx="946">
                  <c:v>3.6999999999999998E-2</c:v>
                </c:pt>
                <c:pt idx="947">
                  <c:v>3.6999999999999998E-2</c:v>
                </c:pt>
                <c:pt idx="948">
                  <c:v>3.6999999999999998E-2</c:v>
                </c:pt>
                <c:pt idx="949">
                  <c:v>3.6999999999999998E-2</c:v>
                </c:pt>
                <c:pt idx="950">
                  <c:v>3.6999999999999998E-2</c:v>
                </c:pt>
                <c:pt idx="951">
                  <c:v>3.6999999999999998E-2</c:v>
                </c:pt>
                <c:pt idx="952">
                  <c:v>3.6999999999999998E-2</c:v>
                </c:pt>
                <c:pt idx="953">
                  <c:v>3.6999999999999998E-2</c:v>
                </c:pt>
                <c:pt idx="954">
                  <c:v>3.6999999999999998E-2</c:v>
                </c:pt>
                <c:pt idx="955">
                  <c:v>3.6999999999999998E-2</c:v>
                </c:pt>
                <c:pt idx="956">
                  <c:v>3.6999999999999998E-2</c:v>
                </c:pt>
                <c:pt idx="957">
                  <c:v>3.6999999999999998E-2</c:v>
                </c:pt>
                <c:pt idx="958">
                  <c:v>3.6999999999999998E-2</c:v>
                </c:pt>
                <c:pt idx="959">
                  <c:v>3.6999999999999998E-2</c:v>
                </c:pt>
                <c:pt idx="960">
                  <c:v>3.6999999999999998E-2</c:v>
                </c:pt>
                <c:pt idx="961">
                  <c:v>3.6999999999999998E-2</c:v>
                </c:pt>
                <c:pt idx="962">
                  <c:v>3.6999999999999998E-2</c:v>
                </c:pt>
                <c:pt idx="963">
                  <c:v>3.6999999999999998E-2</c:v>
                </c:pt>
                <c:pt idx="964">
                  <c:v>3.6999999999999998E-2</c:v>
                </c:pt>
                <c:pt idx="965">
                  <c:v>3.6999999999999998E-2</c:v>
                </c:pt>
                <c:pt idx="966">
                  <c:v>3.6999999999999998E-2</c:v>
                </c:pt>
                <c:pt idx="967">
                  <c:v>3.6999999999999998E-2</c:v>
                </c:pt>
                <c:pt idx="968">
                  <c:v>3.6999999999999998E-2</c:v>
                </c:pt>
                <c:pt idx="969">
                  <c:v>3.6999999999999998E-2</c:v>
                </c:pt>
                <c:pt idx="970">
                  <c:v>3.6999999999999998E-2</c:v>
                </c:pt>
                <c:pt idx="971">
                  <c:v>3.6999999999999998E-2</c:v>
                </c:pt>
                <c:pt idx="972">
                  <c:v>3.6999999999999998E-2</c:v>
                </c:pt>
                <c:pt idx="973">
                  <c:v>3.6999999999999998E-2</c:v>
                </c:pt>
                <c:pt idx="974">
                  <c:v>3.6999999999999998E-2</c:v>
                </c:pt>
                <c:pt idx="975">
                  <c:v>3.6999999999999998E-2</c:v>
                </c:pt>
                <c:pt idx="976">
                  <c:v>3.6999999999999998E-2</c:v>
                </c:pt>
                <c:pt idx="977">
                  <c:v>3.6999999999999998E-2</c:v>
                </c:pt>
                <c:pt idx="978">
                  <c:v>3.6999999999999998E-2</c:v>
                </c:pt>
                <c:pt idx="979">
                  <c:v>3.6999999999999998E-2</c:v>
                </c:pt>
                <c:pt idx="980">
                  <c:v>3.6999999999999998E-2</c:v>
                </c:pt>
                <c:pt idx="981">
                  <c:v>3.6999999999999998E-2</c:v>
                </c:pt>
                <c:pt idx="982">
                  <c:v>3.6999999999999998E-2</c:v>
                </c:pt>
                <c:pt idx="983">
                  <c:v>3.6999999999999998E-2</c:v>
                </c:pt>
                <c:pt idx="984">
                  <c:v>3.6999999999999998E-2</c:v>
                </c:pt>
                <c:pt idx="985">
                  <c:v>3.6999999999999998E-2</c:v>
                </c:pt>
                <c:pt idx="986">
                  <c:v>3.6999999999999998E-2</c:v>
                </c:pt>
                <c:pt idx="987">
                  <c:v>3.6999999999999998E-2</c:v>
                </c:pt>
                <c:pt idx="988">
                  <c:v>3.6999999999999998E-2</c:v>
                </c:pt>
                <c:pt idx="989">
                  <c:v>3.6999999999999998E-2</c:v>
                </c:pt>
                <c:pt idx="990">
                  <c:v>3.6999999999999998E-2</c:v>
                </c:pt>
                <c:pt idx="991">
                  <c:v>3.6999999999999998E-2</c:v>
                </c:pt>
                <c:pt idx="992">
                  <c:v>3.6999999999999998E-2</c:v>
                </c:pt>
                <c:pt idx="993">
                  <c:v>3.6999999999999998E-2</c:v>
                </c:pt>
                <c:pt idx="994">
                  <c:v>3.6999999999999998E-2</c:v>
                </c:pt>
                <c:pt idx="995">
                  <c:v>3.6999999999999998E-2</c:v>
                </c:pt>
                <c:pt idx="996">
                  <c:v>3.6999999999999998E-2</c:v>
                </c:pt>
                <c:pt idx="997">
                  <c:v>3.6999999999999998E-2</c:v>
                </c:pt>
                <c:pt idx="998">
                  <c:v>3.6999999999999998E-2</c:v>
                </c:pt>
                <c:pt idx="999">
                  <c:v>3.6999999999999998E-2</c:v>
                </c:pt>
              </c:numCache>
            </c:numRef>
          </c:xVal>
          <c:yVal>
            <c:numRef>
              <c:f>Graph!$V$4:$V$1003</c:f>
              <c:numCache>
                <c:formatCode>"$"#,##0</c:formatCode>
                <c:ptCount val="1000"/>
                <c:pt idx="0">
                  <c:v>-491</c:v>
                </c:pt>
                <c:pt idx="1">
                  <c:v>-491</c:v>
                </c:pt>
                <c:pt idx="2">
                  <c:v>-491</c:v>
                </c:pt>
                <c:pt idx="3">
                  <c:v>-491</c:v>
                </c:pt>
                <c:pt idx="4">
                  <c:v>-491</c:v>
                </c:pt>
                <c:pt idx="5">
                  <c:v>-491</c:v>
                </c:pt>
                <c:pt idx="6">
                  <c:v>-491</c:v>
                </c:pt>
                <c:pt idx="7">
                  <c:v>-491</c:v>
                </c:pt>
                <c:pt idx="8">
                  <c:v>-491</c:v>
                </c:pt>
                <c:pt idx="9">
                  <c:v>-491</c:v>
                </c:pt>
                <c:pt idx="10">
                  <c:v>-491</c:v>
                </c:pt>
                <c:pt idx="11">
                  <c:v>-491</c:v>
                </c:pt>
                <c:pt idx="12">
                  <c:v>-491</c:v>
                </c:pt>
                <c:pt idx="13">
                  <c:v>-491</c:v>
                </c:pt>
                <c:pt idx="14">
                  <c:v>-491</c:v>
                </c:pt>
                <c:pt idx="15">
                  <c:v>-491</c:v>
                </c:pt>
                <c:pt idx="16">
                  <c:v>-491</c:v>
                </c:pt>
                <c:pt idx="17">
                  <c:v>-491</c:v>
                </c:pt>
                <c:pt idx="18">
                  <c:v>-491</c:v>
                </c:pt>
                <c:pt idx="19">
                  <c:v>-491</c:v>
                </c:pt>
                <c:pt idx="20">
                  <c:v>-491</c:v>
                </c:pt>
                <c:pt idx="21">
                  <c:v>-491</c:v>
                </c:pt>
                <c:pt idx="22">
                  <c:v>-491</c:v>
                </c:pt>
                <c:pt idx="23">
                  <c:v>-491</c:v>
                </c:pt>
                <c:pt idx="24">
                  <c:v>-491</c:v>
                </c:pt>
                <c:pt idx="25">
                  <c:v>-491</c:v>
                </c:pt>
                <c:pt idx="26">
                  <c:v>-491</c:v>
                </c:pt>
                <c:pt idx="27">
                  <c:v>-491</c:v>
                </c:pt>
                <c:pt idx="28">
                  <c:v>-491</c:v>
                </c:pt>
                <c:pt idx="29">
                  <c:v>-491</c:v>
                </c:pt>
                <c:pt idx="30">
                  <c:v>-491</c:v>
                </c:pt>
                <c:pt idx="31">
                  <c:v>-491</c:v>
                </c:pt>
                <c:pt idx="32">
                  <c:v>-491</c:v>
                </c:pt>
                <c:pt idx="33">
                  <c:v>-491</c:v>
                </c:pt>
                <c:pt idx="34">
                  <c:v>-491</c:v>
                </c:pt>
                <c:pt idx="35">
                  <c:v>-491</c:v>
                </c:pt>
                <c:pt idx="36">
                  <c:v>-491</c:v>
                </c:pt>
                <c:pt idx="37">
                  <c:v>-491</c:v>
                </c:pt>
                <c:pt idx="38">
                  <c:v>-491</c:v>
                </c:pt>
                <c:pt idx="39">
                  <c:v>-491</c:v>
                </c:pt>
                <c:pt idx="40">
                  <c:v>-491</c:v>
                </c:pt>
                <c:pt idx="41">
                  <c:v>-491</c:v>
                </c:pt>
                <c:pt idx="42">
                  <c:v>-491</c:v>
                </c:pt>
                <c:pt idx="43">
                  <c:v>-491</c:v>
                </c:pt>
                <c:pt idx="44">
                  <c:v>-491</c:v>
                </c:pt>
                <c:pt idx="45">
                  <c:v>-491</c:v>
                </c:pt>
                <c:pt idx="46">
                  <c:v>-491</c:v>
                </c:pt>
                <c:pt idx="47">
                  <c:v>-491</c:v>
                </c:pt>
                <c:pt idx="48">
                  <c:v>-491</c:v>
                </c:pt>
                <c:pt idx="49">
                  <c:v>-491</c:v>
                </c:pt>
                <c:pt idx="50">
                  <c:v>-491</c:v>
                </c:pt>
                <c:pt idx="51">
                  <c:v>-491</c:v>
                </c:pt>
                <c:pt idx="52">
                  <c:v>-491</c:v>
                </c:pt>
                <c:pt idx="53">
                  <c:v>-491</c:v>
                </c:pt>
                <c:pt idx="54">
                  <c:v>-491</c:v>
                </c:pt>
                <c:pt idx="55">
                  <c:v>-491</c:v>
                </c:pt>
                <c:pt idx="56">
                  <c:v>-491</c:v>
                </c:pt>
                <c:pt idx="57">
                  <c:v>-491</c:v>
                </c:pt>
                <c:pt idx="58">
                  <c:v>-491</c:v>
                </c:pt>
                <c:pt idx="59">
                  <c:v>-491</c:v>
                </c:pt>
                <c:pt idx="60">
                  <c:v>-491</c:v>
                </c:pt>
                <c:pt idx="61">
                  <c:v>-491</c:v>
                </c:pt>
                <c:pt idx="62">
                  <c:v>-491</c:v>
                </c:pt>
                <c:pt idx="63">
                  <c:v>-491</c:v>
                </c:pt>
                <c:pt idx="64">
                  <c:v>-491</c:v>
                </c:pt>
                <c:pt idx="65">
                  <c:v>-491</c:v>
                </c:pt>
                <c:pt idx="66">
                  <c:v>-491</c:v>
                </c:pt>
                <c:pt idx="67">
                  <c:v>-491</c:v>
                </c:pt>
                <c:pt idx="68">
                  <c:v>-491</c:v>
                </c:pt>
                <c:pt idx="69">
                  <c:v>-491</c:v>
                </c:pt>
                <c:pt idx="70">
                  <c:v>-491</c:v>
                </c:pt>
                <c:pt idx="71">
                  <c:v>-491</c:v>
                </c:pt>
                <c:pt idx="72">
                  <c:v>-491</c:v>
                </c:pt>
                <c:pt idx="73">
                  <c:v>-491</c:v>
                </c:pt>
                <c:pt idx="74">
                  <c:v>-491</c:v>
                </c:pt>
                <c:pt idx="75">
                  <c:v>-491</c:v>
                </c:pt>
                <c:pt idx="76">
                  <c:v>-491</c:v>
                </c:pt>
                <c:pt idx="77">
                  <c:v>-491</c:v>
                </c:pt>
                <c:pt idx="78">
                  <c:v>-491</c:v>
                </c:pt>
                <c:pt idx="79">
                  <c:v>-491</c:v>
                </c:pt>
                <c:pt idx="80">
                  <c:v>-491</c:v>
                </c:pt>
                <c:pt idx="81">
                  <c:v>-491</c:v>
                </c:pt>
                <c:pt idx="82">
                  <c:v>-491</c:v>
                </c:pt>
                <c:pt idx="83">
                  <c:v>-491</c:v>
                </c:pt>
                <c:pt idx="84">
                  <c:v>-491</c:v>
                </c:pt>
                <c:pt idx="85">
                  <c:v>-491</c:v>
                </c:pt>
                <c:pt idx="86">
                  <c:v>-491</c:v>
                </c:pt>
                <c:pt idx="87">
                  <c:v>-491</c:v>
                </c:pt>
                <c:pt idx="88">
                  <c:v>-491</c:v>
                </c:pt>
                <c:pt idx="89">
                  <c:v>-491</c:v>
                </c:pt>
                <c:pt idx="90">
                  <c:v>-491</c:v>
                </c:pt>
                <c:pt idx="91">
                  <c:v>-491</c:v>
                </c:pt>
                <c:pt idx="92">
                  <c:v>-491</c:v>
                </c:pt>
                <c:pt idx="93">
                  <c:v>-491</c:v>
                </c:pt>
                <c:pt idx="94">
                  <c:v>-491</c:v>
                </c:pt>
                <c:pt idx="95">
                  <c:v>-491</c:v>
                </c:pt>
                <c:pt idx="96">
                  <c:v>-491</c:v>
                </c:pt>
                <c:pt idx="97">
                  <c:v>-491</c:v>
                </c:pt>
                <c:pt idx="98">
                  <c:v>-491</c:v>
                </c:pt>
                <c:pt idx="99">
                  <c:v>-491</c:v>
                </c:pt>
                <c:pt idx="100">
                  <c:v>-491</c:v>
                </c:pt>
                <c:pt idx="101">
                  <c:v>-491</c:v>
                </c:pt>
                <c:pt idx="102">
                  <c:v>-491</c:v>
                </c:pt>
                <c:pt idx="103">
                  <c:v>-491</c:v>
                </c:pt>
                <c:pt idx="104">
                  <c:v>-491</c:v>
                </c:pt>
                <c:pt idx="105">
                  <c:v>-491</c:v>
                </c:pt>
                <c:pt idx="106">
                  <c:v>-491</c:v>
                </c:pt>
                <c:pt idx="107">
                  <c:v>-491</c:v>
                </c:pt>
                <c:pt idx="108">
                  <c:v>-491</c:v>
                </c:pt>
                <c:pt idx="109">
                  <c:v>-491</c:v>
                </c:pt>
                <c:pt idx="110">
                  <c:v>-491</c:v>
                </c:pt>
                <c:pt idx="111">
                  <c:v>-491</c:v>
                </c:pt>
                <c:pt idx="112">
                  <c:v>-491</c:v>
                </c:pt>
                <c:pt idx="113">
                  <c:v>-491</c:v>
                </c:pt>
                <c:pt idx="114">
                  <c:v>-491</c:v>
                </c:pt>
                <c:pt idx="115">
                  <c:v>-491</c:v>
                </c:pt>
                <c:pt idx="116">
                  <c:v>-491</c:v>
                </c:pt>
                <c:pt idx="117">
                  <c:v>-491</c:v>
                </c:pt>
                <c:pt idx="118">
                  <c:v>-491</c:v>
                </c:pt>
                <c:pt idx="119">
                  <c:v>-491</c:v>
                </c:pt>
                <c:pt idx="120">
                  <c:v>-491</c:v>
                </c:pt>
                <c:pt idx="121">
                  <c:v>-491</c:v>
                </c:pt>
                <c:pt idx="122">
                  <c:v>-491</c:v>
                </c:pt>
                <c:pt idx="123">
                  <c:v>-491</c:v>
                </c:pt>
                <c:pt idx="124">
                  <c:v>-491</c:v>
                </c:pt>
                <c:pt idx="125">
                  <c:v>-491</c:v>
                </c:pt>
                <c:pt idx="126">
                  <c:v>-491</c:v>
                </c:pt>
                <c:pt idx="127">
                  <c:v>-491</c:v>
                </c:pt>
                <c:pt idx="128">
                  <c:v>-491</c:v>
                </c:pt>
                <c:pt idx="129">
                  <c:v>-491</c:v>
                </c:pt>
                <c:pt idx="130">
                  <c:v>-491</c:v>
                </c:pt>
                <c:pt idx="131">
                  <c:v>-491</c:v>
                </c:pt>
                <c:pt idx="132">
                  <c:v>-491</c:v>
                </c:pt>
                <c:pt idx="133">
                  <c:v>-491</c:v>
                </c:pt>
                <c:pt idx="134">
                  <c:v>-491</c:v>
                </c:pt>
                <c:pt idx="135">
                  <c:v>-491</c:v>
                </c:pt>
                <c:pt idx="136">
                  <c:v>-491</c:v>
                </c:pt>
                <c:pt idx="137">
                  <c:v>-491</c:v>
                </c:pt>
                <c:pt idx="138">
                  <c:v>-491</c:v>
                </c:pt>
                <c:pt idx="139">
                  <c:v>-491</c:v>
                </c:pt>
                <c:pt idx="140">
                  <c:v>-491</c:v>
                </c:pt>
                <c:pt idx="141">
                  <c:v>-491</c:v>
                </c:pt>
                <c:pt idx="142">
                  <c:v>-491</c:v>
                </c:pt>
                <c:pt idx="143">
                  <c:v>-491</c:v>
                </c:pt>
                <c:pt idx="144">
                  <c:v>-491</c:v>
                </c:pt>
                <c:pt idx="145">
                  <c:v>-491</c:v>
                </c:pt>
                <c:pt idx="146">
                  <c:v>-491</c:v>
                </c:pt>
                <c:pt idx="147">
                  <c:v>-491</c:v>
                </c:pt>
                <c:pt idx="148">
                  <c:v>-491</c:v>
                </c:pt>
                <c:pt idx="149">
                  <c:v>-491</c:v>
                </c:pt>
                <c:pt idx="150">
                  <c:v>-491</c:v>
                </c:pt>
                <c:pt idx="151">
                  <c:v>-491</c:v>
                </c:pt>
                <c:pt idx="152">
                  <c:v>-491</c:v>
                </c:pt>
                <c:pt idx="153">
                  <c:v>-491</c:v>
                </c:pt>
                <c:pt idx="154">
                  <c:v>-491</c:v>
                </c:pt>
                <c:pt idx="155">
                  <c:v>-491</c:v>
                </c:pt>
                <c:pt idx="156">
                  <c:v>-491</c:v>
                </c:pt>
                <c:pt idx="157">
                  <c:v>-491</c:v>
                </c:pt>
                <c:pt idx="158">
                  <c:v>-491</c:v>
                </c:pt>
                <c:pt idx="159">
                  <c:v>-491</c:v>
                </c:pt>
                <c:pt idx="160">
                  <c:v>-491</c:v>
                </c:pt>
                <c:pt idx="161">
                  <c:v>-491</c:v>
                </c:pt>
                <c:pt idx="162">
                  <c:v>-491</c:v>
                </c:pt>
                <c:pt idx="163">
                  <c:v>-491</c:v>
                </c:pt>
                <c:pt idx="164">
                  <c:v>-491</c:v>
                </c:pt>
                <c:pt idx="165">
                  <c:v>-491</c:v>
                </c:pt>
                <c:pt idx="166">
                  <c:v>-491</c:v>
                </c:pt>
                <c:pt idx="167">
                  <c:v>-491</c:v>
                </c:pt>
                <c:pt idx="168">
                  <c:v>-491</c:v>
                </c:pt>
                <c:pt idx="169">
                  <c:v>-491</c:v>
                </c:pt>
                <c:pt idx="170">
                  <c:v>-491</c:v>
                </c:pt>
                <c:pt idx="171">
                  <c:v>-491</c:v>
                </c:pt>
                <c:pt idx="172">
                  <c:v>-491</c:v>
                </c:pt>
                <c:pt idx="173">
                  <c:v>-491</c:v>
                </c:pt>
                <c:pt idx="174">
                  <c:v>-491</c:v>
                </c:pt>
                <c:pt idx="175">
                  <c:v>-491</c:v>
                </c:pt>
                <c:pt idx="176">
                  <c:v>-491</c:v>
                </c:pt>
                <c:pt idx="177">
                  <c:v>-491</c:v>
                </c:pt>
                <c:pt idx="178">
                  <c:v>-491</c:v>
                </c:pt>
                <c:pt idx="179">
                  <c:v>-491</c:v>
                </c:pt>
                <c:pt idx="180">
                  <c:v>-491</c:v>
                </c:pt>
                <c:pt idx="181">
                  <c:v>-491</c:v>
                </c:pt>
                <c:pt idx="182">
                  <c:v>-491</c:v>
                </c:pt>
                <c:pt idx="183">
                  <c:v>-491</c:v>
                </c:pt>
                <c:pt idx="184">
                  <c:v>-491</c:v>
                </c:pt>
                <c:pt idx="185">
                  <c:v>-491</c:v>
                </c:pt>
                <c:pt idx="186">
                  <c:v>-491</c:v>
                </c:pt>
                <c:pt idx="187">
                  <c:v>-491</c:v>
                </c:pt>
                <c:pt idx="188">
                  <c:v>-491</c:v>
                </c:pt>
                <c:pt idx="189">
                  <c:v>-491</c:v>
                </c:pt>
                <c:pt idx="190">
                  <c:v>-491</c:v>
                </c:pt>
                <c:pt idx="191">
                  <c:v>-491</c:v>
                </c:pt>
                <c:pt idx="192">
                  <c:v>-491</c:v>
                </c:pt>
                <c:pt idx="193">
                  <c:v>-491</c:v>
                </c:pt>
                <c:pt idx="194">
                  <c:v>-491</c:v>
                </c:pt>
                <c:pt idx="195">
                  <c:v>-491</c:v>
                </c:pt>
                <c:pt idx="196">
                  <c:v>-491</c:v>
                </c:pt>
                <c:pt idx="197">
                  <c:v>-491</c:v>
                </c:pt>
                <c:pt idx="198">
                  <c:v>-491</c:v>
                </c:pt>
                <c:pt idx="199">
                  <c:v>-491</c:v>
                </c:pt>
                <c:pt idx="200">
                  <c:v>-491</c:v>
                </c:pt>
                <c:pt idx="201">
                  <c:v>-491</c:v>
                </c:pt>
                <c:pt idx="202">
                  <c:v>-491</c:v>
                </c:pt>
                <c:pt idx="203">
                  <c:v>-491</c:v>
                </c:pt>
                <c:pt idx="204">
                  <c:v>-491</c:v>
                </c:pt>
                <c:pt idx="205">
                  <c:v>-491</c:v>
                </c:pt>
                <c:pt idx="206">
                  <c:v>-491</c:v>
                </c:pt>
                <c:pt idx="207">
                  <c:v>-491</c:v>
                </c:pt>
                <c:pt idx="208">
                  <c:v>-491</c:v>
                </c:pt>
                <c:pt idx="209">
                  <c:v>-491</c:v>
                </c:pt>
                <c:pt idx="210">
                  <c:v>-491</c:v>
                </c:pt>
                <c:pt idx="211">
                  <c:v>-491</c:v>
                </c:pt>
                <c:pt idx="212">
                  <c:v>-491</c:v>
                </c:pt>
                <c:pt idx="213">
                  <c:v>-491</c:v>
                </c:pt>
                <c:pt idx="214">
                  <c:v>-491</c:v>
                </c:pt>
                <c:pt idx="215">
                  <c:v>-491</c:v>
                </c:pt>
                <c:pt idx="216">
                  <c:v>-491</c:v>
                </c:pt>
                <c:pt idx="217">
                  <c:v>-491</c:v>
                </c:pt>
                <c:pt idx="218">
                  <c:v>-491</c:v>
                </c:pt>
                <c:pt idx="219">
                  <c:v>-491</c:v>
                </c:pt>
                <c:pt idx="220">
                  <c:v>-491</c:v>
                </c:pt>
                <c:pt idx="221">
                  <c:v>-491</c:v>
                </c:pt>
                <c:pt idx="222">
                  <c:v>-491</c:v>
                </c:pt>
                <c:pt idx="223">
                  <c:v>-491</c:v>
                </c:pt>
                <c:pt idx="224">
                  <c:v>-491</c:v>
                </c:pt>
                <c:pt idx="225">
                  <c:v>-491</c:v>
                </c:pt>
                <c:pt idx="226">
                  <c:v>-491</c:v>
                </c:pt>
                <c:pt idx="227">
                  <c:v>-491</c:v>
                </c:pt>
                <c:pt idx="228">
                  <c:v>-491</c:v>
                </c:pt>
                <c:pt idx="229">
                  <c:v>-491</c:v>
                </c:pt>
                <c:pt idx="230">
                  <c:v>-491</c:v>
                </c:pt>
                <c:pt idx="231">
                  <c:v>-491</c:v>
                </c:pt>
                <c:pt idx="232">
                  <c:v>-491</c:v>
                </c:pt>
                <c:pt idx="233">
                  <c:v>-491</c:v>
                </c:pt>
                <c:pt idx="234">
                  <c:v>-491</c:v>
                </c:pt>
                <c:pt idx="235">
                  <c:v>-491</c:v>
                </c:pt>
                <c:pt idx="236">
                  <c:v>-491</c:v>
                </c:pt>
                <c:pt idx="237">
                  <c:v>-491</c:v>
                </c:pt>
                <c:pt idx="238">
                  <c:v>-491</c:v>
                </c:pt>
                <c:pt idx="239">
                  <c:v>-491</c:v>
                </c:pt>
                <c:pt idx="240">
                  <c:v>-491</c:v>
                </c:pt>
                <c:pt idx="241">
                  <c:v>-491</c:v>
                </c:pt>
                <c:pt idx="242">
                  <c:v>-491</c:v>
                </c:pt>
                <c:pt idx="243">
                  <c:v>-491</c:v>
                </c:pt>
                <c:pt idx="244">
                  <c:v>-491</c:v>
                </c:pt>
                <c:pt idx="245">
                  <c:v>-491</c:v>
                </c:pt>
                <c:pt idx="246">
                  <c:v>-491</c:v>
                </c:pt>
                <c:pt idx="247">
                  <c:v>-491</c:v>
                </c:pt>
                <c:pt idx="248">
                  <c:v>-491</c:v>
                </c:pt>
                <c:pt idx="249">
                  <c:v>-491</c:v>
                </c:pt>
                <c:pt idx="250">
                  <c:v>-491</c:v>
                </c:pt>
                <c:pt idx="251">
                  <c:v>-491</c:v>
                </c:pt>
                <c:pt idx="252">
                  <c:v>-491</c:v>
                </c:pt>
                <c:pt idx="253">
                  <c:v>-491</c:v>
                </c:pt>
                <c:pt idx="254">
                  <c:v>-491</c:v>
                </c:pt>
                <c:pt idx="255">
                  <c:v>-491</c:v>
                </c:pt>
                <c:pt idx="256">
                  <c:v>-491</c:v>
                </c:pt>
                <c:pt idx="257">
                  <c:v>-491</c:v>
                </c:pt>
                <c:pt idx="258">
                  <c:v>-491</c:v>
                </c:pt>
                <c:pt idx="259">
                  <c:v>-491</c:v>
                </c:pt>
                <c:pt idx="260">
                  <c:v>-491</c:v>
                </c:pt>
                <c:pt idx="261">
                  <c:v>-491</c:v>
                </c:pt>
                <c:pt idx="262">
                  <c:v>-491</c:v>
                </c:pt>
                <c:pt idx="263">
                  <c:v>-491</c:v>
                </c:pt>
                <c:pt idx="264">
                  <c:v>-491</c:v>
                </c:pt>
                <c:pt idx="265">
                  <c:v>-491</c:v>
                </c:pt>
                <c:pt idx="266">
                  <c:v>-491</c:v>
                </c:pt>
                <c:pt idx="267">
                  <c:v>-491</c:v>
                </c:pt>
                <c:pt idx="268">
                  <c:v>-491</c:v>
                </c:pt>
                <c:pt idx="269">
                  <c:v>-491</c:v>
                </c:pt>
                <c:pt idx="270">
                  <c:v>-491</c:v>
                </c:pt>
                <c:pt idx="271">
                  <c:v>-491</c:v>
                </c:pt>
                <c:pt idx="272">
                  <c:v>-491</c:v>
                </c:pt>
                <c:pt idx="273">
                  <c:v>-491</c:v>
                </c:pt>
                <c:pt idx="274">
                  <c:v>-491</c:v>
                </c:pt>
                <c:pt idx="275">
                  <c:v>-491</c:v>
                </c:pt>
                <c:pt idx="276">
                  <c:v>-491</c:v>
                </c:pt>
                <c:pt idx="277">
                  <c:v>-491</c:v>
                </c:pt>
                <c:pt idx="278">
                  <c:v>-491</c:v>
                </c:pt>
                <c:pt idx="279">
                  <c:v>-491</c:v>
                </c:pt>
                <c:pt idx="280">
                  <c:v>-491</c:v>
                </c:pt>
                <c:pt idx="281">
                  <c:v>-491</c:v>
                </c:pt>
                <c:pt idx="282">
                  <c:v>-491</c:v>
                </c:pt>
                <c:pt idx="283">
                  <c:v>-491</c:v>
                </c:pt>
                <c:pt idx="284">
                  <c:v>-491</c:v>
                </c:pt>
                <c:pt idx="285">
                  <c:v>-491</c:v>
                </c:pt>
                <c:pt idx="286">
                  <c:v>-491</c:v>
                </c:pt>
                <c:pt idx="287">
                  <c:v>-491</c:v>
                </c:pt>
                <c:pt idx="288">
                  <c:v>-491</c:v>
                </c:pt>
                <c:pt idx="289">
                  <c:v>-491</c:v>
                </c:pt>
                <c:pt idx="290">
                  <c:v>-491</c:v>
                </c:pt>
                <c:pt idx="291">
                  <c:v>-491</c:v>
                </c:pt>
                <c:pt idx="292">
                  <c:v>-491</c:v>
                </c:pt>
                <c:pt idx="293">
                  <c:v>-491</c:v>
                </c:pt>
                <c:pt idx="294">
                  <c:v>-491</c:v>
                </c:pt>
                <c:pt idx="295">
                  <c:v>-491</c:v>
                </c:pt>
                <c:pt idx="296">
                  <c:v>-491</c:v>
                </c:pt>
                <c:pt idx="297">
                  <c:v>-491</c:v>
                </c:pt>
                <c:pt idx="298">
                  <c:v>-491</c:v>
                </c:pt>
                <c:pt idx="299">
                  <c:v>-491</c:v>
                </c:pt>
                <c:pt idx="300">
                  <c:v>-491</c:v>
                </c:pt>
                <c:pt idx="301">
                  <c:v>-491</c:v>
                </c:pt>
                <c:pt idx="302">
                  <c:v>-491</c:v>
                </c:pt>
                <c:pt idx="303">
                  <c:v>-491</c:v>
                </c:pt>
                <c:pt idx="304">
                  <c:v>-491</c:v>
                </c:pt>
                <c:pt idx="305">
                  <c:v>-491</c:v>
                </c:pt>
                <c:pt idx="306">
                  <c:v>-491</c:v>
                </c:pt>
                <c:pt idx="307">
                  <c:v>-491</c:v>
                </c:pt>
                <c:pt idx="308">
                  <c:v>-491</c:v>
                </c:pt>
                <c:pt idx="309">
                  <c:v>-491</c:v>
                </c:pt>
                <c:pt idx="310">
                  <c:v>-491</c:v>
                </c:pt>
                <c:pt idx="311">
                  <c:v>-491</c:v>
                </c:pt>
                <c:pt idx="312">
                  <c:v>-491</c:v>
                </c:pt>
                <c:pt idx="313">
                  <c:v>-491</c:v>
                </c:pt>
                <c:pt idx="314">
                  <c:v>-491</c:v>
                </c:pt>
                <c:pt idx="315">
                  <c:v>-491</c:v>
                </c:pt>
                <c:pt idx="316">
                  <c:v>-491</c:v>
                </c:pt>
                <c:pt idx="317">
                  <c:v>-491</c:v>
                </c:pt>
                <c:pt idx="318">
                  <c:v>-491</c:v>
                </c:pt>
                <c:pt idx="319">
                  <c:v>-491</c:v>
                </c:pt>
                <c:pt idx="320">
                  <c:v>-491</c:v>
                </c:pt>
                <c:pt idx="321">
                  <c:v>-491</c:v>
                </c:pt>
                <c:pt idx="322">
                  <c:v>-491</c:v>
                </c:pt>
                <c:pt idx="323">
                  <c:v>-491</c:v>
                </c:pt>
                <c:pt idx="324">
                  <c:v>-491</c:v>
                </c:pt>
                <c:pt idx="325">
                  <c:v>-491</c:v>
                </c:pt>
                <c:pt idx="326">
                  <c:v>-491</c:v>
                </c:pt>
                <c:pt idx="327">
                  <c:v>-491</c:v>
                </c:pt>
                <c:pt idx="328">
                  <c:v>-491</c:v>
                </c:pt>
                <c:pt idx="329">
                  <c:v>-491</c:v>
                </c:pt>
                <c:pt idx="330">
                  <c:v>-491</c:v>
                </c:pt>
                <c:pt idx="331">
                  <c:v>-491</c:v>
                </c:pt>
                <c:pt idx="332">
                  <c:v>-491</c:v>
                </c:pt>
                <c:pt idx="333">
                  <c:v>-491</c:v>
                </c:pt>
                <c:pt idx="334">
                  <c:v>-491</c:v>
                </c:pt>
                <c:pt idx="335">
                  <c:v>-491</c:v>
                </c:pt>
                <c:pt idx="336">
                  <c:v>-491</c:v>
                </c:pt>
                <c:pt idx="337">
                  <c:v>-491</c:v>
                </c:pt>
                <c:pt idx="338">
                  <c:v>-491</c:v>
                </c:pt>
                <c:pt idx="339">
                  <c:v>-491</c:v>
                </c:pt>
                <c:pt idx="340">
                  <c:v>-491</c:v>
                </c:pt>
                <c:pt idx="341">
                  <c:v>-491</c:v>
                </c:pt>
                <c:pt idx="342">
                  <c:v>-491</c:v>
                </c:pt>
                <c:pt idx="343">
                  <c:v>-491</c:v>
                </c:pt>
                <c:pt idx="344">
                  <c:v>-491</c:v>
                </c:pt>
                <c:pt idx="345">
                  <c:v>-491</c:v>
                </c:pt>
                <c:pt idx="346">
                  <c:v>-491</c:v>
                </c:pt>
                <c:pt idx="347">
                  <c:v>-491</c:v>
                </c:pt>
                <c:pt idx="348">
                  <c:v>-491</c:v>
                </c:pt>
                <c:pt idx="349">
                  <c:v>-491</c:v>
                </c:pt>
                <c:pt idx="350">
                  <c:v>-491</c:v>
                </c:pt>
                <c:pt idx="351">
                  <c:v>-491</c:v>
                </c:pt>
                <c:pt idx="352">
                  <c:v>-491</c:v>
                </c:pt>
                <c:pt idx="353">
                  <c:v>-491</c:v>
                </c:pt>
                <c:pt idx="354">
                  <c:v>-491</c:v>
                </c:pt>
                <c:pt idx="355">
                  <c:v>-491</c:v>
                </c:pt>
                <c:pt idx="356">
                  <c:v>-491</c:v>
                </c:pt>
                <c:pt idx="357">
                  <c:v>-491</c:v>
                </c:pt>
                <c:pt idx="358">
                  <c:v>-491</c:v>
                </c:pt>
                <c:pt idx="359">
                  <c:v>-491</c:v>
                </c:pt>
                <c:pt idx="360">
                  <c:v>-491</c:v>
                </c:pt>
                <c:pt idx="361">
                  <c:v>-491</c:v>
                </c:pt>
                <c:pt idx="362">
                  <c:v>-491</c:v>
                </c:pt>
                <c:pt idx="363">
                  <c:v>-491</c:v>
                </c:pt>
                <c:pt idx="364">
                  <c:v>-491</c:v>
                </c:pt>
                <c:pt idx="365">
                  <c:v>-491</c:v>
                </c:pt>
                <c:pt idx="366">
                  <c:v>-491</c:v>
                </c:pt>
                <c:pt idx="367">
                  <c:v>-491</c:v>
                </c:pt>
                <c:pt idx="368">
                  <c:v>-491</c:v>
                </c:pt>
                <c:pt idx="369">
                  <c:v>-491</c:v>
                </c:pt>
                <c:pt idx="370">
                  <c:v>-491</c:v>
                </c:pt>
                <c:pt idx="371">
                  <c:v>-491</c:v>
                </c:pt>
                <c:pt idx="372">
                  <c:v>-491</c:v>
                </c:pt>
                <c:pt idx="373">
                  <c:v>-491</c:v>
                </c:pt>
                <c:pt idx="374">
                  <c:v>-491</c:v>
                </c:pt>
                <c:pt idx="375">
                  <c:v>-491</c:v>
                </c:pt>
                <c:pt idx="376">
                  <c:v>-491</c:v>
                </c:pt>
                <c:pt idx="377">
                  <c:v>-491</c:v>
                </c:pt>
                <c:pt idx="378">
                  <c:v>-491</c:v>
                </c:pt>
                <c:pt idx="379">
                  <c:v>-491</c:v>
                </c:pt>
                <c:pt idx="380">
                  <c:v>-491</c:v>
                </c:pt>
                <c:pt idx="381">
                  <c:v>-491</c:v>
                </c:pt>
                <c:pt idx="382">
                  <c:v>-491</c:v>
                </c:pt>
                <c:pt idx="383">
                  <c:v>-491</c:v>
                </c:pt>
                <c:pt idx="384">
                  <c:v>-491</c:v>
                </c:pt>
                <c:pt idx="385">
                  <c:v>-491</c:v>
                </c:pt>
                <c:pt idx="386">
                  <c:v>-491</c:v>
                </c:pt>
                <c:pt idx="387">
                  <c:v>-491</c:v>
                </c:pt>
                <c:pt idx="388">
                  <c:v>-491</c:v>
                </c:pt>
                <c:pt idx="389">
                  <c:v>-491</c:v>
                </c:pt>
                <c:pt idx="390">
                  <c:v>-491</c:v>
                </c:pt>
                <c:pt idx="391">
                  <c:v>-491</c:v>
                </c:pt>
                <c:pt idx="392">
                  <c:v>-491</c:v>
                </c:pt>
                <c:pt idx="393">
                  <c:v>-491</c:v>
                </c:pt>
                <c:pt idx="394">
                  <c:v>-491</c:v>
                </c:pt>
                <c:pt idx="395">
                  <c:v>-491</c:v>
                </c:pt>
                <c:pt idx="396">
                  <c:v>-491</c:v>
                </c:pt>
                <c:pt idx="397">
                  <c:v>-491</c:v>
                </c:pt>
                <c:pt idx="398">
                  <c:v>-491</c:v>
                </c:pt>
                <c:pt idx="399">
                  <c:v>-491</c:v>
                </c:pt>
                <c:pt idx="400">
                  <c:v>-491</c:v>
                </c:pt>
                <c:pt idx="401">
                  <c:v>-491</c:v>
                </c:pt>
                <c:pt idx="402">
                  <c:v>-491</c:v>
                </c:pt>
                <c:pt idx="403">
                  <c:v>-491</c:v>
                </c:pt>
                <c:pt idx="404">
                  <c:v>-491</c:v>
                </c:pt>
                <c:pt idx="405">
                  <c:v>-491</c:v>
                </c:pt>
                <c:pt idx="406">
                  <c:v>-491</c:v>
                </c:pt>
                <c:pt idx="407">
                  <c:v>-491</c:v>
                </c:pt>
                <c:pt idx="408">
                  <c:v>-491</c:v>
                </c:pt>
                <c:pt idx="409">
                  <c:v>-491</c:v>
                </c:pt>
                <c:pt idx="410">
                  <c:v>-491</c:v>
                </c:pt>
                <c:pt idx="411">
                  <c:v>-491</c:v>
                </c:pt>
                <c:pt idx="412">
                  <c:v>-491</c:v>
                </c:pt>
                <c:pt idx="413">
                  <c:v>-491</c:v>
                </c:pt>
                <c:pt idx="414">
                  <c:v>-491</c:v>
                </c:pt>
                <c:pt idx="415">
                  <c:v>-491</c:v>
                </c:pt>
                <c:pt idx="416">
                  <c:v>-491</c:v>
                </c:pt>
                <c:pt idx="417">
                  <c:v>-491</c:v>
                </c:pt>
                <c:pt idx="418">
                  <c:v>-491</c:v>
                </c:pt>
                <c:pt idx="419">
                  <c:v>-491</c:v>
                </c:pt>
                <c:pt idx="420">
                  <c:v>-491</c:v>
                </c:pt>
                <c:pt idx="421">
                  <c:v>-491</c:v>
                </c:pt>
                <c:pt idx="422">
                  <c:v>-491</c:v>
                </c:pt>
                <c:pt idx="423">
                  <c:v>-491</c:v>
                </c:pt>
                <c:pt idx="424">
                  <c:v>-491</c:v>
                </c:pt>
                <c:pt idx="425">
                  <c:v>-491</c:v>
                </c:pt>
                <c:pt idx="426">
                  <c:v>-491</c:v>
                </c:pt>
                <c:pt idx="427">
                  <c:v>-491</c:v>
                </c:pt>
                <c:pt idx="428">
                  <c:v>-491</c:v>
                </c:pt>
                <c:pt idx="429">
                  <c:v>-491</c:v>
                </c:pt>
                <c:pt idx="430">
                  <c:v>-491</c:v>
                </c:pt>
                <c:pt idx="431">
                  <c:v>-491</c:v>
                </c:pt>
                <c:pt idx="432">
                  <c:v>-491</c:v>
                </c:pt>
                <c:pt idx="433">
                  <c:v>-491</c:v>
                </c:pt>
                <c:pt idx="434">
                  <c:v>-491</c:v>
                </c:pt>
                <c:pt idx="435">
                  <c:v>-491</c:v>
                </c:pt>
                <c:pt idx="436">
                  <c:v>-491</c:v>
                </c:pt>
                <c:pt idx="437">
                  <c:v>-491</c:v>
                </c:pt>
                <c:pt idx="438">
                  <c:v>-491</c:v>
                </c:pt>
                <c:pt idx="439">
                  <c:v>-491</c:v>
                </c:pt>
                <c:pt idx="440">
                  <c:v>-491</c:v>
                </c:pt>
                <c:pt idx="441">
                  <c:v>-491</c:v>
                </c:pt>
                <c:pt idx="442">
                  <c:v>-491</c:v>
                </c:pt>
                <c:pt idx="443">
                  <c:v>-491</c:v>
                </c:pt>
                <c:pt idx="444">
                  <c:v>-491</c:v>
                </c:pt>
                <c:pt idx="445">
                  <c:v>-491</c:v>
                </c:pt>
                <c:pt idx="446">
                  <c:v>-491</c:v>
                </c:pt>
                <c:pt idx="447">
                  <c:v>-491</c:v>
                </c:pt>
                <c:pt idx="448">
                  <c:v>-491</c:v>
                </c:pt>
                <c:pt idx="449">
                  <c:v>-491</c:v>
                </c:pt>
                <c:pt idx="450">
                  <c:v>-491</c:v>
                </c:pt>
                <c:pt idx="451">
                  <c:v>-491</c:v>
                </c:pt>
                <c:pt idx="452">
                  <c:v>-491</c:v>
                </c:pt>
                <c:pt idx="453">
                  <c:v>-491</c:v>
                </c:pt>
                <c:pt idx="454">
                  <c:v>-491</c:v>
                </c:pt>
                <c:pt idx="455">
                  <c:v>-491</c:v>
                </c:pt>
                <c:pt idx="456">
                  <c:v>-491</c:v>
                </c:pt>
                <c:pt idx="457">
                  <c:v>-491</c:v>
                </c:pt>
                <c:pt idx="458">
                  <c:v>-491</c:v>
                </c:pt>
                <c:pt idx="459">
                  <c:v>-491</c:v>
                </c:pt>
                <c:pt idx="460">
                  <c:v>-491</c:v>
                </c:pt>
                <c:pt idx="461">
                  <c:v>-491</c:v>
                </c:pt>
                <c:pt idx="462">
                  <c:v>-491</c:v>
                </c:pt>
                <c:pt idx="463">
                  <c:v>-491</c:v>
                </c:pt>
                <c:pt idx="464">
                  <c:v>-491</c:v>
                </c:pt>
                <c:pt idx="465">
                  <c:v>-491</c:v>
                </c:pt>
                <c:pt idx="466">
                  <c:v>-491</c:v>
                </c:pt>
                <c:pt idx="467">
                  <c:v>-491</c:v>
                </c:pt>
                <c:pt idx="468">
                  <c:v>-491</c:v>
                </c:pt>
                <c:pt idx="469">
                  <c:v>-491</c:v>
                </c:pt>
                <c:pt idx="470">
                  <c:v>-491</c:v>
                </c:pt>
                <c:pt idx="471">
                  <c:v>-491</c:v>
                </c:pt>
                <c:pt idx="472">
                  <c:v>-491</c:v>
                </c:pt>
                <c:pt idx="473">
                  <c:v>-491</c:v>
                </c:pt>
                <c:pt idx="474">
                  <c:v>-491</c:v>
                </c:pt>
                <c:pt idx="475">
                  <c:v>-491</c:v>
                </c:pt>
                <c:pt idx="476">
                  <c:v>-491</c:v>
                </c:pt>
                <c:pt idx="477">
                  <c:v>-491</c:v>
                </c:pt>
                <c:pt idx="478">
                  <c:v>-491</c:v>
                </c:pt>
                <c:pt idx="479">
                  <c:v>-491</c:v>
                </c:pt>
                <c:pt idx="480">
                  <c:v>-491</c:v>
                </c:pt>
                <c:pt idx="481">
                  <c:v>-491</c:v>
                </c:pt>
                <c:pt idx="482">
                  <c:v>-491</c:v>
                </c:pt>
                <c:pt idx="483">
                  <c:v>-491</c:v>
                </c:pt>
                <c:pt idx="484">
                  <c:v>-491</c:v>
                </c:pt>
                <c:pt idx="485">
                  <c:v>-491</c:v>
                </c:pt>
                <c:pt idx="486">
                  <c:v>-491</c:v>
                </c:pt>
                <c:pt idx="487">
                  <c:v>-491</c:v>
                </c:pt>
                <c:pt idx="488">
                  <c:v>-491</c:v>
                </c:pt>
                <c:pt idx="489">
                  <c:v>-491</c:v>
                </c:pt>
                <c:pt idx="490">
                  <c:v>-491</c:v>
                </c:pt>
                <c:pt idx="491">
                  <c:v>-491</c:v>
                </c:pt>
                <c:pt idx="492">
                  <c:v>-491</c:v>
                </c:pt>
                <c:pt idx="493">
                  <c:v>-491</c:v>
                </c:pt>
                <c:pt idx="494">
                  <c:v>-491</c:v>
                </c:pt>
                <c:pt idx="495">
                  <c:v>-491</c:v>
                </c:pt>
                <c:pt idx="496">
                  <c:v>-491</c:v>
                </c:pt>
                <c:pt idx="497">
                  <c:v>-491</c:v>
                </c:pt>
                <c:pt idx="498">
                  <c:v>-491</c:v>
                </c:pt>
                <c:pt idx="499">
                  <c:v>-491</c:v>
                </c:pt>
                <c:pt idx="500">
                  <c:v>-491</c:v>
                </c:pt>
                <c:pt idx="501">
                  <c:v>-491</c:v>
                </c:pt>
                <c:pt idx="502">
                  <c:v>-491</c:v>
                </c:pt>
                <c:pt idx="503">
                  <c:v>-491</c:v>
                </c:pt>
                <c:pt idx="504">
                  <c:v>-491</c:v>
                </c:pt>
                <c:pt idx="505">
                  <c:v>-491</c:v>
                </c:pt>
                <c:pt idx="506">
                  <c:v>-491</c:v>
                </c:pt>
                <c:pt idx="507">
                  <c:v>-491</c:v>
                </c:pt>
                <c:pt idx="508">
                  <c:v>-491</c:v>
                </c:pt>
                <c:pt idx="509">
                  <c:v>-491</c:v>
                </c:pt>
                <c:pt idx="510">
                  <c:v>-491</c:v>
                </c:pt>
                <c:pt idx="511">
                  <c:v>-491</c:v>
                </c:pt>
                <c:pt idx="512">
                  <c:v>-491</c:v>
                </c:pt>
                <c:pt idx="513">
                  <c:v>-491</c:v>
                </c:pt>
                <c:pt idx="514">
                  <c:v>-491</c:v>
                </c:pt>
                <c:pt idx="515">
                  <c:v>-491</c:v>
                </c:pt>
                <c:pt idx="516">
                  <c:v>-491</c:v>
                </c:pt>
                <c:pt idx="517">
                  <c:v>-491</c:v>
                </c:pt>
                <c:pt idx="518">
                  <c:v>-491</c:v>
                </c:pt>
                <c:pt idx="519">
                  <c:v>-491</c:v>
                </c:pt>
                <c:pt idx="520">
                  <c:v>-491</c:v>
                </c:pt>
                <c:pt idx="521">
                  <c:v>-491</c:v>
                </c:pt>
                <c:pt idx="522">
                  <c:v>-491</c:v>
                </c:pt>
                <c:pt idx="523">
                  <c:v>-491</c:v>
                </c:pt>
                <c:pt idx="524">
                  <c:v>-491</c:v>
                </c:pt>
                <c:pt idx="525">
                  <c:v>-491</c:v>
                </c:pt>
                <c:pt idx="526">
                  <c:v>-491</c:v>
                </c:pt>
                <c:pt idx="527">
                  <c:v>-491</c:v>
                </c:pt>
                <c:pt idx="528">
                  <c:v>-491</c:v>
                </c:pt>
                <c:pt idx="529">
                  <c:v>-491</c:v>
                </c:pt>
                <c:pt idx="530">
                  <c:v>-491</c:v>
                </c:pt>
                <c:pt idx="531">
                  <c:v>-491</c:v>
                </c:pt>
                <c:pt idx="532">
                  <c:v>-491</c:v>
                </c:pt>
                <c:pt idx="533">
                  <c:v>-491</c:v>
                </c:pt>
                <c:pt idx="534">
                  <c:v>-491</c:v>
                </c:pt>
                <c:pt idx="535">
                  <c:v>-491</c:v>
                </c:pt>
                <c:pt idx="536">
                  <c:v>-491</c:v>
                </c:pt>
                <c:pt idx="537">
                  <c:v>-491</c:v>
                </c:pt>
                <c:pt idx="538">
                  <c:v>-491</c:v>
                </c:pt>
                <c:pt idx="539">
                  <c:v>-491</c:v>
                </c:pt>
                <c:pt idx="540">
                  <c:v>-491</c:v>
                </c:pt>
                <c:pt idx="541">
                  <c:v>-491</c:v>
                </c:pt>
                <c:pt idx="542">
                  <c:v>-491</c:v>
                </c:pt>
                <c:pt idx="543">
                  <c:v>-491</c:v>
                </c:pt>
                <c:pt idx="544">
                  <c:v>-491</c:v>
                </c:pt>
                <c:pt idx="545">
                  <c:v>-491</c:v>
                </c:pt>
                <c:pt idx="546">
                  <c:v>-491</c:v>
                </c:pt>
                <c:pt idx="547">
                  <c:v>-491</c:v>
                </c:pt>
                <c:pt idx="548">
                  <c:v>-491</c:v>
                </c:pt>
                <c:pt idx="549">
                  <c:v>-491</c:v>
                </c:pt>
                <c:pt idx="550">
                  <c:v>-491</c:v>
                </c:pt>
                <c:pt idx="551">
                  <c:v>-491</c:v>
                </c:pt>
                <c:pt idx="552">
                  <c:v>-491</c:v>
                </c:pt>
                <c:pt idx="553">
                  <c:v>-491</c:v>
                </c:pt>
                <c:pt idx="554">
                  <c:v>-491</c:v>
                </c:pt>
                <c:pt idx="555">
                  <c:v>-491</c:v>
                </c:pt>
                <c:pt idx="556">
                  <c:v>-491</c:v>
                </c:pt>
                <c:pt idx="557">
                  <c:v>-491</c:v>
                </c:pt>
                <c:pt idx="558">
                  <c:v>-491</c:v>
                </c:pt>
                <c:pt idx="559">
                  <c:v>-491</c:v>
                </c:pt>
                <c:pt idx="560">
                  <c:v>-491</c:v>
                </c:pt>
                <c:pt idx="561">
                  <c:v>-491</c:v>
                </c:pt>
                <c:pt idx="562">
                  <c:v>-491</c:v>
                </c:pt>
                <c:pt idx="563">
                  <c:v>-491</c:v>
                </c:pt>
                <c:pt idx="564">
                  <c:v>-491</c:v>
                </c:pt>
                <c:pt idx="565">
                  <c:v>-491</c:v>
                </c:pt>
                <c:pt idx="566">
                  <c:v>-491</c:v>
                </c:pt>
                <c:pt idx="567">
                  <c:v>-491</c:v>
                </c:pt>
                <c:pt idx="568">
                  <c:v>-491</c:v>
                </c:pt>
                <c:pt idx="569">
                  <c:v>-491</c:v>
                </c:pt>
                <c:pt idx="570">
                  <c:v>-491</c:v>
                </c:pt>
                <c:pt idx="571">
                  <c:v>-491</c:v>
                </c:pt>
                <c:pt idx="572">
                  <c:v>-491</c:v>
                </c:pt>
                <c:pt idx="573">
                  <c:v>-491</c:v>
                </c:pt>
                <c:pt idx="574">
                  <c:v>-491</c:v>
                </c:pt>
                <c:pt idx="575">
                  <c:v>-491</c:v>
                </c:pt>
                <c:pt idx="576">
                  <c:v>-491</c:v>
                </c:pt>
                <c:pt idx="577">
                  <c:v>-491</c:v>
                </c:pt>
                <c:pt idx="578">
                  <c:v>-491</c:v>
                </c:pt>
                <c:pt idx="579">
                  <c:v>-491</c:v>
                </c:pt>
                <c:pt idx="580">
                  <c:v>-491</c:v>
                </c:pt>
                <c:pt idx="581">
                  <c:v>-491</c:v>
                </c:pt>
                <c:pt idx="582">
                  <c:v>-491</c:v>
                </c:pt>
                <c:pt idx="583">
                  <c:v>-491</c:v>
                </c:pt>
                <c:pt idx="584">
                  <c:v>-491</c:v>
                </c:pt>
                <c:pt idx="585">
                  <c:v>-491</c:v>
                </c:pt>
                <c:pt idx="586">
                  <c:v>-491</c:v>
                </c:pt>
                <c:pt idx="587">
                  <c:v>-491</c:v>
                </c:pt>
                <c:pt idx="588">
                  <c:v>-491</c:v>
                </c:pt>
                <c:pt idx="589">
                  <c:v>-491</c:v>
                </c:pt>
                <c:pt idx="590">
                  <c:v>-491</c:v>
                </c:pt>
                <c:pt idx="591">
                  <c:v>-491</c:v>
                </c:pt>
                <c:pt idx="592">
                  <c:v>-491</c:v>
                </c:pt>
                <c:pt idx="593">
                  <c:v>-491</c:v>
                </c:pt>
                <c:pt idx="594">
                  <c:v>-491</c:v>
                </c:pt>
                <c:pt idx="595">
                  <c:v>-491</c:v>
                </c:pt>
                <c:pt idx="596">
                  <c:v>-491</c:v>
                </c:pt>
                <c:pt idx="597">
                  <c:v>-491</c:v>
                </c:pt>
                <c:pt idx="598">
                  <c:v>-491</c:v>
                </c:pt>
                <c:pt idx="599">
                  <c:v>-491</c:v>
                </c:pt>
                <c:pt idx="600">
                  <c:v>-491</c:v>
                </c:pt>
                <c:pt idx="601">
                  <c:v>-491</c:v>
                </c:pt>
                <c:pt idx="602">
                  <c:v>-491</c:v>
                </c:pt>
                <c:pt idx="603">
                  <c:v>-491</c:v>
                </c:pt>
                <c:pt idx="604">
                  <c:v>-491</c:v>
                </c:pt>
                <c:pt idx="605">
                  <c:v>-491</c:v>
                </c:pt>
                <c:pt idx="606">
                  <c:v>-491</c:v>
                </c:pt>
                <c:pt idx="607">
                  <c:v>-491</c:v>
                </c:pt>
                <c:pt idx="608">
                  <c:v>-491</c:v>
                </c:pt>
                <c:pt idx="609">
                  <c:v>-491</c:v>
                </c:pt>
                <c:pt idx="610">
                  <c:v>-491</c:v>
                </c:pt>
                <c:pt idx="611">
                  <c:v>-491</c:v>
                </c:pt>
                <c:pt idx="612">
                  <c:v>-491</c:v>
                </c:pt>
                <c:pt idx="613">
                  <c:v>-491</c:v>
                </c:pt>
                <c:pt idx="614">
                  <c:v>-491</c:v>
                </c:pt>
                <c:pt idx="615">
                  <c:v>-491</c:v>
                </c:pt>
                <c:pt idx="616">
                  <c:v>-491</c:v>
                </c:pt>
                <c:pt idx="617">
                  <c:v>-491</c:v>
                </c:pt>
                <c:pt idx="618">
                  <c:v>-491</c:v>
                </c:pt>
                <c:pt idx="619">
                  <c:v>-491</c:v>
                </c:pt>
                <c:pt idx="620">
                  <c:v>-491</c:v>
                </c:pt>
                <c:pt idx="621">
                  <c:v>-491</c:v>
                </c:pt>
                <c:pt idx="622">
                  <c:v>-491</c:v>
                </c:pt>
                <c:pt idx="623">
                  <c:v>-491</c:v>
                </c:pt>
                <c:pt idx="624">
                  <c:v>-491</c:v>
                </c:pt>
                <c:pt idx="625">
                  <c:v>-491</c:v>
                </c:pt>
                <c:pt idx="626">
                  <c:v>-491</c:v>
                </c:pt>
                <c:pt idx="627">
                  <c:v>-491</c:v>
                </c:pt>
                <c:pt idx="628">
                  <c:v>-491</c:v>
                </c:pt>
                <c:pt idx="629">
                  <c:v>-491</c:v>
                </c:pt>
                <c:pt idx="630">
                  <c:v>-491</c:v>
                </c:pt>
                <c:pt idx="631">
                  <c:v>-491</c:v>
                </c:pt>
                <c:pt idx="632">
                  <c:v>-491</c:v>
                </c:pt>
                <c:pt idx="633">
                  <c:v>-491</c:v>
                </c:pt>
                <c:pt idx="634">
                  <c:v>-491</c:v>
                </c:pt>
                <c:pt idx="635">
                  <c:v>-491</c:v>
                </c:pt>
                <c:pt idx="636">
                  <c:v>-491</c:v>
                </c:pt>
                <c:pt idx="637">
                  <c:v>-491</c:v>
                </c:pt>
                <c:pt idx="638">
                  <c:v>-491</c:v>
                </c:pt>
                <c:pt idx="639">
                  <c:v>-491</c:v>
                </c:pt>
                <c:pt idx="640">
                  <c:v>-491</c:v>
                </c:pt>
                <c:pt idx="641">
                  <c:v>-491</c:v>
                </c:pt>
                <c:pt idx="642">
                  <c:v>-491</c:v>
                </c:pt>
                <c:pt idx="643">
                  <c:v>-491</c:v>
                </c:pt>
                <c:pt idx="644">
                  <c:v>-491</c:v>
                </c:pt>
                <c:pt idx="645">
                  <c:v>-491</c:v>
                </c:pt>
                <c:pt idx="646">
                  <c:v>-491</c:v>
                </c:pt>
                <c:pt idx="647">
                  <c:v>-491</c:v>
                </c:pt>
                <c:pt idx="648">
                  <c:v>-491</c:v>
                </c:pt>
                <c:pt idx="649">
                  <c:v>-491</c:v>
                </c:pt>
                <c:pt idx="650">
                  <c:v>-491</c:v>
                </c:pt>
                <c:pt idx="651">
                  <c:v>-491</c:v>
                </c:pt>
                <c:pt idx="652">
                  <c:v>-491</c:v>
                </c:pt>
                <c:pt idx="653">
                  <c:v>-491</c:v>
                </c:pt>
                <c:pt idx="654">
                  <c:v>-491</c:v>
                </c:pt>
                <c:pt idx="655">
                  <c:v>-491</c:v>
                </c:pt>
                <c:pt idx="656">
                  <c:v>-491</c:v>
                </c:pt>
                <c:pt idx="657">
                  <c:v>-491</c:v>
                </c:pt>
                <c:pt idx="658">
                  <c:v>-491</c:v>
                </c:pt>
                <c:pt idx="659">
                  <c:v>-491</c:v>
                </c:pt>
                <c:pt idx="660">
                  <c:v>-491</c:v>
                </c:pt>
                <c:pt idx="661">
                  <c:v>-491</c:v>
                </c:pt>
                <c:pt idx="662">
                  <c:v>-491</c:v>
                </c:pt>
                <c:pt idx="663">
                  <c:v>-491</c:v>
                </c:pt>
                <c:pt idx="664">
                  <c:v>-491</c:v>
                </c:pt>
                <c:pt idx="665">
                  <c:v>-491</c:v>
                </c:pt>
                <c:pt idx="666">
                  <c:v>-491</c:v>
                </c:pt>
                <c:pt idx="667">
                  <c:v>-491</c:v>
                </c:pt>
                <c:pt idx="668">
                  <c:v>-491</c:v>
                </c:pt>
                <c:pt idx="669">
                  <c:v>-491</c:v>
                </c:pt>
                <c:pt idx="670">
                  <c:v>-491</c:v>
                </c:pt>
                <c:pt idx="671">
                  <c:v>-491</c:v>
                </c:pt>
                <c:pt idx="672">
                  <c:v>-491</c:v>
                </c:pt>
                <c:pt idx="673">
                  <c:v>-491</c:v>
                </c:pt>
                <c:pt idx="674">
                  <c:v>-491</c:v>
                </c:pt>
                <c:pt idx="675">
                  <c:v>-491</c:v>
                </c:pt>
                <c:pt idx="676">
                  <c:v>-491</c:v>
                </c:pt>
                <c:pt idx="677">
                  <c:v>-491</c:v>
                </c:pt>
                <c:pt idx="678">
                  <c:v>-491</c:v>
                </c:pt>
                <c:pt idx="679">
                  <c:v>-491</c:v>
                </c:pt>
                <c:pt idx="680">
                  <c:v>-491</c:v>
                </c:pt>
                <c:pt idx="681">
                  <c:v>-491</c:v>
                </c:pt>
                <c:pt idx="682">
                  <c:v>-491</c:v>
                </c:pt>
                <c:pt idx="683">
                  <c:v>-491</c:v>
                </c:pt>
                <c:pt idx="684">
                  <c:v>-491</c:v>
                </c:pt>
                <c:pt idx="685">
                  <c:v>-491</c:v>
                </c:pt>
                <c:pt idx="686">
                  <c:v>-491</c:v>
                </c:pt>
                <c:pt idx="687">
                  <c:v>-491</c:v>
                </c:pt>
                <c:pt idx="688">
                  <c:v>-491</c:v>
                </c:pt>
                <c:pt idx="689">
                  <c:v>-491</c:v>
                </c:pt>
                <c:pt idx="690">
                  <c:v>-491</c:v>
                </c:pt>
                <c:pt idx="691">
                  <c:v>-491</c:v>
                </c:pt>
                <c:pt idx="692">
                  <c:v>-491</c:v>
                </c:pt>
                <c:pt idx="693">
                  <c:v>-491</c:v>
                </c:pt>
                <c:pt idx="694">
                  <c:v>-491</c:v>
                </c:pt>
                <c:pt idx="695">
                  <c:v>-491</c:v>
                </c:pt>
                <c:pt idx="696">
                  <c:v>-491</c:v>
                </c:pt>
                <c:pt idx="697">
                  <c:v>-491</c:v>
                </c:pt>
                <c:pt idx="698">
                  <c:v>-491</c:v>
                </c:pt>
                <c:pt idx="699">
                  <c:v>-491</c:v>
                </c:pt>
                <c:pt idx="700">
                  <c:v>-491</c:v>
                </c:pt>
                <c:pt idx="701">
                  <c:v>-491</c:v>
                </c:pt>
                <c:pt idx="702">
                  <c:v>-491</c:v>
                </c:pt>
                <c:pt idx="703">
                  <c:v>-491</c:v>
                </c:pt>
                <c:pt idx="704">
                  <c:v>-491</c:v>
                </c:pt>
                <c:pt idx="705">
                  <c:v>-491</c:v>
                </c:pt>
                <c:pt idx="706">
                  <c:v>-491</c:v>
                </c:pt>
                <c:pt idx="707">
                  <c:v>-491</c:v>
                </c:pt>
                <c:pt idx="708">
                  <c:v>-491</c:v>
                </c:pt>
                <c:pt idx="709">
                  <c:v>-491</c:v>
                </c:pt>
                <c:pt idx="710">
                  <c:v>-491</c:v>
                </c:pt>
                <c:pt idx="711">
                  <c:v>-491</c:v>
                </c:pt>
                <c:pt idx="712">
                  <c:v>-491</c:v>
                </c:pt>
                <c:pt idx="713">
                  <c:v>-491</c:v>
                </c:pt>
                <c:pt idx="714">
                  <c:v>-491</c:v>
                </c:pt>
                <c:pt idx="715">
                  <c:v>-491</c:v>
                </c:pt>
                <c:pt idx="716">
                  <c:v>-491</c:v>
                </c:pt>
                <c:pt idx="717">
                  <c:v>-491</c:v>
                </c:pt>
                <c:pt idx="718">
                  <c:v>-491</c:v>
                </c:pt>
                <c:pt idx="719">
                  <c:v>-491</c:v>
                </c:pt>
                <c:pt idx="720">
                  <c:v>-491</c:v>
                </c:pt>
                <c:pt idx="721">
                  <c:v>-491</c:v>
                </c:pt>
                <c:pt idx="722">
                  <c:v>-491</c:v>
                </c:pt>
                <c:pt idx="723">
                  <c:v>-491</c:v>
                </c:pt>
                <c:pt idx="724">
                  <c:v>-491</c:v>
                </c:pt>
                <c:pt idx="725">
                  <c:v>-491</c:v>
                </c:pt>
                <c:pt idx="726">
                  <c:v>-491</c:v>
                </c:pt>
                <c:pt idx="727">
                  <c:v>-491</c:v>
                </c:pt>
                <c:pt idx="728">
                  <c:v>-491</c:v>
                </c:pt>
                <c:pt idx="729">
                  <c:v>-491</c:v>
                </c:pt>
                <c:pt idx="730">
                  <c:v>-491</c:v>
                </c:pt>
                <c:pt idx="731">
                  <c:v>-491</c:v>
                </c:pt>
                <c:pt idx="732">
                  <c:v>-491</c:v>
                </c:pt>
                <c:pt idx="733">
                  <c:v>-491</c:v>
                </c:pt>
                <c:pt idx="734">
                  <c:v>-491</c:v>
                </c:pt>
                <c:pt idx="735">
                  <c:v>-491</c:v>
                </c:pt>
                <c:pt idx="736">
                  <c:v>-491</c:v>
                </c:pt>
                <c:pt idx="737">
                  <c:v>-491</c:v>
                </c:pt>
                <c:pt idx="738">
                  <c:v>-491</c:v>
                </c:pt>
                <c:pt idx="739">
                  <c:v>-491</c:v>
                </c:pt>
                <c:pt idx="740">
                  <c:v>-491</c:v>
                </c:pt>
                <c:pt idx="741">
                  <c:v>-491</c:v>
                </c:pt>
                <c:pt idx="742">
                  <c:v>-491</c:v>
                </c:pt>
                <c:pt idx="743">
                  <c:v>-491</c:v>
                </c:pt>
                <c:pt idx="744">
                  <c:v>-491</c:v>
                </c:pt>
                <c:pt idx="745">
                  <c:v>-491</c:v>
                </c:pt>
                <c:pt idx="746">
                  <c:v>-491</c:v>
                </c:pt>
                <c:pt idx="747">
                  <c:v>-491</c:v>
                </c:pt>
                <c:pt idx="748">
                  <c:v>-491</c:v>
                </c:pt>
                <c:pt idx="749">
                  <c:v>-491</c:v>
                </c:pt>
                <c:pt idx="750">
                  <c:v>-491</c:v>
                </c:pt>
                <c:pt idx="751">
                  <c:v>-491</c:v>
                </c:pt>
                <c:pt idx="752">
                  <c:v>-491</c:v>
                </c:pt>
                <c:pt idx="753">
                  <c:v>-491</c:v>
                </c:pt>
                <c:pt idx="754">
                  <c:v>-491</c:v>
                </c:pt>
                <c:pt idx="755">
                  <c:v>-491</c:v>
                </c:pt>
                <c:pt idx="756">
                  <c:v>-491</c:v>
                </c:pt>
                <c:pt idx="757">
                  <c:v>-491</c:v>
                </c:pt>
                <c:pt idx="758">
                  <c:v>-491</c:v>
                </c:pt>
                <c:pt idx="759">
                  <c:v>-491</c:v>
                </c:pt>
                <c:pt idx="760">
                  <c:v>-491</c:v>
                </c:pt>
                <c:pt idx="761">
                  <c:v>-491</c:v>
                </c:pt>
                <c:pt idx="762">
                  <c:v>-491</c:v>
                </c:pt>
                <c:pt idx="763">
                  <c:v>-491</c:v>
                </c:pt>
                <c:pt idx="764">
                  <c:v>-491</c:v>
                </c:pt>
                <c:pt idx="765">
                  <c:v>-491</c:v>
                </c:pt>
                <c:pt idx="766">
                  <c:v>-491</c:v>
                </c:pt>
                <c:pt idx="767">
                  <c:v>-491</c:v>
                </c:pt>
                <c:pt idx="768">
                  <c:v>-491</c:v>
                </c:pt>
                <c:pt idx="769">
                  <c:v>-491</c:v>
                </c:pt>
                <c:pt idx="770">
                  <c:v>-491</c:v>
                </c:pt>
                <c:pt idx="771">
                  <c:v>-491</c:v>
                </c:pt>
                <c:pt idx="772">
                  <c:v>-491</c:v>
                </c:pt>
                <c:pt idx="773">
                  <c:v>-491</c:v>
                </c:pt>
                <c:pt idx="774">
                  <c:v>-491</c:v>
                </c:pt>
                <c:pt idx="775">
                  <c:v>-491</c:v>
                </c:pt>
                <c:pt idx="776">
                  <c:v>-491</c:v>
                </c:pt>
                <c:pt idx="777">
                  <c:v>-491</c:v>
                </c:pt>
                <c:pt idx="778">
                  <c:v>-491</c:v>
                </c:pt>
                <c:pt idx="779">
                  <c:v>-491</c:v>
                </c:pt>
                <c:pt idx="780">
                  <c:v>-491</c:v>
                </c:pt>
                <c:pt idx="781">
                  <c:v>-491</c:v>
                </c:pt>
                <c:pt idx="782">
                  <c:v>-491</c:v>
                </c:pt>
                <c:pt idx="783">
                  <c:v>-491</c:v>
                </c:pt>
                <c:pt idx="784">
                  <c:v>-491</c:v>
                </c:pt>
                <c:pt idx="785">
                  <c:v>-491</c:v>
                </c:pt>
                <c:pt idx="786">
                  <c:v>-491</c:v>
                </c:pt>
                <c:pt idx="787">
                  <c:v>-491</c:v>
                </c:pt>
                <c:pt idx="788">
                  <c:v>-491</c:v>
                </c:pt>
                <c:pt idx="789">
                  <c:v>-491</c:v>
                </c:pt>
                <c:pt idx="790">
                  <c:v>-491</c:v>
                </c:pt>
                <c:pt idx="791">
                  <c:v>-491</c:v>
                </c:pt>
                <c:pt idx="792">
                  <c:v>-491</c:v>
                </c:pt>
                <c:pt idx="793">
                  <c:v>-491</c:v>
                </c:pt>
                <c:pt idx="794">
                  <c:v>-491</c:v>
                </c:pt>
                <c:pt idx="795">
                  <c:v>-491</c:v>
                </c:pt>
                <c:pt idx="796">
                  <c:v>-491</c:v>
                </c:pt>
                <c:pt idx="797">
                  <c:v>-491</c:v>
                </c:pt>
                <c:pt idx="798">
                  <c:v>-491</c:v>
                </c:pt>
                <c:pt idx="799">
                  <c:v>-491</c:v>
                </c:pt>
                <c:pt idx="800">
                  <c:v>-491</c:v>
                </c:pt>
                <c:pt idx="801">
                  <c:v>-491</c:v>
                </c:pt>
                <c:pt idx="802">
                  <c:v>-491</c:v>
                </c:pt>
                <c:pt idx="803">
                  <c:v>-491</c:v>
                </c:pt>
                <c:pt idx="804">
                  <c:v>-491</c:v>
                </c:pt>
                <c:pt idx="805">
                  <c:v>-491</c:v>
                </c:pt>
                <c:pt idx="806">
                  <c:v>-491</c:v>
                </c:pt>
                <c:pt idx="807">
                  <c:v>-491</c:v>
                </c:pt>
                <c:pt idx="808">
                  <c:v>-491</c:v>
                </c:pt>
                <c:pt idx="809">
                  <c:v>-491</c:v>
                </c:pt>
                <c:pt idx="810">
                  <c:v>-491</c:v>
                </c:pt>
                <c:pt idx="811">
                  <c:v>-491</c:v>
                </c:pt>
                <c:pt idx="812">
                  <c:v>-491</c:v>
                </c:pt>
                <c:pt idx="813">
                  <c:v>-491</c:v>
                </c:pt>
                <c:pt idx="814">
                  <c:v>-491</c:v>
                </c:pt>
                <c:pt idx="815">
                  <c:v>-491</c:v>
                </c:pt>
                <c:pt idx="816">
                  <c:v>-491</c:v>
                </c:pt>
                <c:pt idx="817">
                  <c:v>-491</c:v>
                </c:pt>
                <c:pt idx="818">
                  <c:v>-491</c:v>
                </c:pt>
                <c:pt idx="819">
                  <c:v>-491</c:v>
                </c:pt>
                <c:pt idx="820">
                  <c:v>-491</c:v>
                </c:pt>
                <c:pt idx="821">
                  <c:v>-491</c:v>
                </c:pt>
                <c:pt idx="822">
                  <c:v>-491</c:v>
                </c:pt>
                <c:pt idx="823">
                  <c:v>-491</c:v>
                </c:pt>
                <c:pt idx="824">
                  <c:v>-491</c:v>
                </c:pt>
                <c:pt idx="825">
                  <c:v>-491</c:v>
                </c:pt>
                <c:pt idx="826">
                  <c:v>-491</c:v>
                </c:pt>
                <c:pt idx="827">
                  <c:v>-491</c:v>
                </c:pt>
                <c:pt idx="828">
                  <c:v>-491</c:v>
                </c:pt>
                <c:pt idx="829">
                  <c:v>-491</c:v>
                </c:pt>
                <c:pt idx="830">
                  <c:v>-491</c:v>
                </c:pt>
                <c:pt idx="831">
                  <c:v>-491</c:v>
                </c:pt>
                <c:pt idx="832">
                  <c:v>-491</c:v>
                </c:pt>
                <c:pt idx="833">
                  <c:v>-491</c:v>
                </c:pt>
                <c:pt idx="834">
                  <c:v>-491</c:v>
                </c:pt>
                <c:pt idx="835">
                  <c:v>-491</c:v>
                </c:pt>
                <c:pt idx="836">
                  <c:v>-491</c:v>
                </c:pt>
                <c:pt idx="837">
                  <c:v>-491</c:v>
                </c:pt>
                <c:pt idx="838">
                  <c:v>-491</c:v>
                </c:pt>
                <c:pt idx="839">
                  <c:v>-491</c:v>
                </c:pt>
                <c:pt idx="840">
                  <c:v>-491</c:v>
                </c:pt>
                <c:pt idx="841">
                  <c:v>-491</c:v>
                </c:pt>
                <c:pt idx="842">
                  <c:v>-491</c:v>
                </c:pt>
                <c:pt idx="843">
                  <c:v>-491</c:v>
                </c:pt>
                <c:pt idx="844">
                  <c:v>-491</c:v>
                </c:pt>
                <c:pt idx="845">
                  <c:v>-491</c:v>
                </c:pt>
                <c:pt idx="846">
                  <c:v>-491</c:v>
                </c:pt>
                <c:pt idx="847">
                  <c:v>-491</c:v>
                </c:pt>
                <c:pt idx="848">
                  <c:v>-491</c:v>
                </c:pt>
                <c:pt idx="849">
                  <c:v>-491</c:v>
                </c:pt>
                <c:pt idx="850">
                  <c:v>-491</c:v>
                </c:pt>
                <c:pt idx="851">
                  <c:v>-491</c:v>
                </c:pt>
                <c:pt idx="852">
                  <c:v>-491</c:v>
                </c:pt>
                <c:pt idx="853">
                  <c:v>-491</c:v>
                </c:pt>
                <c:pt idx="854">
                  <c:v>-491</c:v>
                </c:pt>
                <c:pt idx="855">
                  <c:v>-491</c:v>
                </c:pt>
                <c:pt idx="856">
                  <c:v>-491</c:v>
                </c:pt>
                <c:pt idx="857">
                  <c:v>-491</c:v>
                </c:pt>
                <c:pt idx="858">
                  <c:v>-491</c:v>
                </c:pt>
                <c:pt idx="859">
                  <c:v>-491</c:v>
                </c:pt>
                <c:pt idx="860">
                  <c:v>-491</c:v>
                </c:pt>
                <c:pt idx="861">
                  <c:v>-491</c:v>
                </c:pt>
                <c:pt idx="862">
                  <c:v>-491</c:v>
                </c:pt>
                <c:pt idx="863">
                  <c:v>-491</c:v>
                </c:pt>
                <c:pt idx="864">
                  <c:v>-491</c:v>
                </c:pt>
                <c:pt idx="865">
                  <c:v>-491</c:v>
                </c:pt>
                <c:pt idx="866">
                  <c:v>-491</c:v>
                </c:pt>
                <c:pt idx="867">
                  <c:v>-491</c:v>
                </c:pt>
                <c:pt idx="868">
                  <c:v>-491</c:v>
                </c:pt>
                <c:pt idx="869">
                  <c:v>-491</c:v>
                </c:pt>
                <c:pt idx="870">
                  <c:v>-491</c:v>
                </c:pt>
                <c:pt idx="871">
                  <c:v>-491</c:v>
                </c:pt>
                <c:pt idx="872">
                  <c:v>-491</c:v>
                </c:pt>
                <c:pt idx="873">
                  <c:v>-491</c:v>
                </c:pt>
                <c:pt idx="874">
                  <c:v>-491</c:v>
                </c:pt>
                <c:pt idx="875">
                  <c:v>-491</c:v>
                </c:pt>
                <c:pt idx="876">
                  <c:v>-491</c:v>
                </c:pt>
                <c:pt idx="877">
                  <c:v>-491</c:v>
                </c:pt>
                <c:pt idx="878">
                  <c:v>-491</c:v>
                </c:pt>
                <c:pt idx="879">
                  <c:v>-491</c:v>
                </c:pt>
                <c:pt idx="880">
                  <c:v>-491</c:v>
                </c:pt>
                <c:pt idx="881">
                  <c:v>-491</c:v>
                </c:pt>
                <c:pt idx="882">
                  <c:v>-491</c:v>
                </c:pt>
                <c:pt idx="883">
                  <c:v>-491</c:v>
                </c:pt>
                <c:pt idx="884">
                  <c:v>-491</c:v>
                </c:pt>
                <c:pt idx="885">
                  <c:v>-491</c:v>
                </c:pt>
                <c:pt idx="886">
                  <c:v>-491</c:v>
                </c:pt>
                <c:pt idx="887">
                  <c:v>-491</c:v>
                </c:pt>
                <c:pt idx="888">
                  <c:v>-491</c:v>
                </c:pt>
                <c:pt idx="889">
                  <c:v>-491</c:v>
                </c:pt>
                <c:pt idx="890">
                  <c:v>-491</c:v>
                </c:pt>
                <c:pt idx="891">
                  <c:v>-491</c:v>
                </c:pt>
                <c:pt idx="892">
                  <c:v>-491</c:v>
                </c:pt>
                <c:pt idx="893">
                  <c:v>-491</c:v>
                </c:pt>
                <c:pt idx="894">
                  <c:v>-491</c:v>
                </c:pt>
                <c:pt idx="895">
                  <c:v>-491</c:v>
                </c:pt>
                <c:pt idx="896">
                  <c:v>-491</c:v>
                </c:pt>
                <c:pt idx="897">
                  <c:v>-491</c:v>
                </c:pt>
                <c:pt idx="898">
                  <c:v>-491</c:v>
                </c:pt>
                <c:pt idx="899">
                  <c:v>-491</c:v>
                </c:pt>
                <c:pt idx="900">
                  <c:v>-491</c:v>
                </c:pt>
                <c:pt idx="901">
                  <c:v>-491</c:v>
                </c:pt>
                <c:pt idx="902">
                  <c:v>-491</c:v>
                </c:pt>
                <c:pt idx="903">
                  <c:v>-491</c:v>
                </c:pt>
                <c:pt idx="904">
                  <c:v>-491</c:v>
                </c:pt>
                <c:pt idx="905">
                  <c:v>-491</c:v>
                </c:pt>
                <c:pt idx="906">
                  <c:v>-491</c:v>
                </c:pt>
                <c:pt idx="907">
                  <c:v>-491</c:v>
                </c:pt>
                <c:pt idx="908">
                  <c:v>-491</c:v>
                </c:pt>
                <c:pt idx="909">
                  <c:v>-491</c:v>
                </c:pt>
                <c:pt idx="910">
                  <c:v>-491</c:v>
                </c:pt>
                <c:pt idx="911">
                  <c:v>-491</c:v>
                </c:pt>
                <c:pt idx="912">
                  <c:v>-491</c:v>
                </c:pt>
                <c:pt idx="913">
                  <c:v>-491</c:v>
                </c:pt>
                <c:pt idx="914">
                  <c:v>-491</c:v>
                </c:pt>
                <c:pt idx="915">
                  <c:v>-491</c:v>
                </c:pt>
                <c:pt idx="916">
                  <c:v>-491</c:v>
                </c:pt>
                <c:pt idx="917">
                  <c:v>-491</c:v>
                </c:pt>
                <c:pt idx="918">
                  <c:v>-491</c:v>
                </c:pt>
                <c:pt idx="919">
                  <c:v>-491</c:v>
                </c:pt>
                <c:pt idx="920">
                  <c:v>-491</c:v>
                </c:pt>
                <c:pt idx="921">
                  <c:v>-491</c:v>
                </c:pt>
                <c:pt idx="922">
                  <c:v>-491</c:v>
                </c:pt>
                <c:pt idx="923">
                  <c:v>-491</c:v>
                </c:pt>
                <c:pt idx="924">
                  <c:v>-491</c:v>
                </c:pt>
                <c:pt idx="925">
                  <c:v>-491</c:v>
                </c:pt>
                <c:pt idx="926">
                  <c:v>-491</c:v>
                </c:pt>
                <c:pt idx="927">
                  <c:v>-491</c:v>
                </c:pt>
                <c:pt idx="928">
                  <c:v>-491</c:v>
                </c:pt>
                <c:pt idx="929">
                  <c:v>-491</c:v>
                </c:pt>
                <c:pt idx="930">
                  <c:v>-491</c:v>
                </c:pt>
                <c:pt idx="931">
                  <c:v>-491</c:v>
                </c:pt>
                <c:pt idx="932">
                  <c:v>-491</c:v>
                </c:pt>
                <c:pt idx="933">
                  <c:v>-491</c:v>
                </c:pt>
                <c:pt idx="934">
                  <c:v>-491</c:v>
                </c:pt>
                <c:pt idx="935">
                  <c:v>-491</c:v>
                </c:pt>
                <c:pt idx="936">
                  <c:v>-491</c:v>
                </c:pt>
                <c:pt idx="937">
                  <c:v>-491</c:v>
                </c:pt>
                <c:pt idx="938">
                  <c:v>-491</c:v>
                </c:pt>
                <c:pt idx="939">
                  <c:v>-491</c:v>
                </c:pt>
                <c:pt idx="940">
                  <c:v>-491</c:v>
                </c:pt>
                <c:pt idx="941">
                  <c:v>-491</c:v>
                </c:pt>
                <c:pt idx="942">
                  <c:v>-491</c:v>
                </c:pt>
                <c:pt idx="943">
                  <c:v>-491</c:v>
                </c:pt>
                <c:pt idx="944">
                  <c:v>-491</c:v>
                </c:pt>
                <c:pt idx="945">
                  <c:v>-491</c:v>
                </c:pt>
                <c:pt idx="946">
                  <c:v>-491</c:v>
                </c:pt>
                <c:pt idx="947">
                  <c:v>-491</c:v>
                </c:pt>
                <c:pt idx="948">
                  <c:v>-491</c:v>
                </c:pt>
                <c:pt idx="949">
                  <c:v>-491</c:v>
                </c:pt>
                <c:pt idx="950">
                  <c:v>-491</c:v>
                </c:pt>
                <c:pt idx="951">
                  <c:v>-491</c:v>
                </c:pt>
                <c:pt idx="952">
                  <c:v>-491</c:v>
                </c:pt>
                <c:pt idx="953">
                  <c:v>-491</c:v>
                </c:pt>
                <c:pt idx="954">
                  <c:v>-491</c:v>
                </c:pt>
                <c:pt idx="955">
                  <c:v>-491</c:v>
                </c:pt>
                <c:pt idx="956">
                  <c:v>-491</c:v>
                </c:pt>
                <c:pt idx="957">
                  <c:v>-491</c:v>
                </c:pt>
                <c:pt idx="958">
                  <c:v>-491</c:v>
                </c:pt>
                <c:pt idx="959">
                  <c:v>-491</c:v>
                </c:pt>
                <c:pt idx="960">
                  <c:v>-491</c:v>
                </c:pt>
                <c:pt idx="961">
                  <c:v>-491</c:v>
                </c:pt>
                <c:pt idx="962">
                  <c:v>-491</c:v>
                </c:pt>
                <c:pt idx="963">
                  <c:v>-491</c:v>
                </c:pt>
                <c:pt idx="964">
                  <c:v>-491</c:v>
                </c:pt>
                <c:pt idx="965">
                  <c:v>-491</c:v>
                </c:pt>
                <c:pt idx="966">
                  <c:v>-491</c:v>
                </c:pt>
                <c:pt idx="967">
                  <c:v>-491</c:v>
                </c:pt>
                <c:pt idx="968">
                  <c:v>-491</c:v>
                </c:pt>
                <c:pt idx="969">
                  <c:v>-491</c:v>
                </c:pt>
                <c:pt idx="970">
                  <c:v>-491</c:v>
                </c:pt>
                <c:pt idx="971">
                  <c:v>-491</c:v>
                </c:pt>
                <c:pt idx="972">
                  <c:v>-491</c:v>
                </c:pt>
                <c:pt idx="973">
                  <c:v>-491</c:v>
                </c:pt>
                <c:pt idx="974">
                  <c:v>-491</c:v>
                </c:pt>
                <c:pt idx="975">
                  <c:v>-491</c:v>
                </c:pt>
                <c:pt idx="976">
                  <c:v>-491</c:v>
                </c:pt>
                <c:pt idx="977">
                  <c:v>-491</c:v>
                </c:pt>
                <c:pt idx="978">
                  <c:v>-491</c:v>
                </c:pt>
                <c:pt idx="979">
                  <c:v>-491</c:v>
                </c:pt>
                <c:pt idx="980">
                  <c:v>-491</c:v>
                </c:pt>
                <c:pt idx="981">
                  <c:v>-491</c:v>
                </c:pt>
                <c:pt idx="982">
                  <c:v>-491</c:v>
                </c:pt>
                <c:pt idx="983">
                  <c:v>-491</c:v>
                </c:pt>
                <c:pt idx="984">
                  <c:v>-491</c:v>
                </c:pt>
                <c:pt idx="985">
                  <c:v>-491</c:v>
                </c:pt>
                <c:pt idx="986">
                  <c:v>-491</c:v>
                </c:pt>
                <c:pt idx="987">
                  <c:v>-491</c:v>
                </c:pt>
                <c:pt idx="988">
                  <c:v>-491</c:v>
                </c:pt>
                <c:pt idx="989">
                  <c:v>-491</c:v>
                </c:pt>
                <c:pt idx="990">
                  <c:v>-491</c:v>
                </c:pt>
                <c:pt idx="991">
                  <c:v>-491</c:v>
                </c:pt>
                <c:pt idx="992">
                  <c:v>-491</c:v>
                </c:pt>
                <c:pt idx="993">
                  <c:v>-491</c:v>
                </c:pt>
                <c:pt idx="994">
                  <c:v>-491</c:v>
                </c:pt>
                <c:pt idx="995">
                  <c:v>-491</c:v>
                </c:pt>
                <c:pt idx="996">
                  <c:v>-491</c:v>
                </c:pt>
                <c:pt idx="997">
                  <c:v>-491</c:v>
                </c:pt>
                <c:pt idx="998">
                  <c:v>-491</c:v>
                </c:pt>
                <c:pt idx="999">
                  <c:v>-491</c:v>
                </c:pt>
              </c:numCache>
            </c:numRef>
          </c:yVal>
          <c:smooth val="0"/>
          <c:extLst>
            <c:ext xmlns:c16="http://schemas.microsoft.com/office/drawing/2014/chart" uri="{C3380CC4-5D6E-409C-BE32-E72D297353CC}">
              <c16:uniqueId val="{00000003-6883-46E9-9A67-4C8AC32A5537}"/>
            </c:ext>
          </c:extLst>
        </c:ser>
        <c:dLbls>
          <c:showLegendKey val="0"/>
          <c:showVal val="0"/>
          <c:showCatName val="0"/>
          <c:showSerName val="0"/>
          <c:showPercent val="0"/>
          <c:showBubbleSize val="0"/>
        </c:dLbls>
        <c:axId val="614995912"/>
        <c:axId val="614998432"/>
      </c:scatterChart>
      <c:valAx>
        <c:axId val="614995912"/>
        <c:scaling>
          <c:orientation val="minMax"/>
          <c:max val="7.0000000000000007E-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QALYs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14998432"/>
        <c:crosses val="autoZero"/>
        <c:crossBetween val="midCat"/>
      </c:valAx>
      <c:valAx>
        <c:axId val="614998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Incremental</a:t>
                </a:r>
                <a:r>
                  <a:rPr lang="en-US" sz="1600" baseline="0" dirty="0"/>
                  <a:t> Health Care Sector Costs</a:t>
                </a:r>
                <a:endParaRPr lang="en-US"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149959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rawing3.xml.rels><?xml version="1.0" encoding="UTF-8" standalone="yes"?>
<Relationships xmlns="http://schemas.openxmlformats.org/package/2006/relationships"><Relationship Id="rId1"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44EBF-A6A8-464F-A31F-B8AF82886D8A}"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3D2088A0-E70A-214D-B6CC-DA9218B0CC5D}">
      <dgm:prSet custT="1"/>
      <dgm:spPr/>
      <dgm:t>
        <a:bodyPr/>
        <a:lstStyle/>
        <a:p>
          <a:r>
            <a:rPr lang="en-US" sz="2800" dirty="0"/>
            <a:t>Support &gt;</a:t>
          </a:r>
          <a:r>
            <a:rPr lang="en-US" sz="2800" b="1" dirty="0"/>
            <a:t>30</a:t>
          </a:r>
          <a:r>
            <a:rPr lang="en-US" sz="2800" dirty="0"/>
            <a:t> large-scale, </a:t>
          </a:r>
          <a:br>
            <a:rPr lang="en-US" sz="2800" dirty="0"/>
          </a:br>
          <a:r>
            <a:rPr lang="en-US" sz="2800" dirty="0"/>
            <a:t>high-impact ePCTs</a:t>
          </a:r>
        </a:p>
      </dgm:t>
    </dgm:pt>
    <dgm:pt modelId="{F867CF52-0CBF-5541-ACDC-F205021BB438}" type="parTrans" cxnId="{56BFF5F6-2C14-F542-A9C7-2FA8EB8BE1DA}">
      <dgm:prSet/>
      <dgm:spPr/>
      <dgm:t>
        <a:bodyPr/>
        <a:lstStyle/>
        <a:p>
          <a:endParaRPr lang="en-US"/>
        </a:p>
      </dgm:t>
    </dgm:pt>
    <dgm:pt modelId="{A171B6B6-C2A6-3249-B70D-5606688BD576}" type="sibTrans" cxnId="{56BFF5F6-2C14-F542-A9C7-2FA8EB8BE1DA}">
      <dgm:prSet/>
      <dgm:spPr/>
      <dgm:t>
        <a:bodyPr/>
        <a:lstStyle/>
        <a:p>
          <a:endParaRPr lang="en-US"/>
        </a:p>
      </dgm:t>
    </dgm:pt>
    <dgm:pt modelId="{98C43367-8A06-B944-B4F4-0D92AC98D3CA}">
      <dgm:prSet custT="1"/>
      <dgm:spPr>
        <a:solidFill>
          <a:schemeClr val="accent2"/>
        </a:solidFill>
      </dgm:spPr>
      <dgm:t>
        <a:bodyPr/>
        <a:lstStyle/>
        <a:p>
          <a:r>
            <a:rPr lang="en-US" sz="2200" b="1" dirty="0"/>
            <a:t>14</a:t>
          </a:r>
          <a:r>
            <a:rPr lang="en-US" sz="2200" dirty="0"/>
            <a:t> </a:t>
          </a:r>
          <a:br>
            <a:rPr lang="en-US" sz="2200" dirty="0"/>
          </a:br>
          <a:r>
            <a:rPr lang="en-US" sz="2200" dirty="0"/>
            <a:t>NIH Institutes and Centers</a:t>
          </a:r>
        </a:p>
      </dgm:t>
    </dgm:pt>
    <dgm:pt modelId="{2EA0CB06-9B7C-E241-BEEC-1B6966C27E24}" type="parTrans" cxnId="{537FD031-D8BD-F043-9088-57B0737FB174}">
      <dgm:prSet/>
      <dgm:spPr/>
      <dgm:t>
        <a:bodyPr/>
        <a:lstStyle/>
        <a:p>
          <a:endParaRPr lang="en-US"/>
        </a:p>
      </dgm:t>
    </dgm:pt>
    <dgm:pt modelId="{99EB7D4D-A464-3F4F-BFD2-029147683E06}" type="sibTrans" cxnId="{537FD031-D8BD-F043-9088-57B0737FB174}">
      <dgm:prSet/>
      <dgm:spPr/>
      <dgm:t>
        <a:bodyPr/>
        <a:lstStyle/>
        <a:p>
          <a:endParaRPr lang="en-US"/>
        </a:p>
      </dgm:t>
    </dgm:pt>
    <dgm:pt modelId="{D89A62B9-6ED5-C74D-8A9B-43E25F16E627}">
      <dgm:prSet custT="1"/>
      <dgm:spPr/>
      <dgm:t>
        <a:bodyPr/>
        <a:lstStyle/>
        <a:p>
          <a:r>
            <a:rPr lang="en-US" sz="2200" b="1" dirty="0"/>
            <a:t>&gt;1,400 </a:t>
          </a:r>
          <a:br>
            <a:rPr lang="en-US" sz="2200" dirty="0"/>
          </a:br>
          <a:r>
            <a:rPr lang="en-US" sz="2200" dirty="0"/>
            <a:t>clinical sites</a:t>
          </a:r>
        </a:p>
      </dgm:t>
    </dgm:pt>
    <dgm:pt modelId="{2486C271-FD9F-CA44-8BF5-3B48B9D472B3}" type="parTrans" cxnId="{02EE1543-2784-3B40-ACD4-EF693438DB27}">
      <dgm:prSet/>
      <dgm:spPr/>
      <dgm:t>
        <a:bodyPr/>
        <a:lstStyle/>
        <a:p>
          <a:endParaRPr lang="en-US"/>
        </a:p>
      </dgm:t>
    </dgm:pt>
    <dgm:pt modelId="{2ADA8B73-5674-0447-AC54-1F1206291B78}" type="sibTrans" cxnId="{02EE1543-2784-3B40-ACD4-EF693438DB27}">
      <dgm:prSet/>
      <dgm:spPr/>
      <dgm:t>
        <a:bodyPr/>
        <a:lstStyle/>
        <a:p>
          <a:endParaRPr lang="en-US"/>
        </a:p>
      </dgm:t>
    </dgm:pt>
    <dgm:pt modelId="{45ADE2FB-008B-B24D-96A1-0CD40A1036F4}">
      <dgm:prSet custT="1"/>
      <dgm:spPr>
        <a:solidFill>
          <a:schemeClr val="tx2"/>
        </a:solidFill>
      </dgm:spPr>
      <dgm:t>
        <a:bodyPr/>
        <a:lstStyle/>
        <a:p>
          <a:r>
            <a:rPr lang="en-US" sz="2200" b="1" dirty="0"/>
            <a:t>&gt;1.2 million </a:t>
          </a:r>
          <a:br>
            <a:rPr lang="en-US" sz="2200" dirty="0"/>
          </a:br>
          <a:r>
            <a:rPr lang="en-US" sz="2200" dirty="0"/>
            <a:t>patients</a:t>
          </a:r>
        </a:p>
      </dgm:t>
    </dgm:pt>
    <dgm:pt modelId="{FF4B5FC7-DE69-8F48-85EF-E75F9A399546}" type="parTrans" cxnId="{B70D986C-A3CD-0042-9914-B19A940B84FF}">
      <dgm:prSet/>
      <dgm:spPr/>
      <dgm:t>
        <a:bodyPr/>
        <a:lstStyle/>
        <a:p>
          <a:endParaRPr lang="en-US"/>
        </a:p>
      </dgm:t>
    </dgm:pt>
    <dgm:pt modelId="{D9E7721B-E59A-DA48-A519-DA1DB980945A}" type="sibTrans" cxnId="{B70D986C-A3CD-0042-9914-B19A940B84FF}">
      <dgm:prSet/>
      <dgm:spPr/>
      <dgm:t>
        <a:bodyPr/>
        <a:lstStyle/>
        <a:p>
          <a:endParaRPr lang="en-US"/>
        </a:p>
      </dgm:t>
    </dgm:pt>
    <dgm:pt modelId="{DF3A62A3-5BC4-444D-B5FF-1D2EEDF10461}">
      <dgm:prSet custT="1"/>
      <dgm:spPr>
        <a:solidFill>
          <a:schemeClr val="accent6"/>
        </a:solidFill>
      </dgm:spPr>
      <dgm:t>
        <a:bodyPr/>
        <a:lstStyle/>
        <a:p>
          <a:r>
            <a:rPr lang="en-US" sz="2200" b="1" dirty="0"/>
            <a:t>49</a:t>
          </a:r>
          <a:r>
            <a:rPr lang="en-US" sz="2200" dirty="0"/>
            <a:t> </a:t>
          </a:r>
          <a:br>
            <a:rPr lang="en-US" sz="2200" dirty="0"/>
          </a:br>
          <a:r>
            <a:rPr lang="en-US" sz="2200" dirty="0"/>
            <a:t>US States </a:t>
          </a:r>
          <a:br>
            <a:rPr lang="en-US" sz="2200" dirty="0"/>
          </a:br>
          <a:r>
            <a:rPr lang="en-US" sz="2200" dirty="0"/>
            <a:t>and Puerto Rico</a:t>
          </a:r>
        </a:p>
      </dgm:t>
    </dgm:pt>
    <dgm:pt modelId="{ABF2DA1B-3AD6-6445-8C58-2E3885E5D2F7}" type="parTrans" cxnId="{6FCEB1E2-2499-BC44-9095-1658E5999E00}">
      <dgm:prSet/>
      <dgm:spPr/>
      <dgm:t>
        <a:bodyPr/>
        <a:lstStyle/>
        <a:p>
          <a:endParaRPr lang="en-US"/>
        </a:p>
      </dgm:t>
    </dgm:pt>
    <dgm:pt modelId="{208039EA-337D-4043-B7FA-8022EA1CD46E}" type="sibTrans" cxnId="{6FCEB1E2-2499-BC44-9095-1658E5999E00}">
      <dgm:prSet/>
      <dgm:spPr/>
      <dgm:t>
        <a:bodyPr/>
        <a:lstStyle/>
        <a:p>
          <a:endParaRPr lang="en-US"/>
        </a:p>
      </dgm:t>
    </dgm:pt>
    <dgm:pt modelId="{0569812F-3731-C447-B3FB-D22A63D27650}" type="pres">
      <dgm:prSet presAssocID="{F8F44EBF-A6A8-464F-A31F-B8AF82886D8A}" presName="hierChild1" presStyleCnt="0">
        <dgm:presLayoutVars>
          <dgm:orgChart val="1"/>
          <dgm:chPref val="1"/>
          <dgm:dir/>
          <dgm:animOne val="branch"/>
          <dgm:animLvl val="lvl"/>
          <dgm:resizeHandles/>
        </dgm:presLayoutVars>
      </dgm:prSet>
      <dgm:spPr/>
    </dgm:pt>
    <dgm:pt modelId="{8F51AA07-8E55-6942-829C-74C2D0943ABB}" type="pres">
      <dgm:prSet presAssocID="{3D2088A0-E70A-214D-B6CC-DA9218B0CC5D}" presName="hierRoot1" presStyleCnt="0">
        <dgm:presLayoutVars>
          <dgm:hierBranch val="init"/>
        </dgm:presLayoutVars>
      </dgm:prSet>
      <dgm:spPr/>
    </dgm:pt>
    <dgm:pt modelId="{4EEB3D7E-2CD9-7F46-B2D3-B6E2A83DF93B}" type="pres">
      <dgm:prSet presAssocID="{3D2088A0-E70A-214D-B6CC-DA9218B0CC5D}" presName="rootComposite1" presStyleCnt="0"/>
      <dgm:spPr/>
    </dgm:pt>
    <dgm:pt modelId="{66328CD8-A235-6E4B-BAE7-9B61C5277898}" type="pres">
      <dgm:prSet presAssocID="{3D2088A0-E70A-214D-B6CC-DA9218B0CC5D}" presName="rootText1" presStyleLbl="node0" presStyleIdx="0" presStyleCnt="1" custScaleX="216962">
        <dgm:presLayoutVars>
          <dgm:chPref val="3"/>
        </dgm:presLayoutVars>
      </dgm:prSet>
      <dgm:spPr>
        <a:prstGeom prst="roundRect">
          <a:avLst/>
        </a:prstGeom>
      </dgm:spPr>
    </dgm:pt>
    <dgm:pt modelId="{4B06A3B6-7E6C-0242-96C9-60212853F38B}" type="pres">
      <dgm:prSet presAssocID="{3D2088A0-E70A-214D-B6CC-DA9218B0CC5D}" presName="rootConnector1" presStyleLbl="node1" presStyleIdx="0" presStyleCnt="0"/>
      <dgm:spPr/>
    </dgm:pt>
    <dgm:pt modelId="{ED473DDD-7DA6-4444-8E62-3372EDC9FE8F}" type="pres">
      <dgm:prSet presAssocID="{3D2088A0-E70A-214D-B6CC-DA9218B0CC5D}" presName="hierChild2" presStyleCnt="0"/>
      <dgm:spPr/>
    </dgm:pt>
    <dgm:pt modelId="{99A53566-1724-5B4D-9F49-46CE2D2D24F8}" type="pres">
      <dgm:prSet presAssocID="{2EA0CB06-9B7C-E241-BEEC-1B6966C27E24}" presName="Name37" presStyleLbl="parChTrans1D2" presStyleIdx="0" presStyleCnt="4"/>
      <dgm:spPr/>
    </dgm:pt>
    <dgm:pt modelId="{D395B430-4740-CC4E-9DFD-DB1958C2F395}" type="pres">
      <dgm:prSet presAssocID="{98C43367-8A06-B944-B4F4-0D92AC98D3CA}" presName="hierRoot2" presStyleCnt="0">
        <dgm:presLayoutVars>
          <dgm:hierBranch val="init"/>
        </dgm:presLayoutVars>
      </dgm:prSet>
      <dgm:spPr/>
    </dgm:pt>
    <dgm:pt modelId="{286133F4-51A2-3142-8204-422F2D453756}" type="pres">
      <dgm:prSet presAssocID="{98C43367-8A06-B944-B4F4-0D92AC98D3CA}" presName="rootComposite" presStyleCnt="0"/>
      <dgm:spPr/>
    </dgm:pt>
    <dgm:pt modelId="{D2CE2731-43D5-5244-932F-1DADF1DA11F5}" type="pres">
      <dgm:prSet presAssocID="{98C43367-8A06-B944-B4F4-0D92AC98D3CA}" presName="rootText" presStyleLbl="node2" presStyleIdx="0" presStyleCnt="4">
        <dgm:presLayoutVars>
          <dgm:chPref val="3"/>
        </dgm:presLayoutVars>
      </dgm:prSet>
      <dgm:spPr>
        <a:prstGeom prst="roundRect">
          <a:avLst/>
        </a:prstGeom>
      </dgm:spPr>
    </dgm:pt>
    <dgm:pt modelId="{C2B9B7F7-136F-A447-8E79-AEAB7AF9CAD9}" type="pres">
      <dgm:prSet presAssocID="{98C43367-8A06-B944-B4F4-0D92AC98D3CA}" presName="rootConnector" presStyleLbl="node2" presStyleIdx="0" presStyleCnt="4"/>
      <dgm:spPr/>
    </dgm:pt>
    <dgm:pt modelId="{6751A5FB-B826-3345-8569-28D36858A1B8}" type="pres">
      <dgm:prSet presAssocID="{98C43367-8A06-B944-B4F4-0D92AC98D3CA}" presName="hierChild4" presStyleCnt="0"/>
      <dgm:spPr/>
    </dgm:pt>
    <dgm:pt modelId="{C560BD12-FBD7-7A47-B44F-BAC616C0518E}" type="pres">
      <dgm:prSet presAssocID="{98C43367-8A06-B944-B4F4-0D92AC98D3CA}" presName="hierChild5" presStyleCnt="0"/>
      <dgm:spPr/>
    </dgm:pt>
    <dgm:pt modelId="{F201CBBD-8A6B-8C4A-9C7B-A317F33C463E}" type="pres">
      <dgm:prSet presAssocID="{2486C271-FD9F-CA44-8BF5-3B48B9D472B3}" presName="Name37" presStyleLbl="parChTrans1D2" presStyleIdx="1" presStyleCnt="4"/>
      <dgm:spPr/>
    </dgm:pt>
    <dgm:pt modelId="{1478CE94-2930-A041-9C02-7576EC3FAB80}" type="pres">
      <dgm:prSet presAssocID="{D89A62B9-6ED5-C74D-8A9B-43E25F16E627}" presName="hierRoot2" presStyleCnt="0">
        <dgm:presLayoutVars>
          <dgm:hierBranch val="init"/>
        </dgm:presLayoutVars>
      </dgm:prSet>
      <dgm:spPr/>
    </dgm:pt>
    <dgm:pt modelId="{48E3C0DA-B5AF-E948-BAE9-A5B9DF5F02C3}" type="pres">
      <dgm:prSet presAssocID="{D89A62B9-6ED5-C74D-8A9B-43E25F16E627}" presName="rootComposite" presStyleCnt="0"/>
      <dgm:spPr/>
    </dgm:pt>
    <dgm:pt modelId="{02A85C4A-0104-7841-AE84-C263A0FB4938}" type="pres">
      <dgm:prSet presAssocID="{D89A62B9-6ED5-C74D-8A9B-43E25F16E627}" presName="rootText" presStyleLbl="node2" presStyleIdx="1" presStyleCnt="4">
        <dgm:presLayoutVars>
          <dgm:chPref val="3"/>
        </dgm:presLayoutVars>
      </dgm:prSet>
      <dgm:spPr>
        <a:prstGeom prst="roundRect">
          <a:avLst/>
        </a:prstGeom>
      </dgm:spPr>
    </dgm:pt>
    <dgm:pt modelId="{DDE15C34-F6D7-C147-858F-A053A008EB78}" type="pres">
      <dgm:prSet presAssocID="{D89A62B9-6ED5-C74D-8A9B-43E25F16E627}" presName="rootConnector" presStyleLbl="node2" presStyleIdx="1" presStyleCnt="4"/>
      <dgm:spPr/>
    </dgm:pt>
    <dgm:pt modelId="{3EAC2123-7EDE-4B48-8C0B-F58BC0C7EE57}" type="pres">
      <dgm:prSet presAssocID="{D89A62B9-6ED5-C74D-8A9B-43E25F16E627}" presName="hierChild4" presStyleCnt="0"/>
      <dgm:spPr/>
    </dgm:pt>
    <dgm:pt modelId="{BDE317DC-7E65-1A49-98B4-28C8EAB6C208}" type="pres">
      <dgm:prSet presAssocID="{D89A62B9-6ED5-C74D-8A9B-43E25F16E627}" presName="hierChild5" presStyleCnt="0"/>
      <dgm:spPr/>
    </dgm:pt>
    <dgm:pt modelId="{7A0E8C13-6BCC-1C46-AC91-AD23DB6E9F4D}" type="pres">
      <dgm:prSet presAssocID="{FF4B5FC7-DE69-8F48-85EF-E75F9A399546}" presName="Name37" presStyleLbl="parChTrans1D2" presStyleIdx="2" presStyleCnt="4"/>
      <dgm:spPr/>
    </dgm:pt>
    <dgm:pt modelId="{BDE536B8-7E99-DA40-B075-E73BA79CF638}" type="pres">
      <dgm:prSet presAssocID="{45ADE2FB-008B-B24D-96A1-0CD40A1036F4}" presName="hierRoot2" presStyleCnt="0">
        <dgm:presLayoutVars>
          <dgm:hierBranch val="init"/>
        </dgm:presLayoutVars>
      </dgm:prSet>
      <dgm:spPr/>
    </dgm:pt>
    <dgm:pt modelId="{171F9FDB-8F11-9D42-8752-3C81BBE8B14D}" type="pres">
      <dgm:prSet presAssocID="{45ADE2FB-008B-B24D-96A1-0CD40A1036F4}" presName="rootComposite" presStyleCnt="0"/>
      <dgm:spPr/>
    </dgm:pt>
    <dgm:pt modelId="{7E8A295A-ABD6-4E44-BFB3-C5F74CEF2D24}" type="pres">
      <dgm:prSet presAssocID="{45ADE2FB-008B-B24D-96A1-0CD40A1036F4}" presName="rootText" presStyleLbl="node2" presStyleIdx="2" presStyleCnt="4">
        <dgm:presLayoutVars>
          <dgm:chPref val="3"/>
        </dgm:presLayoutVars>
      </dgm:prSet>
      <dgm:spPr>
        <a:prstGeom prst="roundRect">
          <a:avLst/>
        </a:prstGeom>
      </dgm:spPr>
    </dgm:pt>
    <dgm:pt modelId="{B4E6E32D-DFA6-F847-9004-8E6B58A5A328}" type="pres">
      <dgm:prSet presAssocID="{45ADE2FB-008B-B24D-96A1-0CD40A1036F4}" presName="rootConnector" presStyleLbl="node2" presStyleIdx="2" presStyleCnt="4"/>
      <dgm:spPr/>
    </dgm:pt>
    <dgm:pt modelId="{05895BAF-18ED-FE48-A0DE-6AFCA1EA8805}" type="pres">
      <dgm:prSet presAssocID="{45ADE2FB-008B-B24D-96A1-0CD40A1036F4}" presName="hierChild4" presStyleCnt="0"/>
      <dgm:spPr/>
    </dgm:pt>
    <dgm:pt modelId="{F240EE92-5648-1D45-B88B-5966047B4532}" type="pres">
      <dgm:prSet presAssocID="{45ADE2FB-008B-B24D-96A1-0CD40A1036F4}" presName="hierChild5" presStyleCnt="0"/>
      <dgm:spPr/>
    </dgm:pt>
    <dgm:pt modelId="{17A6AD3F-F2C2-A449-BF7D-9D64B01C24BF}" type="pres">
      <dgm:prSet presAssocID="{ABF2DA1B-3AD6-6445-8C58-2E3885E5D2F7}" presName="Name37" presStyleLbl="parChTrans1D2" presStyleIdx="3" presStyleCnt="4"/>
      <dgm:spPr/>
    </dgm:pt>
    <dgm:pt modelId="{454B7FEC-0C92-2E47-B2A4-03E8CA5BE640}" type="pres">
      <dgm:prSet presAssocID="{DF3A62A3-5BC4-444D-B5FF-1D2EEDF10461}" presName="hierRoot2" presStyleCnt="0">
        <dgm:presLayoutVars>
          <dgm:hierBranch val="init"/>
        </dgm:presLayoutVars>
      </dgm:prSet>
      <dgm:spPr/>
    </dgm:pt>
    <dgm:pt modelId="{E3994744-2435-F94D-BD82-573717232709}" type="pres">
      <dgm:prSet presAssocID="{DF3A62A3-5BC4-444D-B5FF-1D2EEDF10461}" presName="rootComposite" presStyleCnt="0"/>
      <dgm:spPr/>
    </dgm:pt>
    <dgm:pt modelId="{DDD844C2-F273-164E-A4D1-4E47FEC445EB}" type="pres">
      <dgm:prSet presAssocID="{DF3A62A3-5BC4-444D-B5FF-1D2EEDF10461}" presName="rootText" presStyleLbl="node2" presStyleIdx="3" presStyleCnt="4">
        <dgm:presLayoutVars>
          <dgm:chPref val="3"/>
        </dgm:presLayoutVars>
      </dgm:prSet>
      <dgm:spPr>
        <a:prstGeom prst="roundRect">
          <a:avLst/>
        </a:prstGeom>
      </dgm:spPr>
    </dgm:pt>
    <dgm:pt modelId="{427E1840-E8F5-CD4C-82B5-959198792F94}" type="pres">
      <dgm:prSet presAssocID="{DF3A62A3-5BC4-444D-B5FF-1D2EEDF10461}" presName="rootConnector" presStyleLbl="node2" presStyleIdx="3" presStyleCnt="4"/>
      <dgm:spPr/>
    </dgm:pt>
    <dgm:pt modelId="{D0F0483B-3AF9-3444-A5FD-5A96DFDC0A80}" type="pres">
      <dgm:prSet presAssocID="{DF3A62A3-5BC4-444D-B5FF-1D2EEDF10461}" presName="hierChild4" presStyleCnt="0"/>
      <dgm:spPr/>
    </dgm:pt>
    <dgm:pt modelId="{AB53450B-C49A-E647-B716-3720A0AB14B0}" type="pres">
      <dgm:prSet presAssocID="{DF3A62A3-5BC4-444D-B5FF-1D2EEDF10461}" presName="hierChild5" presStyleCnt="0"/>
      <dgm:spPr/>
    </dgm:pt>
    <dgm:pt modelId="{166FDB50-FB33-A342-9A65-BD010894026E}" type="pres">
      <dgm:prSet presAssocID="{3D2088A0-E70A-214D-B6CC-DA9218B0CC5D}" presName="hierChild3" presStyleCnt="0"/>
      <dgm:spPr/>
    </dgm:pt>
  </dgm:ptLst>
  <dgm:cxnLst>
    <dgm:cxn modelId="{B77C0603-69D1-D842-BF6C-3E8FA9BCC261}" type="presOf" srcId="{3D2088A0-E70A-214D-B6CC-DA9218B0CC5D}" destId="{4B06A3B6-7E6C-0242-96C9-60212853F38B}" srcOrd="1" destOrd="0" presId="urn:microsoft.com/office/officeart/2005/8/layout/orgChart1"/>
    <dgm:cxn modelId="{D9C4B703-9376-9A46-B475-90D1E0CBD9DB}" type="presOf" srcId="{DF3A62A3-5BC4-444D-B5FF-1D2EEDF10461}" destId="{DDD844C2-F273-164E-A4D1-4E47FEC445EB}" srcOrd="0" destOrd="0" presId="urn:microsoft.com/office/officeart/2005/8/layout/orgChart1"/>
    <dgm:cxn modelId="{AE82F913-954A-9C41-BEAA-5DCFDF0BFA1A}" type="presOf" srcId="{98C43367-8A06-B944-B4F4-0D92AC98D3CA}" destId="{D2CE2731-43D5-5244-932F-1DADF1DA11F5}" srcOrd="0" destOrd="0" presId="urn:microsoft.com/office/officeart/2005/8/layout/orgChart1"/>
    <dgm:cxn modelId="{7A058930-AC7C-084D-AAF1-2DEFD77ECAFC}" type="presOf" srcId="{2EA0CB06-9B7C-E241-BEEC-1B6966C27E24}" destId="{99A53566-1724-5B4D-9F49-46CE2D2D24F8}" srcOrd="0" destOrd="0" presId="urn:microsoft.com/office/officeart/2005/8/layout/orgChart1"/>
    <dgm:cxn modelId="{537FD031-D8BD-F043-9088-57B0737FB174}" srcId="{3D2088A0-E70A-214D-B6CC-DA9218B0CC5D}" destId="{98C43367-8A06-B944-B4F4-0D92AC98D3CA}" srcOrd="0" destOrd="0" parTransId="{2EA0CB06-9B7C-E241-BEEC-1B6966C27E24}" sibTransId="{99EB7D4D-A464-3F4F-BFD2-029147683E06}"/>
    <dgm:cxn modelId="{D6C2245E-CE5F-7344-9EEA-B3F041C018AD}" type="presOf" srcId="{45ADE2FB-008B-B24D-96A1-0CD40A1036F4}" destId="{B4E6E32D-DFA6-F847-9004-8E6B58A5A328}" srcOrd="1" destOrd="0" presId="urn:microsoft.com/office/officeart/2005/8/layout/orgChart1"/>
    <dgm:cxn modelId="{49F30063-EFF9-9E47-980A-ED1349CB4D7A}" type="presOf" srcId="{3D2088A0-E70A-214D-B6CC-DA9218B0CC5D}" destId="{66328CD8-A235-6E4B-BAE7-9B61C5277898}" srcOrd="0" destOrd="0" presId="urn:microsoft.com/office/officeart/2005/8/layout/orgChart1"/>
    <dgm:cxn modelId="{02EE1543-2784-3B40-ACD4-EF693438DB27}" srcId="{3D2088A0-E70A-214D-B6CC-DA9218B0CC5D}" destId="{D89A62B9-6ED5-C74D-8A9B-43E25F16E627}" srcOrd="1" destOrd="0" parTransId="{2486C271-FD9F-CA44-8BF5-3B48B9D472B3}" sibTransId="{2ADA8B73-5674-0447-AC54-1F1206291B78}"/>
    <dgm:cxn modelId="{DF1DB963-8025-7F49-85A8-337BBF5BCDEE}" type="presOf" srcId="{D89A62B9-6ED5-C74D-8A9B-43E25F16E627}" destId="{02A85C4A-0104-7841-AE84-C263A0FB4938}" srcOrd="0" destOrd="0" presId="urn:microsoft.com/office/officeart/2005/8/layout/orgChart1"/>
    <dgm:cxn modelId="{B70D986C-A3CD-0042-9914-B19A940B84FF}" srcId="{3D2088A0-E70A-214D-B6CC-DA9218B0CC5D}" destId="{45ADE2FB-008B-B24D-96A1-0CD40A1036F4}" srcOrd="2" destOrd="0" parTransId="{FF4B5FC7-DE69-8F48-85EF-E75F9A399546}" sibTransId="{D9E7721B-E59A-DA48-A519-DA1DB980945A}"/>
    <dgm:cxn modelId="{E916AE4F-7577-B946-815E-1D761BB8908B}" type="presOf" srcId="{D89A62B9-6ED5-C74D-8A9B-43E25F16E627}" destId="{DDE15C34-F6D7-C147-858F-A053A008EB78}" srcOrd="1" destOrd="0" presId="urn:microsoft.com/office/officeart/2005/8/layout/orgChart1"/>
    <dgm:cxn modelId="{48A11155-7AF3-B746-B310-53DAF7C2728C}" type="presOf" srcId="{F8F44EBF-A6A8-464F-A31F-B8AF82886D8A}" destId="{0569812F-3731-C447-B3FB-D22A63D27650}" srcOrd="0" destOrd="0" presId="urn:microsoft.com/office/officeart/2005/8/layout/orgChart1"/>
    <dgm:cxn modelId="{CDA5788B-5806-8748-8309-3C66C65A7A51}" type="presOf" srcId="{98C43367-8A06-B944-B4F4-0D92AC98D3CA}" destId="{C2B9B7F7-136F-A447-8E79-AEAB7AF9CAD9}" srcOrd="1" destOrd="0" presId="urn:microsoft.com/office/officeart/2005/8/layout/orgChart1"/>
    <dgm:cxn modelId="{9A2DB992-0F4A-3945-909A-D215109F1A71}" type="presOf" srcId="{ABF2DA1B-3AD6-6445-8C58-2E3885E5D2F7}" destId="{17A6AD3F-F2C2-A449-BF7D-9D64B01C24BF}" srcOrd="0" destOrd="0" presId="urn:microsoft.com/office/officeart/2005/8/layout/orgChart1"/>
    <dgm:cxn modelId="{21F8A8A2-0A3C-CC46-80C7-922673794891}" type="presOf" srcId="{2486C271-FD9F-CA44-8BF5-3B48B9D472B3}" destId="{F201CBBD-8A6B-8C4A-9C7B-A317F33C463E}" srcOrd="0" destOrd="0" presId="urn:microsoft.com/office/officeart/2005/8/layout/orgChart1"/>
    <dgm:cxn modelId="{D094EBD2-7967-3640-A275-ED1D8C8724E3}" type="presOf" srcId="{45ADE2FB-008B-B24D-96A1-0CD40A1036F4}" destId="{7E8A295A-ABD6-4E44-BFB3-C5F74CEF2D24}" srcOrd="0" destOrd="0" presId="urn:microsoft.com/office/officeart/2005/8/layout/orgChart1"/>
    <dgm:cxn modelId="{541BC0D8-662E-E044-8F2E-CE875F406023}" type="presOf" srcId="{DF3A62A3-5BC4-444D-B5FF-1D2EEDF10461}" destId="{427E1840-E8F5-CD4C-82B5-959198792F94}" srcOrd="1" destOrd="0" presId="urn:microsoft.com/office/officeart/2005/8/layout/orgChart1"/>
    <dgm:cxn modelId="{6FCEB1E2-2499-BC44-9095-1658E5999E00}" srcId="{3D2088A0-E70A-214D-B6CC-DA9218B0CC5D}" destId="{DF3A62A3-5BC4-444D-B5FF-1D2EEDF10461}" srcOrd="3" destOrd="0" parTransId="{ABF2DA1B-3AD6-6445-8C58-2E3885E5D2F7}" sibTransId="{208039EA-337D-4043-B7FA-8022EA1CD46E}"/>
    <dgm:cxn modelId="{56BFF5F6-2C14-F542-A9C7-2FA8EB8BE1DA}" srcId="{F8F44EBF-A6A8-464F-A31F-B8AF82886D8A}" destId="{3D2088A0-E70A-214D-B6CC-DA9218B0CC5D}" srcOrd="0" destOrd="0" parTransId="{F867CF52-0CBF-5541-ACDC-F205021BB438}" sibTransId="{A171B6B6-C2A6-3249-B70D-5606688BD576}"/>
    <dgm:cxn modelId="{677025FB-A044-6241-95EA-2E0AA49E4199}" type="presOf" srcId="{FF4B5FC7-DE69-8F48-85EF-E75F9A399546}" destId="{7A0E8C13-6BCC-1C46-AC91-AD23DB6E9F4D}" srcOrd="0" destOrd="0" presId="urn:microsoft.com/office/officeart/2005/8/layout/orgChart1"/>
    <dgm:cxn modelId="{2DA714BC-B5C8-AD4B-B23E-A8AC73794824}" type="presParOf" srcId="{0569812F-3731-C447-B3FB-D22A63D27650}" destId="{8F51AA07-8E55-6942-829C-74C2D0943ABB}" srcOrd="0" destOrd="0" presId="urn:microsoft.com/office/officeart/2005/8/layout/orgChart1"/>
    <dgm:cxn modelId="{48A280BF-05C2-F04A-BC20-843B60C898BC}" type="presParOf" srcId="{8F51AA07-8E55-6942-829C-74C2D0943ABB}" destId="{4EEB3D7E-2CD9-7F46-B2D3-B6E2A83DF93B}" srcOrd="0" destOrd="0" presId="urn:microsoft.com/office/officeart/2005/8/layout/orgChart1"/>
    <dgm:cxn modelId="{93025098-F991-9844-BD61-D4D64102759E}" type="presParOf" srcId="{4EEB3D7E-2CD9-7F46-B2D3-B6E2A83DF93B}" destId="{66328CD8-A235-6E4B-BAE7-9B61C5277898}" srcOrd="0" destOrd="0" presId="urn:microsoft.com/office/officeart/2005/8/layout/orgChart1"/>
    <dgm:cxn modelId="{6FA44488-4B8B-914C-8E98-4825DCCAF3D8}" type="presParOf" srcId="{4EEB3D7E-2CD9-7F46-B2D3-B6E2A83DF93B}" destId="{4B06A3B6-7E6C-0242-96C9-60212853F38B}" srcOrd="1" destOrd="0" presId="urn:microsoft.com/office/officeart/2005/8/layout/orgChart1"/>
    <dgm:cxn modelId="{F1A09AAF-0210-464F-8893-E5E2FF3876E5}" type="presParOf" srcId="{8F51AA07-8E55-6942-829C-74C2D0943ABB}" destId="{ED473DDD-7DA6-4444-8E62-3372EDC9FE8F}" srcOrd="1" destOrd="0" presId="urn:microsoft.com/office/officeart/2005/8/layout/orgChart1"/>
    <dgm:cxn modelId="{B4B3620F-4C70-6848-B189-05976DF690E1}" type="presParOf" srcId="{ED473DDD-7DA6-4444-8E62-3372EDC9FE8F}" destId="{99A53566-1724-5B4D-9F49-46CE2D2D24F8}" srcOrd="0" destOrd="0" presId="urn:microsoft.com/office/officeart/2005/8/layout/orgChart1"/>
    <dgm:cxn modelId="{C03BF2EB-C147-1B4A-A471-E0C7D2ADC26F}" type="presParOf" srcId="{ED473DDD-7DA6-4444-8E62-3372EDC9FE8F}" destId="{D395B430-4740-CC4E-9DFD-DB1958C2F395}" srcOrd="1" destOrd="0" presId="urn:microsoft.com/office/officeart/2005/8/layout/orgChart1"/>
    <dgm:cxn modelId="{240CE1EF-7181-D74D-A4CA-B9DB17049D8D}" type="presParOf" srcId="{D395B430-4740-CC4E-9DFD-DB1958C2F395}" destId="{286133F4-51A2-3142-8204-422F2D453756}" srcOrd="0" destOrd="0" presId="urn:microsoft.com/office/officeart/2005/8/layout/orgChart1"/>
    <dgm:cxn modelId="{6E5D52D1-858A-1345-8839-2868A9DCB6E0}" type="presParOf" srcId="{286133F4-51A2-3142-8204-422F2D453756}" destId="{D2CE2731-43D5-5244-932F-1DADF1DA11F5}" srcOrd="0" destOrd="0" presId="urn:microsoft.com/office/officeart/2005/8/layout/orgChart1"/>
    <dgm:cxn modelId="{68D2857A-3DA6-454D-8346-E3DF90AD308D}" type="presParOf" srcId="{286133F4-51A2-3142-8204-422F2D453756}" destId="{C2B9B7F7-136F-A447-8E79-AEAB7AF9CAD9}" srcOrd="1" destOrd="0" presId="urn:microsoft.com/office/officeart/2005/8/layout/orgChart1"/>
    <dgm:cxn modelId="{77DF9ED5-753D-7A40-A1A0-6A07EF6352D5}" type="presParOf" srcId="{D395B430-4740-CC4E-9DFD-DB1958C2F395}" destId="{6751A5FB-B826-3345-8569-28D36858A1B8}" srcOrd="1" destOrd="0" presId="urn:microsoft.com/office/officeart/2005/8/layout/orgChart1"/>
    <dgm:cxn modelId="{D8B9599E-7365-9747-9516-7351218134B9}" type="presParOf" srcId="{D395B430-4740-CC4E-9DFD-DB1958C2F395}" destId="{C560BD12-FBD7-7A47-B44F-BAC616C0518E}" srcOrd="2" destOrd="0" presId="urn:microsoft.com/office/officeart/2005/8/layout/orgChart1"/>
    <dgm:cxn modelId="{8517CAC9-D139-E247-B113-8CA01C7201C8}" type="presParOf" srcId="{ED473DDD-7DA6-4444-8E62-3372EDC9FE8F}" destId="{F201CBBD-8A6B-8C4A-9C7B-A317F33C463E}" srcOrd="2" destOrd="0" presId="urn:microsoft.com/office/officeart/2005/8/layout/orgChart1"/>
    <dgm:cxn modelId="{91D7ECC9-9C3D-4443-9845-3F42512C21A4}" type="presParOf" srcId="{ED473DDD-7DA6-4444-8E62-3372EDC9FE8F}" destId="{1478CE94-2930-A041-9C02-7576EC3FAB80}" srcOrd="3" destOrd="0" presId="urn:microsoft.com/office/officeart/2005/8/layout/orgChart1"/>
    <dgm:cxn modelId="{B540CE20-3EE1-C944-9CFF-B5F7A6282EE4}" type="presParOf" srcId="{1478CE94-2930-A041-9C02-7576EC3FAB80}" destId="{48E3C0DA-B5AF-E948-BAE9-A5B9DF5F02C3}" srcOrd="0" destOrd="0" presId="urn:microsoft.com/office/officeart/2005/8/layout/orgChart1"/>
    <dgm:cxn modelId="{A8044319-DC2B-0C48-989F-46A60DC78570}" type="presParOf" srcId="{48E3C0DA-B5AF-E948-BAE9-A5B9DF5F02C3}" destId="{02A85C4A-0104-7841-AE84-C263A0FB4938}" srcOrd="0" destOrd="0" presId="urn:microsoft.com/office/officeart/2005/8/layout/orgChart1"/>
    <dgm:cxn modelId="{5A711B3B-C716-9045-AA49-0420EC121DB7}" type="presParOf" srcId="{48E3C0DA-B5AF-E948-BAE9-A5B9DF5F02C3}" destId="{DDE15C34-F6D7-C147-858F-A053A008EB78}" srcOrd="1" destOrd="0" presId="urn:microsoft.com/office/officeart/2005/8/layout/orgChart1"/>
    <dgm:cxn modelId="{BB815B11-1324-3F4E-A8DD-CD2DB9270BE4}" type="presParOf" srcId="{1478CE94-2930-A041-9C02-7576EC3FAB80}" destId="{3EAC2123-7EDE-4B48-8C0B-F58BC0C7EE57}" srcOrd="1" destOrd="0" presId="urn:microsoft.com/office/officeart/2005/8/layout/orgChart1"/>
    <dgm:cxn modelId="{9B111D84-BE09-1D46-AC0D-0E5AD8610C81}" type="presParOf" srcId="{1478CE94-2930-A041-9C02-7576EC3FAB80}" destId="{BDE317DC-7E65-1A49-98B4-28C8EAB6C208}" srcOrd="2" destOrd="0" presId="urn:microsoft.com/office/officeart/2005/8/layout/orgChart1"/>
    <dgm:cxn modelId="{19582DE2-88DB-414A-9E0E-6BF4C8B6A4D0}" type="presParOf" srcId="{ED473DDD-7DA6-4444-8E62-3372EDC9FE8F}" destId="{7A0E8C13-6BCC-1C46-AC91-AD23DB6E9F4D}" srcOrd="4" destOrd="0" presId="urn:microsoft.com/office/officeart/2005/8/layout/orgChart1"/>
    <dgm:cxn modelId="{605D9DDC-6348-2F46-AC47-0444A16F8C5C}" type="presParOf" srcId="{ED473DDD-7DA6-4444-8E62-3372EDC9FE8F}" destId="{BDE536B8-7E99-DA40-B075-E73BA79CF638}" srcOrd="5" destOrd="0" presId="urn:microsoft.com/office/officeart/2005/8/layout/orgChart1"/>
    <dgm:cxn modelId="{2319FCA4-84C0-954E-AA36-DE97AE2EE66C}" type="presParOf" srcId="{BDE536B8-7E99-DA40-B075-E73BA79CF638}" destId="{171F9FDB-8F11-9D42-8752-3C81BBE8B14D}" srcOrd="0" destOrd="0" presId="urn:microsoft.com/office/officeart/2005/8/layout/orgChart1"/>
    <dgm:cxn modelId="{B8E96F2D-9D8D-9445-B801-E6F1EA4A7CC5}" type="presParOf" srcId="{171F9FDB-8F11-9D42-8752-3C81BBE8B14D}" destId="{7E8A295A-ABD6-4E44-BFB3-C5F74CEF2D24}" srcOrd="0" destOrd="0" presId="urn:microsoft.com/office/officeart/2005/8/layout/orgChart1"/>
    <dgm:cxn modelId="{2DE33008-2487-A040-96BF-C87DDE25A82F}" type="presParOf" srcId="{171F9FDB-8F11-9D42-8752-3C81BBE8B14D}" destId="{B4E6E32D-DFA6-F847-9004-8E6B58A5A328}" srcOrd="1" destOrd="0" presId="urn:microsoft.com/office/officeart/2005/8/layout/orgChart1"/>
    <dgm:cxn modelId="{2A5786B5-2762-154F-9D93-9DAE1B33E6AB}" type="presParOf" srcId="{BDE536B8-7E99-DA40-B075-E73BA79CF638}" destId="{05895BAF-18ED-FE48-A0DE-6AFCA1EA8805}" srcOrd="1" destOrd="0" presId="urn:microsoft.com/office/officeart/2005/8/layout/orgChart1"/>
    <dgm:cxn modelId="{A602C1D3-A7AB-0D40-AE6E-CCE37C4502DA}" type="presParOf" srcId="{BDE536B8-7E99-DA40-B075-E73BA79CF638}" destId="{F240EE92-5648-1D45-B88B-5966047B4532}" srcOrd="2" destOrd="0" presId="urn:microsoft.com/office/officeart/2005/8/layout/orgChart1"/>
    <dgm:cxn modelId="{DAAF222F-BCEC-2542-86EF-F8B1E3212814}" type="presParOf" srcId="{ED473DDD-7DA6-4444-8E62-3372EDC9FE8F}" destId="{17A6AD3F-F2C2-A449-BF7D-9D64B01C24BF}" srcOrd="6" destOrd="0" presId="urn:microsoft.com/office/officeart/2005/8/layout/orgChart1"/>
    <dgm:cxn modelId="{129C4815-5956-4A40-A474-1F7088208C84}" type="presParOf" srcId="{ED473DDD-7DA6-4444-8E62-3372EDC9FE8F}" destId="{454B7FEC-0C92-2E47-B2A4-03E8CA5BE640}" srcOrd="7" destOrd="0" presId="urn:microsoft.com/office/officeart/2005/8/layout/orgChart1"/>
    <dgm:cxn modelId="{E0AB24BC-7AC6-B44B-85CF-421AA0A5F711}" type="presParOf" srcId="{454B7FEC-0C92-2E47-B2A4-03E8CA5BE640}" destId="{E3994744-2435-F94D-BD82-573717232709}" srcOrd="0" destOrd="0" presId="urn:microsoft.com/office/officeart/2005/8/layout/orgChart1"/>
    <dgm:cxn modelId="{978C5B4A-FDCB-4D43-BD22-78F48F231497}" type="presParOf" srcId="{E3994744-2435-F94D-BD82-573717232709}" destId="{DDD844C2-F273-164E-A4D1-4E47FEC445EB}" srcOrd="0" destOrd="0" presId="urn:microsoft.com/office/officeart/2005/8/layout/orgChart1"/>
    <dgm:cxn modelId="{605F8B53-28B7-9B40-ADAF-6018DB2B23B5}" type="presParOf" srcId="{E3994744-2435-F94D-BD82-573717232709}" destId="{427E1840-E8F5-CD4C-82B5-959198792F94}" srcOrd="1" destOrd="0" presId="urn:microsoft.com/office/officeart/2005/8/layout/orgChart1"/>
    <dgm:cxn modelId="{1CDEE92A-7B61-5442-8F89-766B22E158BE}" type="presParOf" srcId="{454B7FEC-0C92-2E47-B2A4-03E8CA5BE640}" destId="{D0F0483B-3AF9-3444-A5FD-5A96DFDC0A80}" srcOrd="1" destOrd="0" presId="urn:microsoft.com/office/officeart/2005/8/layout/orgChart1"/>
    <dgm:cxn modelId="{B487F67F-C5AF-4241-9644-AA3F3F9CE5CC}" type="presParOf" srcId="{454B7FEC-0C92-2E47-B2A4-03E8CA5BE640}" destId="{AB53450B-C49A-E647-B716-3720A0AB14B0}" srcOrd="2" destOrd="0" presId="urn:microsoft.com/office/officeart/2005/8/layout/orgChart1"/>
    <dgm:cxn modelId="{E8BC3C49-F742-644C-868B-2E1E02CA73DE}" type="presParOf" srcId="{8F51AA07-8E55-6942-829C-74C2D0943ABB}" destId="{166FDB50-FB33-A342-9A65-BD010894026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FE25A7-2F92-436E-A043-E3B20ED2AC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AA1D3B-0B8C-4D45-BA38-3F5472E55891}">
      <dgm:prSet custT="1"/>
      <dgm:spPr/>
      <dgm:t>
        <a:bodyPr/>
        <a:lstStyle/>
        <a:p>
          <a:pPr algn="ctr"/>
          <a:r>
            <a:rPr lang="en-US" sz="2400" dirty="0">
              <a:latin typeface="+mn-lt"/>
              <a:cs typeface="Arial" panose="020B0604020202020204" pitchFamily="34" charset="0"/>
            </a:rPr>
            <a:t>Positive and sustained (modest) effect of acupuncture on pain-related disability </a:t>
          </a:r>
        </a:p>
      </dgm:t>
    </dgm:pt>
    <dgm:pt modelId="{7C5DF718-49AA-4E3F-A0E3-56F20B1027C0}" type="parTrans" cxnId="{C251863F-3AFB-4267-B182-9AA85D543EDF}">
      <dgm:prSet/>
      <dgm:spPr/>
      <dgm:t>
        <a:bodyPr/>
        <a:lstStyle/>
        <a:p>
          <a:endParaRPr lang="en-US"/>
        </a:p>
      </dgm:t>
    </dgm:pt>
    <dgm:pt modelId="{725F44B7-9EB4-4C05-B934-BE96F697345F}" type="sibTrans" cxnId="{C251863F-3AFB-4267-B182-9AA85D543EDF}">
      <dgm:prSet/>
      <dgm:spPr/>
      <dgm:t>
        <a:bodyPr/>
        <a:lstStyle/>
        <a:p>
          <a:endParaRPr lang="en-US"/>
        </a:p>
      </dgm:t>
    </dgm:pt>
    <dgm:pt modelId="{7990F727-2F43-4C7F-AF16-72E91BB32FA3}" type="pres">
      <dgm:prSet presAssocID="{8EFE25A7-2F92-436E-A043-E3B20ED2ACC2}" presName="linear" presStyleCnt="0">
        <dgm:presLayoutVars>
          <dgm:animLvl val="lvl"/>
          <dgm:resizeHandles val="exact"/>
        </dgm:presLayoutVars>
      </dgm:prSet>
      <dgm:spPr/>
    </dgm:pt>
    <dgm:pt modelId="{7C34A3BE-9B3A-49E2-A9D7-02EE073BA7D8}" type="pres">
      <dgm:prSet presAssocID="{5CAA1D3B-0B8C-4D45-BA38-3F5472E55891}" presName="parentText" presStyleLbl="node1" presStyleIdx="0" presStyleCnt="1" custLinFactNeighborY="-40502">
        <dgm:presLayoutVars>
          <dgm:chMax val="0"/>
          <dgm:bulletEnabled val="1"/>
        </dgm:presLayoutVars>
      </dgm:prSet>
      <dgm:spPr/>
    </dgm:pt>
  </dgm:ptLst>
  <dgm:cxnLst>
    <dgm:cxn modelId="{1A489C17-BBC0-4253-A361-DDA61960917C}" type="presOf" srcId="{5CAA1D3B-0B8C-4D45-BA38-3F5472E55891}" destId="{7C34A3BE-9B3A-49E2-A9D7-02EE073BA7D8}" srcOrd="0" destOrd="0" presId="urn:microsoft.com/office/officeart/2005/8/layout/vList2"/>
    <dgm:cxn modelId="{C251863F-3AFB-4267-B182-9AA85D543EDF}" srcId="{8EFE25A7-2F92-436E-A043-E3B20ED2ACC2}" destId="{5CAA1D3B-0B8C-4D45-BA38-3F5472E55891}" srcOrd="0" destOrd="0" parTransId="{7C5DF718-49AA-4E3F-A0E3-56F20B1027C0}" sibTransId="{725F44B7-9EB4-4C05-B934-BE96F697345F}"/>
    <dgm:cxn modelId="{80835C62-712C-4DA9-814F-AB71AEF7B13E}" type="presOf" srcId="{8EFE25A7-2F92-436E-A043-E3B20ED2ACC2}" destId="{7990F727-2F43-4C7F-AF16-72E91BB32FA3}" srcOrd="0" destOrd="0" presId="urn:microsoft.com/office/officeart/2005/8/layout/vList2"/>
    <dgm:cxn modelId="{C093C9F7-43E7-4C01-9BE8-F91E378EBB04}" type="presParOf" srcId="{7990F727-2F43-4C7F-AF16-72E91BB32FA3}" destId="{7C34A3BE-9B3A-49E2-A9D7-02EE073BA7D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CDF993-DD1F-435A-93C5-C1EEA681342D}"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9EB2F1D7-9CE1-47FA-A810-E7B74ABDC1BD}">
      <dgm:prSet/>
      <dgm:spPr/>
      <dgm:t>
        <a:bodyPr/>
        <a:lstStyle/>
        <a:p>
          <a:r>
            <a:rPr lang="en-US"/>
            <a:t>Financial obstacles such as lack of insurance coverage</a:t>
          </a:r>
        </a:p>
      </dgm:t>
    </dgm:pt>
    <dgm:pt modelId="{4B0CBC57-5042-487F-904E-26890C502DFF}" type="parTrans" cxnId="{23E3E959-A544-4EE4-8A76-B2650038E307}">
      <dgm:prSet/>
      <dgm:spPr/>
      <dgm:t>
        <a:bodyPr/>
        <a:lstStyle/>
        <a:p>
          <a:endParaRPr lang="en-US"/>
        </a:p>
      </dgm:t>
    </dgm:pt>
    <dgm:pt modelId="{F960854C-EA54-40E7-8266-069E5A39E00F}" type="sibTrans" cxnId="{23E3E959-A544-4EE4-8A76-B2650038E307}">
      <dgm:prSet/>
      <dgm:spPr/>
      <dgm:t>
        <a:bodyPr/>
        <a:lstStyle/>
        <a:p>
          <a:endParaRPr lang="en-US"/>
        </a:p>
      </dgm:t>
    </dgm:pt>
    <dgm:pt modelId="{2FD8973F-EAC2-43C6-8A3B-E31EE4314BCB}">
      <dgm:prSet/>
      <dgm:spPr/>
      <dgm:t>
        <a:bodyPr/>
        <a:lstStyle/>
        <a:p>
          <a:r>
            <a:rPr lang="en-US"/>
            <a:t>Logistical barriers including limited neighborhood accessibility</a:t>
          </a:r>
        </a:p>
      </dgm:t>
    </dgm:pt>
    <dgm:pt modelId="{E5CA731B-01DE-46BB-A7E7-829FDF246AA3}" type="parTrans" cxnId="{57062C4E-96C1-4BA9-B8B0-510BF0BF68E4}">
      <dgm:prSet/>
      <dgm:spPr/>
      <dgm:t>
        <a:bodyPr/>
        <a:lstStyle/>
        <a:p>
          <a:endParaRPr lang="en-US"/>
        </a:p>
      </dgm:t>
    </dgm:pt>
    <dgm:pt modelId="{9DD093CA-1038-47C6-930F-049FA1B2E266}" type="sibTrans" cxnId="{57062C4E-96C1-4BA9-B8B0-510BF0BF68E4}">
      <dgm:prSet/>
      <dgm:spPr/>
      <dgm:t>
        <a:bodyPr/>
        <a:lstStyle/>
        <a:p>
          <a:endParaRPr lang="en-US"/>
        </a:p>
      </dgm:t>
    </dgm:pt>
    <dgm:pt modelId="{2DB3F1C3-8F64-496E-B6AA-55BD0E3798EC}">
      <dgm:prSet/>
      <dgm:spPr/>
      <dgm:t>
        <a:bodyPr/>
        <a:lstStyle/>
        <a:p>
          <a:r>
            <a:rPr lang="en-US"/>
            <a:t>Limited awareness on the benefits of acupuncture therapy</a:t>
          </a:r>
        </a:p>
      </dgm:t>
    </dgm:pt>
    <dgm:pt modelId="{62ABDA98-FEA9-4733-BAF1-3C9123C96D84}" type="parTrans" cxnId="{F1F5A1F8-9422-4770-8D26-E7889D210481}">
      <dgm:prSet/>
      <dgm:spPr/>
      <dgm:t>
        <a:bodyPr/>
        <a:lstStyle/>
        <a:p>
          <a:endParaRPr lang="en-US"/>
        </a:p>
      </dgm:t>
    </dgm:pt>
    <dgm:pt modelId="{5D60DE12-C9A4-4C73-A600-7FBC41E64C93}" type="sibTrans" cxnId="{F1F5A1F8-9422-4770-8D26-E7889D210481}">
      <dgm:prSet/>
      <dgm:spPr/>
      <dgm:t>
        <a:bodyPr/>
        <a:lstStyle/>
        <a:p>
          <a:endParaRPr lang="en-US"/>
        </a:p>
      </dgm:t>
    </dgm:pt>
    <dgm:pt modelId="{1B388F2E-66E1-4D1E-A263-2A5DF0C56CFF}">
      <dgm:prSet/>
      <dgm:spPr/>
      <dgm:t>
        <a:bodyPr/>
        <a:lstStyle/>
        <a:p>
          <a:r>
            <a:rPr lang="en-US"/>
            <a:t>General mistrust</a:t>
          </a:r>
        </a:p>
      </dgm:t>
    </dgm:pt>
    <dgm:pt modelId="{A638A215-F771-4501-8459-762BB1B7C65B}" type="parTrans" cxnId="{95953B88-543C-4D66-AF73-DF3B7C7FB379}">
      <dgm:prSet/>
      <dgm:spPr/>
      <dgm:t>
        <a:bodyPr/>
        <a:lstStyle/>
        <a:p>
          <a:endParaRPr lang="en-US"/>
        </a:p>
      </dgm:t>
    </dgm:pt>
    <dgm:pt modelId="{20EA96DC-1F75-4212-9B47-3B314132DAD9}" type="sibTrans" cxnId="{95953B88-543C-4D66-AF73-DF3B7C7FB379}">
      <dgm:prSet/>
      <dgm:spPr/>
      <dgm:t>
        <a:bodyPr/>
        <a:lstStyle/>
        <a:p>
          <a:endParaRPr lang="en-US"/>
        </a:p>
      </dgm:t>
    </dgm:pt>
    <dgm:pt modelId="{C4B13D02-0E14-DB46-BE1E-3F84CBF3EE26}" type="pres">
      <dgm:prSet presAssocID="{DFCDF993-DD1F-435A-93C5-C1EEA681342D}" presName="vert0" presStyleCnt="0">
        <dgm:presLayoutVars>
          <dgm:dir/>
          <dgm:animOne val="branch"/>
          <dgm:animLvl val="lvl"/>
        </dgm:presLayoutVars>
      </dgm:prSet>
      <dgm:spPr/>
    </dgm:pt>
    <dgm:pt modelId="{F65AF1AE-F07B-F543-A9E5-BBD83F4D665D}" type="pres">
      <dgm:prSet presAssocID="{9EB2F1D7-9CE1-47FA-A810-E7B74ABDC1BD}" presName="thickLine" presStyleLbl="alignNode1" presStyleIdx="0" presStyleCnt="4"/>
      <dgm:spPr/>
    </dgm:pt>
    <dgm:pt modelId="{CC0D1336-F9F6-8A4C-835D-D586CBBDDBC9}" type="pres">
      <dgm:prSet presAssocID="{9EB2F1D7-9CE1-47FA-A810-E7B74ABDC1BD}" presName="horz1" presStyleCnt="0"/>
      <dgm:spPr/>
    </dgm:pt>
    <dgm:pt modelId="{D8A4441E-2988-6740-AE1B-FB633BB1677A}" type="pres">
      <dgm:prSet presAssocID="{9EB2F1D7-9CE1-47FA-A810-E7B74ABDC1BD}" presName="tx1" presStyleLbl="revTx" presStyleIdx="0" presStyleCnt="4"/>
      <dgm:spPr/>
    </dgm:pt>
    <dgm:pt modelId="{055D2883-4108-B34E-87B5-4BC0DE45644F}" type="pres">
      <dgm:prSet presAssocID="{9EB2F1D7-9CE1-47FA-A810-E7B74ABDC1BD}" presName="vert1" presStyleCnt="0"/>
      <dgm:spPr/>
    </dgm:pt>
    <dgm:pt modelId="{59956ABF-D997-1D45-960A-ABEF6F1C647A}" type="pres">
      <dgm:prSet presAssocID="{2FD8973F-EAC2-43C6-8A3B-E31EE4314BCB}" presName="thickLine" presStyleLbl="alignNode1" presStyleIdx="1" presStyleCnt="4"/>
      <dgm:spPr/>
    </dgm:pt>
    <dgm:pt modelId="{2F5D3380-B0B9-8D42-8CA9-DE28C261C076}" type="pres">
      <dgm:prSet presAssocID="{2FD8973F-EAC2-43C6-8A3B-E31EE4314BCB}" presName="horz1" presStyleCnt="0"/>
      <dgm:spPr/>
    </dgm:pt>
    <dgm:pt modelId="{D83DF35E-035E-4243-92A5-6E8388CB5AA4}" type="pres">
      <dgm:prSet presAssocID="{2FD8973F-EAC2-43C6-8A3B-E31EE4314BCB}" presName="tx1" presStyleLbl="revTx" presStyleIdx="1" presStyleCnt="4"/>
      <dgm:spPr/>
    </dgm:pt>
    <dgm:pt modelId="{0625EA42-1B08-8349-B479-0B7F8D833022}" type="pres">
      <dgm:prSet presAssocID="{2FD8973F-EAC2-43C6-8A3B-E31EE4314BCB}" presName="vert1" presStyleCnt="0"/>
      <dgm:spPr/>
    </dgm:pt>
    <dgm:pt modelId="{76B1E19B-D5CB-7442-B54D-C6E78C7BBEE6}" type="pres">
      <dgm:prSet presAssocID="{2DB3F1C3-8F64-496E-B6AA-55BD0E3798EC}" presName="thickLine" presStyleLbl="alignNode1" presStyleIdx="2" presStyleCnt="4"/>
      <dgm:spPr/>
    </dgm:pt>
    <dgm:pt modelId="{F7D9C8EA-2872-434E-ADAA-3180035AE82D}" type="pres">
      <dgm:prSet presAssocID="{2DB3F1C3-8F64-496E-B6AA-55BD0E3798EC}" presName="horz1" presStyleCnt="0"/>
      <dgm:spPr/>
    </dgm:pt>
    <dgm:pt modelId="{676C3E14-FAFD-3F4A-BBF9-D7E601A379B8}" type="pres">
      <dgm:prSet presAssocID="{2DB3F1C3-8F64-496E-B6AA-55BD0E3798EC}" presName="tx1" presStyleLbl="revTx" presStyleIdx="2" presStyleCnt="4"/>
      <dgm:spPr/>
    </dgm:pt>
    <dgm:pt modelId="{B9B6D7B6-4110-7B41-81A8-8F8AC6DD2717}" type="pres">
      <dgm:prSet presAssocID="{2DB3F1C3-8F64-496E-B6AA-55BD0E3798EC}" presName="vert1" presStyleCnt="0"/>
      <dgm:spPr/>
    </dgm:pt>
    <dgm:pt modelId="{29D89E04-1AC6-E840-A0F4-E55A15701883}" type="pres">
      <dgm:prSet presAssocID="{1B388F2E-66E1-4D1E-A263-2A5DF0C56CFF}" presName="thickLine" presStyleLbl="alignNode1" presStyleIdx="3" presStyleCnt="4"/>
      <dgm:spPr/>
    </dgm:pt>
    <dgm:pt modelId="{6CB3BAE7-6660-0D4E-BD55-74F0F1CFEBC1}" type="pres">
      <dgm:prSet presAssocID="{1B388F2E-66E1-4D1E-A263-2A5DF0C56CFF}" presName="horz1" presStyleCnt="0"/>
      <dgm:spPr/>
    </dgm:pt>
    <dgm:pt modelId="{AC234BB2-00F7-184E-BD90-41D843637441}" type="pres">
      <dgm:prSet presAssocID="{1B388F2E-66E1-4D1E-A263-2A5DF0C56CFF}" presName="tx1" presStyleLbl="revTx" presStyleIdx="3" presStyleCnt="4"/>
      <dgm:spPr/>
    </dgm:pt>
    <dgm:pt modelId="{0E4BA61D-DFE1-6744-8E1B-C770B6E48445}" type="pres">
      <dgm:prSet presAssocID="{1B388F2E-66E1-4D1E-A263-2A5DF0C56CFF}" presName="vert1" presStyleCnt="0"/>
      <dgm:spPr/>
    </dgm:pt>
  </dgm:ptLst>
  <dgm:cxnLst>
    <dgm:cxn modelId="{CF103E66-C1F5-0C4C-8486-48C19B64F04F}" type="presOf" srcId="{2DB3F1C3-8F64-496E-B6AA-55BD0E3798EC}" destId="{676C3E14-FAFD-3F4A-BBF9-D7E601A379B8}" srcOrd="0" destOrd="0" presId="urn:microsoft.com/office/officeart/2008/layout/LinedList"/>
    <dgm:cxn modelId="{57062C4E-96C1-4BA9-B8B0-510BF0BF68E4}" srcId="{DFCDF993-DD1F-435A-93C5-C1EEA681342D}" destId="{2FD8973F-EAC2-43C6-8A3B-E31EE4314BCB}" srcOrd="1" destOrd="0" parTransId="{E5CA731B-01DE-46BB-A7E7-829FDF246AA3}" sibTransId="{9DD093CA-1038-47C6-930F-049FA1B2E266}"/>
    <dgm:cxn modelId="{23E3E959-A544-4EE4-8A76-B2650038E307}" srcId="{DFCDF993-DD1F-435A-93C5-C1EEA681342D}" destId="{9EB2F1D7-9CE1-47FA-A810-E7B74ABDC1BD}" srcOrd="0" destOrd="0" parTransId="{4B0CBC57-5042-487F-904E-26890C502DFF}" sibTransId="{F960854C-EA54-40E7-8266-069E5A39E00F}"/>
    <dgm:cxn modelId="{95953B88-543C-4D66-AF73-DF3B7C7FB379}" srcId="{DFCDF993-DD1F-435A-93C5-C1EEA681342D}" destId="{1B388F2E-66E1-4D1E-A263-2A5DF0C56CFF}" srcOrd="3" destOrd="0" parTransId="{A638A215-F771-4501-8459-762BB1B7C65B}" sibTransId="{20EA96DC-1F75-4212-9B47-3B314132DAD9}"/>
    <dgm:cxn modelId="{6E1922A1-60AD-9147-9BB9-0477A7A4B3F9}" type="presOf" srcId="{9EB2F1D7-9CE1-47FA-A810-E7B74ABDC1BD}" destId="{D8A4441E-2988-6740-AE1B-FB633BB1677A}" srcOrd="0" destOrd="0" presId="urn:microsoft.com/office/officeart/2008/layout/LinedList"/>
    <dgm:cxn modelId="{05794CC2-2748-A940-8E0E-51045DEF1E85}" type="presOf" srcId="{1B388F2E-66E1-4D1E-A263-2A5DF0C56CFF}" destId="{AC234BB2-00F7-184E-BD90-41D843637441}" srcOrd="0" destOrd="0" presId="urn:microsoft.com/office/officeart/2008/layout/LinedList"/>
    <dgm:cxn modelId="{BE1698DA-D8C7-7E41-B684-9E47AD48AC65}" type="presOf" srcId="{DFCDF993-DD1F-435A-93C5-C1EEA681342D}" destId="{C4B13D02-0E14-DB46-BE1E-3F84CBF3EE26}" srcOrd="0" destOrd="0" presId="urn:microsoft.com/office/officeart/2008/layout/LinedList"/>
    <dgm:cxn modelId="{7EAFE3E6-82B2-A743-8C4B-9C369B4F3A8A}" type="presOf" srcId="{2FD8973F-EAC2-43C6-8A3B-E31EE4314BCB}" destId="{D83DF35E-035E-4243-92A5-6E8388CB5AA4}" srcOrd="0" destOrd="0" presId="urn:microsoft.com/office/officeart/2008/layout/LinedList"/>
    <dgm:cxn modelId="{F1F5A1F8-9422-4770-8D26-E7889D210481}" srcId="{DFCDF993-DD1F-435A-93C5-C1EEA681342D}" destId="{2DB3F1C3-8F64-496E-B6AA-55BD0E3798EC}" srcOrd="2" destOrd="0" parTransId="{62ABDA98-FEA9-4733-BAF1-3C9123C96D84}" sibTransId="{5D60DE12-C9A4-4C73-A600-7FBC41E64C93}"/>
    <dgm:cxn modelId="{AC8BDC1A-DE38-9C48-BFB6-B8A47142B944}" type="presParOf" srcId="{C4B13D02-0E14-DB46-BE1E-3F84CBF3EE26}" destId="{F65AF1AE-F07B-F543-A9E5-BBD83F4D665D}" srcOrd="0" destOrd="0" presId="urn:microsoft.com/office/officeart/2008/layout/LinedList"/>
    <dgm:cxn modelId="{DA3D27B9-DA8B-CB45-9281-F2AFB36751B8}" type="presParOf" srcId="{C4B13D02-0E14-DB46-BE1E-3F84CBF3EE26}" destId="{CC0D1336-F9F6-8A4C-835D-D586CBBDDBC9}" srcOrd="1" destOrd="0" presId="urn:microsoft.com/office/officeart/2008/layout/LinedList"/>
    <dgm:cxn modelId="{34B8E9D7-F881-DB41-8CEC-A5FFBC0808CA}" type="presParOf" srcId="{CC0D1336-F9F6-8A4C-835D-D586CBBDDBC9}" destId="{D8A4441E-2988-6740-AE1B-FB633BB1677A}" srcOrd="0" destOrd="0" presId="urn:microsoft.com/office/officeart/2008/layout/LinedList"/>
    <dgm:cxn modelId="{77F24EA8-DFA6-F243-9295-5CBE34A641E0}" type="presParOf" srcId="{CC0D1336-F9F6-8A4C-835D-D586CBBDDBC9}" destId="{055D2883-4108-B34E-87B5-4BC0DE45644F}" srcOrd="1" destOrd="0" presId="urn:microsoft.com/office/officeart/2008/layout/LinedList"/>
    <dgm:cxn modelId="{5DAD2964-9D05-BA48-A3FC-6DF1E36EEA51}" type="presParOf" srcId="{C4B13D02-0E14-DB46-BE1E-3F84CBF3EE26}" destId="{59956ABF-D997-1D45-960A-ABEF6F1C647A}" srcOrd="2" destOrd="0" presId="urn:microsoft.com/office/officeart/2008/layout/LinedList"/>
    <dgm:cxn modelId="{5E61DA82-DC7F-D141-9934-8BEC583E8BE3}" type="presParOf" srcId="{C4B13D02-0E14-DB46-BE1E-3F84CBF3EE26}" destId="{2F5D3380-B0B9-8D42-8CA9-DE28C261C076}" srcOrd="3" destOrd="0" presId="urn:microsoft.com/office/officeart/2008/layout/LinedList"/>
    <dgm:cxn modelId="{CDBAD1E3-21C4-8D4A-9EBC-402CDF0ADFC7}" type="presParOf" srcId="{2F5D3380-B0B9-8D42-8CA9-DE28C261C076}" destId="{D83DF35E-035E-4243-92A5-6E8388CB5AA4}" srcOrd="0" destOrd="0" presId="urn:microsoft.com/office/officeart/2008/layout/LinedList"/>
    <dgm:cxn modelId="{1A9664F4-5C18-CE45-8558-66C8ACBEB154}" type="presParOf" srcId="{2F5D3380-B0B9-8D42-8CA9-DE28C261C076}" destId="{0625EA42-1B08-8349-B479-0B7F8D833022}" srcOrd="1" destOrd="0" presId="urn:microsoft.com/office/officeart/2008/layout/LinedList"/>
    <dgm:cxn modelId="{6A936428-BB22-1845-A7C5-0EAC4E2AC38D}" type="presParOf" srcId="{C4B13D02-0E14-DB46-BE1E-3F84CBF3EE26}" destId="{76B1E19B-D5CB-7442-B54D-C6E78C7BBEE6}" srcOrd="4" destOrd="0" presId="urn:microsoft.com/office/officeart/2008/layout/LinedList"/>
    <dgm:cxn modelId="{BFCA5E79-E8B8-AA42-A9DF-D81ED2A93EE3}" type="presParOf" srcId="{C4B13D02-0E14-DB46-BE1E-3F84CBF3EE26}" destId="{F7D9C8EA-2872-434E-ADAA-3180035AE82D}" srcOrd="5" destOrd="0" presId="urn:microsoft.com/office/officeart/2008/layout/LinedList"/>
    <dgm:cxn modelId="{70028F38-830C-DD47-A2CD-B107AC57845A}" type="presParOf" srcId="{F7D9C8EA-2872-434E-ADAA-3180035AE82D}" destId="{676C3E14-FAFD-3F4A-BBF9-D7E601A379B8}" srcOrd="0" destOrd="0" presId="urn:microsoft.com/office/officeart/2008/layout/LinedList"/>
    <dgm:cxn modelId="{28566B24-9E57-734D-94B1-6EA138A8165B}" type="presParOf" srcId="{F7D9C8EA-2872-434E-ADAA-3180035AE82D}" destId="{B9B6D7B6-4110-7B41-81A8-8F8AC6DD2717}" srcOrd="1" destOrd="0" presId="urn:microsoft.com/office/officeart/2008/layout/LinedList"/>
    <dgm:cxn modelId="{C037C2D6-D019-0543-8709-4EAA51F64C3C}" type="presParOf" srcId="{C4B13D02-0E14-DB46-BE1E-3F84CBF3EE26}" destId="{29D89E04-1AC6-E840-A0F4-E55A15701883}" srcOrd="6" destOrd="0" presId="urn:microsoft.com/office/officeart/2008/layout/LinedList"/>
    <dgm:cxn modelId="{89A42435-28CB-7B4C-A5D1-EE67C44FDBD4}" type="presParOf" srcId="{C4B13D02-0E14-DB46-BE1E-3F84CBF3EE26}" destId="{6CB3BAE7-6660-0D4E-BD55-74F0F1CFEBC1}" srcOrd="7" destOrd="0" presId="urn:microsoft.com/office/officeart/2008/layout/LinedList"/>
    <dgm:cxn modelId="{E19FB1C6-234A-4141-B966-059C6D02A76B}" type="presParOf" srcId="{6CB3BAE7-6660-0D4E-BD55-74F0F1CFEBC1}" destId="{AC234BB2-00F7-184E-BD90-41D843637441}" srcOrd="0" destOrd="0" presId="urn:microsoft.com/office/officeart/2008/layout/LinedList"/>
    <dgm:cxn modelId="{0B5E853F-57A9-FB48-A3BC-C75D0B3E1777}" type="presParOf" srcId="{6CB3BAE7-6660-0D4E-BD55-74F0F1CFEBC1}" destId="{0E4BA61D-DFE1-6744-8E1B-C770B6E4844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6AD3F-F2C2-A449-BF7D-9D64B01C24BF}">
      <dsp:nvSpPr>
        <dsp:cNvPr id="0" name=""/>
        <dsp:cNvSpPr/>
      </dsp:nvSpPr>
      <dsp:spPr>
        <a:xfrm>
          <a:off x="5439967" y="2256270"/>
          <a:ext cx="4260616" cy="492963"/>
        </a:xfrm>
        <a:custGeom>
          <a:avLst/>
          <a:gdLst/>
          <a:ahLst/>
          <a:cxnLst/>
          <a:rect l="0" t="0" r="0" b="0"/>
          <a:pathLst>
            <a:path>
              <a:moveTo>
                <a:pt x="0" y="0"/>
              </a:moveTo>
              <a:lnTo>
                <a:pt x="0" y="246481"/>
              </a:lnTo>
              <a:lnTo>
                <a:pt x="4260616" y="246481"/>
              </a:lnTo>
              <a:lnTo>
                <a:pt x="4260616" y="49296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0E8C13-6BCC-1C46-AC91-AD23DB6E9F4D}">
      <dsp:nvSpPr>
        <dsp:cNvPr id="0" name=""/>
        <dsp:cNvSpPr/>
      </dsp:nvSpPr>
      <dsp:spPr>
        <a:xfrm>
          <a:off x="5439967" y="2256270"/>
          <a:ext cx="1420205" cy="492963"/>
        </a:xfrm>
        <a:custGeom>
          <a:avLst/>
          <a:gdLst/>
          <a:ahLst/>
          <a:cxnLst/>
          <a:rect l="0" t="0" r="0" b="0"/>
          <a:pathLst>
            <a:path>
              <a:moveTo>
                <a:pt x="0" y="0"/>
              </a:moveTo>
              <a:lnTo>
                <a:pt x="0" y="246481"/>
              </a:lnTo>
              <a:lnTo>
                <a:pt x="1420205" y="246481"/>
              </a:lnTo>
              <a:lnTo>
                <a:pt x="1420205" y="49296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01CBBD-8A6B-8C4A-9C7B-A317F33C463E}">
      <dsp:nvSpPr>
        <dsp:cNvPr id="0" name=""/>
        <dsp:cNvSpPr/>
      </dsp:nvSpPr>
      <dsp:spPr>
        <a:xfrm>
          <a:off x="4019762" y="2256270"/>
          <a:ext cx="1420205" cy="492963"/>
        </a:xfrm>
        <a:custGeom>
          <a:avLst/>
          <a:gdLst/>
          <a:ahLst/>
          <a:cxnLst/>
          <a:rect l="0" t="0" r="0" b="0"/>
          <a:pathLst>
            <a:path>
              <a:moveTo>
                <a:pt x="1420205" y="0"/>
              </a:moveTo>
              <a:lnTo>
                <a:pt x="1420205" y="246481"/>
              </a:lnTo>
              <a:lnTo>
                <a:pt x="0" y="246481"/>
              </a:lnTo>
              <a:lnTo>
                <a:pt x="0" y="49296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A53566-1724-5B4D-9F49-46CE2D2D24F8}">
      <dsp:nvSpPr>
        <dsp:cNvPr id="0" name=""/>
        <dsp:cNvSpPr/>
      </dsp:nvSpPr>
      <dsp:spPr>
        <a:xfrm>
          <a:off x="1179351" y="2256270"/>
          <a:ext cx="4260616" cy="492963"/>
        </a:xfrm>
        <a:custGeom>
          <a:avLst/>
          <a:gdLst/>
          <a:ahLst/>
          <a:cxnLst/>
          <a:rect l="0" t="0" r="0" b="0"/>
          <a:pathLst>
            <a:path>
              <a:moveTo>
                <a:pt x="4260616" y="0"/>
              </a:moveTo>
              <a:lnTo>
                <a:pt x="4260616" y="246481"/>
              </a:lnTo>
              <a:lnTo>
                <a:pt x="0" y="246481"/>
              </a:lnTo>
              <a:lnTo>
                <a:pt x="0" y="49296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328CD8-A235-6E4B-BAE7-9B61C5277898}">
      <dsp:nvSpPr>
        <dsp:cNvPr id="0" name=""/>
        <dsp:cNvSpPr/>
      </dsp:nvSpPr>
      <dsp:spPr>
        <a:xfrm>
          <a:off x="2893433" y="1082547"/>
          <a:ext cx="5093067" cy="117372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Support &gt;</a:t>
          </a:r>
          <a:r>
            <a:rPr lang="en-US" sz="2800" b="1" kern="1200" dirty="0"/>
            <a:t>30</a:t>
          </a:r>
          <a:r>
            <a:rPr lang="en-US" sz="2800" kern="1200" dirty="0"/>
            <a:t> large-scale, </a:t>
          </a:r>
          <a:br>
            <a:rPr lang="en-US" sz="2800" kern="1200" dirty="0"/>
          </a:br>
          <a:r>
            <a:rPr lang="en-US" sz="2800" kern="1200" dirty="0"/>
            <a:t>high-impact ePCTs</a:t>
          </a:r>
        </a:p>
      </dsp:txBody>
      <dsp:txXfrm>
        <a:off x="2950729" y="1139843"/>
        <a:ext cx="4978475" cy="1059131"/>
      </dsp:txXfrm>
    </dsp:sp>
    <dsp:sp modelId="{D2CE2731-43D5-5244-932F-1DADF1DA11F5}">
      <dsp:nvSpPr>
        <dsp:cNvPr id="0" name=""/>
        <dsp:cNvSpPr/>
      </dsp:nvSpPr>
      <dsp:spPr>
        <a:xfrm>
          <a:off x="5627" y="2749234"/>
          <a:ext cx="2347446" cy="1173723"/>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14</a:t>
          </a:r>
          <a:r>
            <a:rPr lang="en-US" sz="2200" kern="1200" dirty="0"/>
            <a:t> </a:t>
          </a:r>
          <a:br>
            <a:rPr lang="en-US" sz="2200" kern="1200" dirty="0"/>
          </a:br>
          <a:r>
            <a:rPr lang="en-US" sz="2200" kern="1200" dirty="0"/>
            <a:t>NIH Institutes and Centers</a:t>
          </a:r>
        </a:p>
      </dsp:txBody>
      <dsp:txXfrm>
        <a:off x="62923" y="2806530"/>
        <a:ext cx="2232854" cy="1059131"/>
      </dsp:txXfrm>
    </dsp:sp>
    <dsp:sp modelId="{02A85C4A-0104-7841-AE84-C263A0FB4938}">
      <dsp:nvSpPr>
        <dsp:cNvPr id="0" name=""/>
        <dsp:cNvSpPr/>
      </dsp:nvSpPr>
      <dsp:spPr>
        <a:xfrm>
          <a:off x="2846038" y="2749234"/>
          <a:ext cx="2347446" cy="117372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&gt;1,400 </a:t>
          </a:r>
          <a:br>
            <a:rPr lang="en-US" sz="2200" kern="1200" dirty="0"/>
          </a:br>
          <a:r>
            <a:rPr lang="en-US" sz="2200" kern="1200" dirty="0"/>
            <a:t>clinical sites</a:t>
          </a:r>
        </a:p>
      </dsp:txBody>
      <dsp:txXfrm>
        <a:off x="2903334" y="2806530"/>
        <a:ext cx="2232854" cy="1059131"/>
      </dsp:txXfrm>
    </dsp:sp>
    <dsp:sp modelId="{7E8A295A-ABD6-4E44-BFB3-C5F74CEF2D24}">
      <dsp:nvSpPr>
        <dsp:cNvPr id="0" name=""/>
        <dsp:cNvSpPr/>
      </dsp:nvSpPr>
      <dsp:spPr>
        <a:xfrm>
          <a:off x="5686449" y="2749234"/>
          <a:ext cx="2347446" cy="1173723"/>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&gt;1.2 million </a:t>
          </a:r>
          <a:br>
            <a:rPr lang="en-US" sz="2200" kern="1200" dirty="0"/>
          </a:br>
          <a:r>
            <a:rPr lang="en-US" sz="2200" kern="1200" dirty="0"/>
            <a:t>patients</a:t>
          </a:r>
        </a:p>
      </dsp:txBody>
      <dsp:txXfrm>
        <a:off x="5743745" y="2806530"/>
        <a:ext cx="2232854" cy="1059131"/>
      </dsp:txXfrm>
    </dsp:sp>
    <dsp:sp modelId="{DDD844C2-F273-164E-A4D1-4E47FEC445EB}">
      <dsp:nvSpPr>
        <dsp:cNvPr id="0" name=""/>
        <dsp:cNvSpPr/>
      </dsp:nvSpPr>
      <dsp:spPr>
        <a:xfrm>
          <a:off x="8526860" y="2749234"/>
          <a:ext cx="2347446" cy="1173723"/>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49</a:t>
          </a:r>
          <a:r>
            <a:rPr lang="en-US" sz="2200" kern="1200" dirty="0"/>
            <a:t> </a:t>
          </a:r>
          <a:br>
            <a:rPr lang="en-US" sz="2200" kern="1200" dirty="0"/>
          </a:br>
          <a:r>
            <a:rPr lang="en-US" sz="2200" kern="1200" dirty="0"/>
            <a:t>US States </a:t>
          </a:r>
          <a:br>
            <a:rPr lang="en-US" sz="2200" kern="1200" dirty="0"/>
          </a:br>
          <a:r>
            <a:rPr lang="en-US" sz="2200" kern="1200" dirty="0"/>
            <a:t>and Puerto Rico</a:t>
          </a:r>
        </a:p>
      </dsp:txBody>
      <dsp:txXfrm>
        <a:off x="8584156" y="2806530"/>
        <a:ext cx="2232854" cy="1059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4A3BE-9B3A-49E2-A9D7-02EE073BA7D8}">
      <dsp:nvSpPr>
        <dsp:cNvPr id="0" name=""/>
        <dsp:cNvSpPr/>
      </dsp:nvSpPr>
      <dsp:spPr>
        <a:xfrm>
          <a:off x="0" y="0"/>
          <a:ext cx="10628037"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Arial" panose="020B0604020202020204" pitchFamily="34" charset="0"/>
            </a:rPr>
            <a:t>Positive and sustained (modest) effect of acupuncture on pain-related disability </a:t>
          </a:r>
        </a:p>
      </dsp:txBody>
      <dsp:txXfrm>
        <a:off x="37467" y="37467"/>
        <a:ext cx="10553103"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AF1AE-F07B-F543-A9E5-BBD83F4D665D}">
      <dsp:nvSpPr>
        <dsp:cNvPr id="0" name=""/>
        <dsp:cNvSpPr/>
      </dsp:nvSpPr>
      <dsp:spPr>
        <a:xfrm>
          <a:off x="0" y="0"/>
          <a:ext cx="5914209" cy="0"/>
        </a:xfrm>
        <a:prstGeom prst="line">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w="9525" cap="flat" cmpd="sng" algn="ctr">
          <a:solidFill>
            <a:schemeClr val="accent5">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D8A4441E-2988-6740-AE1B-FB633BB1677A}">
      <dsp:nvSpPr>
        <dsp:cNvPr id="0" name=""/>
        <dsp:cNvSpPr/>
      </dsp:nvSpPr>
      <dsp:spPr>
        <a:xfrm>
          <a:off x="0" y="0"/>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Financial obstacles such as lack of insurance coverage</a:t>
          </a:r>
        </a:p>
      </dsp:txBody>
      <dsp:txXfrm>
        <a:off x="0" y="0"/>
        <a:ext cx="5914209" cy="1312164"/>
      </dsp:txXfrm>
    </dsp:sp>
    <dsp:sp modelId="{59956ABF-D997-1D45-960A-ABEF6F1C647A}">
      <dsp:nvSpPr>
        <dsp:cNvPr id="0" name=""/>
        <dsp:cNvSpPr/>
      </dsp:nvSpPr>
      <dsp:spPr>
        <a:xfrm>
          <a:off x="0" y="1312164"/>
          <a:ext cx="5914209" cy="0"/>
        </a:xfrm>
        <a:prstGeom prst="line">
          <a:avLst/>
        </a:prstGeom>
        <a:blipFill>
          <a:blip xmlns:r="http://schemas.openxmlformats.org/officeDocument/2006/relationships" r:embed="rId1">
            <a:duotone>
              <a:schemeClr val="accent5">
                <a:hueOff val="331055"/>
                <a:satOff val="192"/>
                <a:lumOff val="1895"/>
                <a:alphaOff val="0"/>
                <a:shade val="74000"/>
                <a:satMod val="130000"/>
                <a:lumMod val="90000"/>
              </a:schemeClr>
              <a:schemeClr val="accent5">
                <a:hueOff val="331055"/>
                <a:satOff val="192"/>
                <a:lumOff val="1895"/>
                <a:alphaOff val="0"/>
                <a:tint val="94000"/>
                <a:satMod val="120000"/>
                <a:lumMod val="104000"/>
              </a:schemeClr>
            </a:duotone>
          </a:blip>
          <a:tile tx="0" ty="0" sx="100000" sy="100000" flip="none" algn="tl"/>
        </a:blipFill>
        <a:ln w="9525" cap="flat" cmpd="sng" algn="ctr">
          <a:solidFill>
            <a:schemeClr val="accent5">
              <a:hueOff val="331055"/>
              <a:satOff val="192"/>
              <a:lumOff val="189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D83DF35E-035E-4243-92A5-6E8388CB5AA4}">
      <dsp:nvSpPr>
        <dsp:cNvPr id="0" name=""/>
        <dsp:cNvSpPr/>
      </dsp:nvSpPr>
      <dsp:spPr>
        <a:xfrm>
          <a:off x="0" y="1312164"/>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Logistical barriers including limited neighborhood accessibility</a:t>
          </a:r>
        </a:p>
      </dsp:txBody>
      <dsp:txXfrm>
        <a:off x="0" y="1312164"/>
        <a:ext cx="5914209" cy="1312164"/>
      </dsp:txXfrm>
    </dsp:sp>
    <dsp:sp modelId="{76B1E19B-D5CB-7442-B54D-C6E78C7BBEE6}">
      <dsp:nvSpPr>
        <dsp:cNvPr id="0" name=""/>
        <dsp:cNvSpPr/>
      </dsp:nvSpPr>
      <dsp:spPr>
        <a:xfrm>
          <a:off x="0" y="2624328"/>
          <a:ext cx="5914209" cy="0"/>
        </a:xfrm>
        <a:prstGeom prst="line">
          <a:avLst/>
        </a:prstGeom>
        <a:blipFill>
          <a:blip xmlns:r="http://schemas.openxmlformats.org/officeDocument/2006/relationships" r:embed="rId1">
            <a:duotone>
              <a:schemeClr val="accent5">
                <a:hueOff val="662110"/>
                <a:satOff val="384"/>
                <a:lumOff val="3791"/>
                <a:alphaOff val="0"/>
                <a:shade val="74000"/>
                <a:satMod val="130000"/>
                <a:lumMod val="90000"/>
              </a:schemeClr>
              <a:schemeClr val="accent5">
                <a:hueOff val="662110"/>
                <a:satOff val="384"/>
                <a:lumOff val="3791"/>
                <a:alphaOff val="0"/>
                <a:tint val="94000"/>
                <a:satMod val="120000"/>
                <a:lumMod val="104000"/>
              </a:schemeClr>
            </a:duotone>
          </a:blip>
          <a:tile tx="0" ty="0" sx="100000" sy="100000" flip="none" algn="tl"/>
        </a:blipFill>
        <a:ln w="9525" cap="flat" cmpd="sng" algn="ctr">
          <a:solidFill>
            <a:schemeClr val="accent5">
              <a:hueOff val="662110"/>
              <a:satOff val="384"/>
              <a:lumOff val="3791"/>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676C3E14-FAFD-3F4A-BBF9-D7E601A379B8}">
      <dsp:nvSpPr>
        <dsp:cNvPr id="0" name=""/>
        <dsp:cNvSpPr/>
      </dsp:nvSpPr>
      <dsp:spPr>
        <a:xfrm>
          <a:off x="0" y="2624328"/>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Limited awareness on the benefits of acupuncture therapy</a:t>
          </a:r>
        </a:p>
      </dsp:txBody>
      <dsp:txXfrm>
        <a:off x="0" y="2624328"/>
        <a:ext cx="5914209" cy="1312164"/>
      </dsp:txXfrm>
    </dsp:sp>
    <dsp:sp modelId="{29D89E04-1AC6-E840-A0F4-E55A15701883}">
      <dsp:nvSpPr>
        <dsp:cNvPr id="0" name=""/>
        <dsp:cNvSpPr/>
      </dsp:nvSpPr>
      <dsp:spPr>
        <a:xfrm>
          <a:off x="0" y="3936492"/>
          <a:ext cx="5914209" cy="0"/>
        </a:xfrm>
        <a:prstGeom prst="line">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w="9525" cap="flat" cmpd="sng" algn="ctr">
          <a:solidFill>
            <a:schemeClr val="accent5">
              <a:hueOff val="993165"/>
              <a:satOff val="576"/>
              <a:lumOff val="5686"/>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AC234BB2-00F7-184E-BD90-41D843637441}">
      <dsp:nvSpPr>
        <dsp:cNvPr id="0" name=""/>
        <dsp:cNvSpPr/>
      </dsp:nvSpPr>
      <dsp:spPr>
        <a:xfrm>
          <a:off x="0" y="3936492"/>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General mistrust</a:t>
          </a:r>
        </a:p>
      </dsp:txBody>
      <dsp:txXfrm>
        <a:off x="0" y="3936492"/>
        <a:ext cx="5914209" cy="131216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86E90D-7D16-FB41-B605-6CB19C653476}" type="datetimeFigureOut">
              <a:rPr lang="en-US" smtClean="0"/>
              <a:t>3/1/2025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2C0121-D0B2-074B-BDD4-AB2024E7BAB1}" type="slidenum">
              <a:rPr lang="en-US" smtClean="0"/>
              <a:t>‹#›</a:t>
            </a:fld>
            <a:endParaRPr lang="en-US"/>
          </a:p>
        </p:txBody>
      </p:sp>
    </p:spTree>
    <p:extLst>
      <p:ext uri="{BB962C8B-B14F-4D97-AF65-F5344CB8AC3E}">
        <p14:creationId xmlns:p14="http://schemas.microsoft.com/office/powerpoint/2010/main" val="16950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DDC07-41FF-2B46-A6FE-7FF0BE66C187}" type="datetimeFigureOut">
              <a:rPr lang="en-US" smtClean="0"/>
              <a:t>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2AD96-5BFA-ED41-B2D6-EA2206C51099}" type="slidenum">
              <a:rPr lang="en-US" smtClean="0"/>
              <a:t>‹#›</a:t>
            </a:fld>
            <a:endParaRPr lang="en-US"/>
          </a:p>
        </p:txBody>
      </p:sp>
    </p:spTree>
    <p:extLst>
      <p:ext uri="{BB962C8B-B14F-4D97-AF65-F5344CB8AC3E}">
        <p14:creationId xmlns:p14="http://schemas.microsoft.com/office/powerpoint/2010/main" val="1439851831"/>
      </p:ext>
    </p:extLst>
  </p:cSld>
  <p:clrMap bg1="lt1" tx1="dk1" bg2="lt2" tx2="dk2" accent1="accent1" accent2="accent2" accent3="accent3" accent4="accent4" accent5="accent5" accent6="accent6" hlink="hlink" folHlink="folHlink"/>
  <p:notesStyle>
    <a:lvl1pPr marL="0" algn="l" defTabSz="914080" rtl="0" eaLnBrk="1" latinLnBrk="0" hangingPunct="1">
      <a:defRPr sz="1200" kern="1200">
        <a:solidFill>
          <a:schemeClr val="tx1"/>
        </a:solidFill>
        <a:latin typeface="+mn-lt"/>
        <a:ea typeface="+mn-ea"/>
        <a:cs typeface="+mn-cs"/>
      </a:defRPr>
    </a:lvl1pPr>
    <a:lvl2pPr marL="457040" algn="l" defTabSz="914080" rtl="0" eaLnBrk="1" latinLnBrk="0" hangingPunct="1">
      <a:defRPr sz="1200" kern="1200">
        <a:solidFill>
          <a:schemeClr val="tx1"/>
        </a:solidFill>
        <a:latin typeface="+mn-lt"/>
        <a:ea typeface="+mn-ea"/>
        <a:cs typeface="+mn-cs"/>
      </a:defRPr>
    </a:lvl2pPr>
    <a:lvl3pPr marL="914080" algn="l" defTabSz="914080" rtl="0" eaLnBrk="1" latinLnBrk="0" hangingPunct="1">
      <a:defRPr sz="1200" kern="1200">
        <a:solidFill>
          <a:schemeClr val="tx1"/>
        </a:solidFill>
        <a:latin typeface="+mn-lt"/>
        <a:ea typeface="+mn-ea"/>
        <a:cs typeface="+mn-cs"/>
      </a:defRPr>
    </a:lvl3pPr>
    <a:lvl4pPr marL="1371120" algn="l" defTabSz="914080" rtl="0" eaLnBrk="1" latinLnBrk="0" hangingPunct="1">
      <a:defRPr sz="1200" kern="1200">
        <a:solidFill>
          <a:schemeClr val="tx1"/>
        </a:solidFill>
        <a:latin typeface="+mn-lt"/>
        <a:ea typeface="+mn-ea"/>
        <a:cs typeface="+mn-cs"/>
      </a:defRPr>
    </a:lvl4pPr>
    <a:lvl5pPr marL="1828160" algn="l" defTabSz="914080" rtl="0" eaLnBrk="1" latinLnBrk="0" hangingPunct="1">
      <a:defRPr sz="1200" kern="1200">
        <a:solidFill>
          <a:schemeClr val="tx1"/>
        </a:solidFill>
        <a:latin typeface="+mn-lt"/>
        <a:ea typeface="+mn-ea"/>
        <a:cs typeface="+mn-cs"/>
      </a:defRPr>
    </a:lvl5pPr>
    <a:lvl6pPr marL="2285200" algn="l" defTabSz="914080" rtl="0" eaLnBrk="1" latinLnBrk="0" hangingPunct="1">
      <a:defRPr sz="1200" kern="1200">
        <a:solidFill>
          <a:schemeClr val="tx1"/>
        </a:solidFill>
        <a:latin typeface="+mn-lt"/>
        <a:ea typeface="+mn-ea"/>
        <a:cs typeface="+mn-cs"/>
      </a:defRPr>
    </a:lvl6pPr>
    <a:lvl7pPr marL="2742240" algn="l" defTabSz="914080" rtl="0" eaLnBrk="1" latinLnBrk="0" hangingPunct="1">
      <a:defRPr sz="1200" kern="1200">
        <a:solidFill>
          <a:schemeClr val="tx1"/>
        </a:solidFill>
        <a:latin typeface="+mn-lt"/>
        <a:ea typeface="+mn-ea"/>
        <a:cs typeface="+mn-cs"/>
      </a:defRPr>
    </a:lvl7pPr>
    <a:lvl8pPr marL="3199280" algn="l" defTabSz="914080" rtl="0" eaLnBrk="1" latinLnBrk="0" hangingPunct="1">
      <a:defRPr sz="1200" kern="1200">
        <a:solidFill>
          <a:schemeClr val="tx1"/>
        </a:solidFill>
        <a:latin typeface="+mn-lt"/>
        <a:ea typeface="+mn-ea"/>
        <a:cs typeface="+mn-cs"/>
      </a:defRPr>
    </a:lvl8pPr>
    <a:lvl9pPr marL="3656320" algn="l" defTabSz="9140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8</a:t>
            </a:fld>
            <a:endParaRPr lang="en-US"/>
          </a:p>
        </p:txBody>
      </p:sp>
    </p:spTree>
    <p:extLst>
      <p:ext uri="{BB962C8B-B14F-4D97-AF65-F5344CB8AC3E}">
        <p14:creationId xmlns:p14="http://schemas.microsoft.com/office/powerpoint/2010/main" val="313481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E16F1-0719-F216-8D1E-FB0E0F2FF7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B68CDD-61D0-B0B5-F843-D1F216871D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0A0CA-6B8D-5214-86A1-E0C833D0A3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5F8C98-2AAE-59DB-5924-E7D947CA4F0F}"/>
              </a:ext>
            </a:extLst>
          </p:cNvPr>
          <p:cNvSpPr>
            <a:spLocks noGrp="1"/>
          </p:cNvSpPr>
          <p:nvPr>
            <p:ph type="sldNum" sz="quarter" idx="5"/>
          </p:nvPr>
        </p:nvSpPr>
        <p:spPr/>
        <p:txBody>
          <a:bodyPr/>
          <a:lstStyle/>
          <a:p>
            <a:fld id="{7AC2AD96-5BFA-ED41-B2D6-EA2206C51099}" type="slidenum">
              <a:rPr lang="en-US" smtClean="0"/>
              <a:t>18</a:t>
            </a:fld>
            <a:endParaRPr lang="en-US"/>
          </a:p>
        </p:txBody>
      </p:sp>
    </p:spTree>
    <p:extLst>
      <p:ext uri="{BB962C8B-B14F-4D97-AF65-F5344CB8AC3E}">
        <p14:creationId xmlns:p14="http://schemas.microsoft.com/office/powerpoint/2010/main" val="94608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b="0" i="0" u="none" strike="noStrike" baseline="0" dirty="0">
                <a:latin typeface="+mn-lt"/>
              </a:rPr>
              <a:t>The incidence of cellulitis after acupuncture was 64.4 per 100,000 acupuncture sessions; 40/100,000 were lower extremity cellulitis (Lin 2019); for 229,230 patients in German study, </a:t>
            </a:r>
            <a:r>
              <a:rPr lang="en-US" sz="1000" b="0" i="0" u="none" strike="noStrike" baseline="0" dirty="0">
                <a:latin typeface="Univers" panose="020F0502020204030204" pitchFamily="34" charset="0"/>
              </a:rPr>
              <a:t>(8.6%) reported experiencing at least one adverse effect</a:t>
            </a:r>
            <a:r>
              <a:rPr lang="en-US" sz="1000" b="0" i="0" u="none" strike="noStrike" baseline="0" dirty="0">
                <a:latin typeface="+mn-lt"/>
              </a:rPr>
              <a:t>. </a:t>
            </a:r>
            <a:endParaRPr lang="en-US" sz="1000" dirty="0">
              <a:latin typeface="+mn-lt"/>
            </a:endParaRPr>
          </a:p>
        </p:txBody>
      </p:sp>
      <p:sp>
        <p:nvSpPr>
          <p:cNvPr id="4" name="Slide Number Placeholder 3"/>
          <p:cNvSpPr>
            <a:spLocks noGrp="1"/>
          </p:cNvSpPr>
          <p:nvPr>
            <p:ph type="sldNum" sz="quarter" idx="5"/>
          </p:nvPr>
        </p:nvSpPr>
        <p:spPr/>
        <p:txBody>
          <a:bodyPr/>
          <a:lstStyle/>
          <a:p>
            <a:fld id="{86C45FCD-A685-4447-BDF5-456005D4FDAE}" type="slidenum">
              <a:rPr lang="en-US" smtClean="0"/>
              <a:t>19</a:t>
            </a:fld>
            <a:endParaRPr lang="en-US"/>
          </a:p>
        </p:txBody>
      </p:sp>
    </p:spTree>
    <p:extLst>
      <p:ext uri="{BB962C8B-B14F-4D97-AF65-F5344CB8AC3E}">
        <p14:creationId xmlns:p14="http://schemas.microsoft.com/office/powerpoint/2010/main" val="357210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8346E-B35E-5DA9-CF42-4F3991780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21FDC-8AB7-F22C-11B7-01CD9FD9F1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8AA9A-F56D-8E3C-D786-F469DDC600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3B8B2B-6663-EAF6-1397-307C91BBA119}"/>
              </a:ext>
            </a:extLst>
          </p:cNvPr>
          <p:cNvSpPr>
            <a:spLocks noGrp="1"/>
          </p:cNvSpPr>
          <p:nvPr>
            <p:ph type="sldNum" sz="quarter" idx="5"/>
          </p:nvPr>
        </p:nvSpPr>
        <p:spPr/>
        <p:txBody>
          <a:bodyPr/>
          <a:lstStyle/>
          <a:p>
            <a:fld id="{86C45FCD-A685-4447-BDF5-456005D4FDAE}" type="slidenum">
              <a:rPr lang="en-US" smtClean="0"/>
              <a:t>20</a:t>
            </a:fld>
            <a:endParaRPr lang="en-US"/>
          </a:p>
        </p:txBody>
      </p:sp>
    </p:spTree>
    <p:extLst>
      <p:ext uri="{BB962C8B-B14F-4D97-AF65-F5344CB8AC3E}">
        <p14:creationId xmlns:p14="http://schemas.microsoft.com/office/powerpoint/2010/main" val="2490536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21</a:t>
            </a:fld>
            <a:endParaRPr lang="en-US"/>
          </a:p>
        </p:txBody>
      </p:sp>
    </p:spTree>
    <p:extLst>
      <p:ext uri="{BB962C8B-B14F-4D97-AF65-F5344CB8AC3E}">
        <p14:creationId xmlns:p14="http://schemas.microsoft.com/office/powerpoint/2010/main" val="3708038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2AD96-5BFA-ED41-B2D6-EA2206C51099}" type="slidenum">
              <a:rPr lang="en-US" smtClean="0"/>
              <a:t>22</a:t>
            </a:fld>
            <a:endParaRPr lang="en-US"/>
          </a:p>
        </p:txBody>
      </p:sp>
    </p:spTree>
    <p:extLst>
      <p:ext uri="{BB962C8B-B14F-4D97-AF65-F5344CB8AC3E}">
        <p14:creationId xmlns:p14="http://schemas.microsoft.com/office/powerpoint/2010/main" val="3799318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23</a:t>
            </a:fld>
            <a:endParaRPr lang="en-US"/>
          </a:p>
        </p:txBody>
      </p:sp>
    </p:spTree>
    <p:extLst>
      <p:ext uri="{BB962C8B-B14F-4D97-AF65-F5344CB8AC3E}">
        <p14:creationId xmlns:p14="http://schemas.microsoft.com/office/powerpoint/2010/main" val="2259992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24</a:t>
            </a:fld>
            <a:endParaRPr lang="en-US"/>
          </a:p>
        </p:txBody>
      </p:sp>
    </p:spTree>
    <p:extLst>
      <p:ext uri="{BB962C8B-B14F-4D97-AF65-F5344CB8AC3E}">
        <p14:creationId xmlns:p14="http://schemas.microsoft.com/office/powerpoint/2010/main" val="344922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25</a:t>
            </a:fld>
            <a:endParaRPr lang="en-US"/>
          </a:p>
        </p:txBody>
      </p:sp>
    </p:spTree>
    <p:extLst>
      <p:ext uri="{BB962C8B-B14F-4D97-AF65-F5344CB8AC3E}">
        <p14:creationId xmlns:p14="http://schemas.microsoft.com/office/powerpoint/2010/main" val="4185914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ED132-99B4-50AF-010E-34DADD617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C79FA-842C-3637-D2BE-0D1244D554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E1ED9F-B589-4977-A67F-C3C397D9FB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00DFE0-A848-12C1-F5AC-ACF35B5CBAD2}"/>
              </a:ext>
            </a:extLst>
          </p:cNvPr>
          <p:cNvSpPr>
            <a:spLocks noGrp="1"/>
          </p:cNvSpPr>
          <p:nvPr>
            <p:ph type="sldNum" sz="quarter" idx="5"/>
          </p:nvPr>
        </p:nvSpPr>
        <p:spPr/>
        <p:txBody>
          <a:bodyPr/>
          <a:lstStyle/>
          <a:p>
            <a:fld id="{7AC2AD96-5BFA-ED41-B2D6-EA2206C51099}" type="slidenum">
              <a:rPr lang="en-US" smtClean="0"/>
              <a:t>26</a:t>
            </a:fld>
            <a:endParaRPr lang="en-US"/>
          </a:p>
        </p:txBody>
      </p:sp>
    </p:spTree>
    <p:extLst>
      <p:ext uri="{BB962C8B-B14F-4D97-AF65-F5344CB8AC3E}">
        <p14:creationId xmlns:p14="http://schemas.microsoft.com/office/powerpoint/2010/main" val="3760628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EFAC9-59B8-7B7A-C4F7-E6591D6B2840}"/>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A573982-0B68-9C17-0BB9-BEE94092AB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CB358454-3E98-5B7E-B7D8-B8CAF61030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5300" name="Slide Number Placeholder 3">
            <a:extLst>
              <a:ext uri="{FF2B5EF4-FFF2-40B4-BE49-F238E27FC236}">
                <a16:creationId xmlns:a16="http://schemas.microsoft.com/office/drawing/2014/main" id="{0893EFE7-9087-0C27-715F-EC4F65E96A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E43058C-200B-45E5-8BF9-5B045B1A2060}" type="slidenum">
              <a:rPr lang="en-US" altLang="en-US" smtClean="0"/>
              <a:pPr/>
              <a:t>27</a:t>
            </a:fld>
            <a:endParaRPr lang="en-US" altLang="en-US"/>
          </a:p>
        </p:txBody>
      </p:sp>
    </p:spTree>
    <p:extLst>
      <p:ext uri="{BB962C8B-B14F-4D97-AF65-F5344CB8AC3E}">
        <p14:creationId xmlns:p14="http://schemas.microsoft.com/office/powerpoint/2010/main" val="328143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F4328555-F9F8-6AE1-E15D-517D0D0EFB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FC3380C-56FE-8FEC-9401-4758BCC81FE7}"/>
              </a:ext>
            </a:extLst>
          </p:cNvPr>
          <p:cNvSpPr>
            <a:spLocks noGrp="1"/>
          </p:cNvSpPr>
          <p:nvPr>
            <p:ph type="body" idx="1"/>
          </p:nvPr>
        </p:nvSpPr>
        <p:spPr/>
        <p:txBody>
          <a:bodyPr/>
          <a:lstStyle/>
          <a:p>
            <a:pPr marL="588931" indent="-588931">
              <a:lnSpc>
                <a:spcPct val="120000"/>
              </a:lnSpc>
              <a:spcAft>
                <a:spcPts val="618"/>
              </a:spcAft>
              <a:buFont typeface="Arial" panose="020B0604020202020204" pitchFamily="34" charset="0"/>
              <a:buChar char="•"/>
              <a:defRPr/>
            </a:pPr>
            <a:r>
              <a:rPr lang="en-US" dirty="0"/>
              <a:t>Back pain leading cause of disability in the world with older adults most impacted (</a:t>
            </a:r>
            <a:r>
              <a:rPr lang="en-US" u="sng" dirty="0">
                <a:highlight>
                  <a:srgbClr val="FFFF00"/>
                </a:highlight>
              </a:rPr>
              <a:t>Over</a:t>
            </a:r>
            <a:r>
              <a:rPr lang="en-US" dirty="0"/>
              <a:t> 1/3 report low back pain)</a:t>
            </a:r>
          </a:p>
          <a:p>
            <a:pPr marL="588931" indent="-588931">
              <a:lnSpc>
                <a:spcPct val="120000"/>
              </a:lnSpc>
              <a:spcAft>
                <a:spcPts val="618"/>
              </a:spcAft>
              <a:buFont typeface="Arial" panose="020B0604020202020204" pitchFamily="34" charset="0"/>
              <a:buChar char="•"/>
              <a:defRPr/>
            </a:pPr>
            <a:r>
              <a:rPr lang="en-US" dirty="0"/>
              <a:t>LOTS of healthcare dollars spent ($86 billion per year) yet problem getting worse</a:t>
            </a:r>
          </a:p>
          <a:p>
            <a:pPr marL="588931" indent="-588931">
              <a:lnSpc>
                <a:spcPct val="120000"/>
              </a:lnSpc>
              <a:spcAft>
                <a:spcPts val="618"/>
              </a:spcAft>
              <a:buFont typeface="Arial" panose="020B0604020202020204" pitchFamily="34" charset="0"/>
              <a:buChar char="•"/>
              <a:defRPr/>
            </a:pPr>
            <a:r>
              <a:rPr lang="en-US" dirty="0"/>
              <a:t>Older adults more at risk for problems with back pain drugs and surgery treatments</a:t>
            </a:r>
          </a:p>
          <a:p>
            <a:pPr marL="942289" lvl="1" indent="-471145">
              <a:lnSpc>
                <a:spcPct val="120000"/>
              </a:lnSpc>
              <a:spcAft>
                <a:spcPts val="618"/>
              </a:spcAft>
              <a:buFont typeface="Arial" panose="020B0604020202020204" pitchFamily="34" charset="0"/>
              <a:buChar char="•"/>
              <a:defRPr/>
            </a:pPr>
            <a:r>
              <a:rPr lang="en-US" dirty="0"/>
              <a:t>Opioids and other drugs to treat pain can interact with other medications older adults commonly take and cause (sometimes dangerous)  side effects</a:t>
            </a:r>
          </a:p>
          <a:p>
            <a:pPr marL="942289" lvl="1" indent="-471145">
              <a:lnSpc>
                <a:spcPct val="120000"/>
              </a:lnSpc>
              <a:spcAft>
                <a:spcPts val="618"/>
              </a:spcAft>
              <a:buFont typeface="Arial" panose="020B0604020202020204" pitchFamily="34" charset="0"/>
              <a:buChar char="•"/>
              <a:defRPr/>
            </a:pPr>
            <a:r>
              <a:rPr lang="en-US" dirty="0"/>
              <a:t>Back imaging can show age-related changes </a:t>
            </a:r>
            <a:r>
              <a:rPr lang="en-US" b="1" i="1" u="sng" dirty="0"/>
              <a:t>not</a:t>
            </a:r>
            <a:r>
              <a:rPr lang="en-US" dirty="0"/>
              <a:t> reliably associated with pain but that  result in surgeries and other invasive care.</a:t>
            </a:r>
          </a:p>
          <a:p>
            <a:pPr marL="942289" lvl="1" indent="-471145">
              <a:lnSpc>
                <a:spcPct val="120000"/>
              </a:lnSpc>
              <a:spcAft>
                <a:spcPts val="618"/>
              </a:spcAft>
              <a:buFont typeface="Arial" panose="020B0604020202020204" pitchFamily="34" charset="0"/>
              <a:buChar char="•"/>
              <a:defRPr/>
            </a:pPr>
            <a:r>
              <a:rPr lang="en-US" dirty="0"/>
              <a:t>Other medical conditions can make  be worsened by conventional medical pain treatments (medications / surgery) or make such treatments less effective </a:t>
            </a:r>
          </a:p>
          <a:p>
            <a:pPr>
              <a:defRPr/>
            </a:pPr>
            <a:endParaRPr lang="en-US" b="1" dirty="0"/>
          </a:p>
        </p:txBody>
      </p:sp>
      <p:sp>
        <p:nvSpPr>
          <p:cNvPr id="70660" name="Slide Number Placeholder 3">
            <a:extLst>
              <a:ext uri="{FF2B5EF4-FFF2-40B4-BE49-F238E27FC236}">
                <a16:creationId xmlns:a16="http://schemas.microsoft.com/office/drawing/2014/main" id="{C1962203-0E2A-2200-81BB-54F8E28901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65610" indent="-294465">
              <a:defRPr>
                <a:solidFill>
                  <a:schemeClr val="tx1"/>
                </a:solidFill>
                <a:latin typeface="Calibri" panose="020F0502020204030204" pitchFamily="34" charset="0"/>
                <a:cs typeface="Arial" panose="020B0604020202020204" pitchFamily="34" charset="0"/>
              </a:defRPr>
            </a:lvl2pPr>
            <a:lvl3pPr marL="1177862" indent="-235572">
              <a:defRPr>
                <a:solidFill>
                  <a:schemeClr val="tx1"/>
                </a:solidFill>
                <a:latin typeface="Calibri" panose="020F0502020204030204" pitchFamily="34" charset="0"/>
                <a:cs typeface="Arial" panose="020B0604020202020204" pitchFamily="34" charset="0"/>
              </a:defRPr>
            </a:lvl3pPr>
            <a:lvl4pPr marL="1649006" indent="-235572">
              <a:defRPr>
                <a:solidFill>
                  <a:schemeClr val="tx1"/>
                </a:solidFill>
                <a:latin typeface="Calibri" panose="020F0502020204030204" pitchFamily="34" charset="0"/>
                <a:cs typeface="Arial" panose="020B0604020202020204" pitchFamily="34" charset="0"/>
              </a:defRPr>
            </a:lvl4pPr>
            <a:lvl5pPr marL="2120151" indent="-235572">
              <a:defRPr>
                <a:solidFill>
                  <a:schemeClr val="tx1"/>
                </a:solidFill>
                <a:latin typeface="Calibri" panose="020F050202020403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B0BA302-CAF1-4558-B5AC-2C3845194B96}" type="slidenum">
              <a:rPr lang="en-US" altLang="en-US" smtClean="0"/>
              <a:pPr/>
              <a:t>9</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E9C4B2-14DD-E74A-9E5B-659B5D160351}" type="slidenum">
              <a:rPr lang="en-US" smtClean="0"/>
              <a:t>28</a:t>
            </a:fld>
            <a:endParaRPr lang="en-US"/>
          </a:p>
        </p:txBody>
      </p:sp>
    </p:spTree>
    <p:extLst>
      <p:ext uri="{BB962C8B-B14F-4D97-AF65-F5344CB8AC3E}">
        <p14:creationId xmlns:p14="http://schemas.microsoft.com/office/powerpoint/2010/main" val="3545707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4C0F2-397B-A146-AC35-1283D20060F4}" type="slidenum">
              <a:rPr lang="en-US" smtClean="0"/>
              <a:t>38</a:t>
            </a:fld>
            <a:endParaRPr lang="en-US"/>
          </a:p>
        </p:txBody>
      </p:sp>
    </p:spTree>
    <p:extLst>
      <p:ext uri="{BB962C8B-B14F-4D97-AF65-F5344CB8AC3E}">
        <p14:creationId xmlns:p14="http://schemas.microsoft.com/office/powerpoint/2010/main" val="1316444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1145" indent="-471145">
              <a:spcAft>
                <a:spcPts val="824"/>
              </a:spcAft>
            </a:pPr>
            <a:r>
              <a:rPr lang="en-US" sz="1900" kern="100" dirty="0">
                <a:latin typeface="Calibri" panose="020F0502020204030204" pitchFamily="34" charset="0"/>
                <a:ea typeface="Calibri" panose="020F0502020204030204" pitchFamily="34" charset="0"/>
              </a:rPr>
              <a:t>Consider including these two citations in abbreviated form (e.g., Le, </a:t>
            </a:r>
            <a:r>
              <a:rPr lang="en-US" sz="1900" kern="100" dirty="0" err="1">
                <a:latin typeface="Calibri" panose="020F0502020204030204" pitchFamily="34" charset="0"/>
                <a:ea typeface="Calibri" panose="020F0502020204030204" pitchFamily="34" charset="0"/>
              </a:rPr>
              <a:t>Almaw</a:t>
            </a:r>
            <a:r>
              <a:rPr lang="en-US" sz="1900" kern="100" dirty="0">
                <a:latin typeface="Calibri" panose="020F0502020204030204" pitchFamily="34" charset="0"/>
                <a:ea typeface="Calibri" panose="020F0502020204030204" pitchFamily="34" charset="0"/>
              </a:rPr>
              <a:t>, Rinaldi et al, Glob Adv Health Med, 2016) at slide bottom (from the IFH manuscript under review0</a:t>
            </a:r>
          </a:p>
          <a:p>
            <a:pPr marL="471145" indent="-471145">
              <a:spcAft>
                <a:spcPts val="824"/>
              </a:spcAft>
            </a:pPr>
            <a:r>
              <a:rPr lang="en-US" sz="1900" kern="100" dirty="0">
                <a:latin typeface="Calibri" panose="020F0502020204030204" pitchFamily="34" charset="0"/>
                <a:ea typeface="Calibri" panose="020F0502020204030204" pitchFamily="34" charset="0"/>
              </a:rPr>
              <a:t>Le D, </a:t>
            </a:r>
            <a:r>
              <a:rPr lang="en-US" sz="1900" kern="100" dirty="0" err="1">
                <a:latin typeface="Calibri" panose="020F0502020204030204" pitchFamily="34" charset="0"/>
                <a:ea typeface="Calibri" panose="020F0502020204030204" pitchFamily="34" charset="0"/>
              </a:rPr>
              <a:t>Almaw</a:t>
            </a:r>
            <a:r>
              <a:rPr lang="en-US" sz="1900" kern="100" dirty="0">
                <a:latin typeface="Calibri" panose="020F0502020204030204" pitchFamily="34" charset="0"/>
                <a:ea typeface="Calibri" panose="020F0502020204030204" pitchFamily="34" charset="0"/>
              </a:rPr>
              <a:t> RD, Rinaldi D, et al. Barriers and strategies for recruiting participants who identify as racial minorities in musculoskeletal health research: A scoping review. </a:t>
            </a:r>
            <a:r>
              <a:rPr lang="en-US" sz="1900" i="1" kern="100" dirty="0">
                <a:latin typeface="Calibri" panose="020F0502020204030204" pitchFamily="34" charset="0"/>
                <a:ea typeface="Calibri" panose="020F0502020204030204" pitchFamily="34" charset="0"/>
              </a:rPr>
              <a:t>Front Public Health. </a:t>
            </a:r>
            <a:r>
              <a:rPr lang="en-US" sz="1900" kern="100" dirty="0">
                <a:latin typeface="Calibri" panose="020F0502020204030204" pitchFamily="34" charset="0"/>
                <a:ea typeface="Calibri" panose="020F0502020204030204" pitchFamily="34" charset="0"/>
              </a:rPr>
              <a:t>2023;11:1211520.PMC10433765</a:t>
            </a:r>
          </a:p>
          <a:p>
            <a:pPr marL="471145" indent="-471145">
              <a:spcAft>
                <a:spcPts val="824"/>
              </a:spcAft>
            </a:pPr>
            <a:r>
              <a:rPr lang="en-US" sz="1900" kern="100" dirty="0">
                <a:latin typeface="Calibri" panose="020F0502020204030204" pitchFamily="34" charset="0"/>
                <a:ea typeface="Calibri" panose="020F0502020204030204" pitchFamily="34" charset="0"/>
              </a:rPr>
              <a:t>Saper R. Integrative medicine and health disparities. </a:t>
            </a:r>
            <a:r>
              <a:rPr lang="en-US" sz="1900" i="1" kern="100" dirty="0">
                <a:latin typeface="Calibri" panose="020F0502020204030204" pitchFamily="34" charset="0"/>
                <a:ea typeface="Calibri" panose="020F0502020204030204" pitchFamily="34" charset="0"/>
              </a:rPr>
              <a:t>Glob Adv Health Med. </a:t>
            </a:r>
            <a:r>
              <a:rPr lang="en-US" sz="1900" kern="100" dirty="0">
                <a:latin typeface="Calibri" panose="020F0502020204030204" pitchFamily="34" charset="0"/>
                <a:ea typeface="Calibri" panose="020F0502020204030204" pitchFamily="34" charset="0"/>
              </a:rPr>
              <a:t>2016;5(1):5-8.PMC4756775</a:t>
            </a:r>
          </a:p>
          <a:p>
            <a:pPr marL="471145" indent="-471145">
              <a:spcAft>
                <a:spcPts val="824"/>
              </a:spcAft>
            </a:pPr>
            <a:endParaRPr lang="en-US" sz="1900" kern="100" dirty="0">
              <a:latin typeface="Calibri" panose="020F0502020204030204" pitchFamily="34" charset="0"/>
              <a:ea typeface="Calibri" panose="020F0502020204030204" pitchFamily="34" charset="0"/>
            </a:endParaRPr>
          </a:p>
          <a:p>
            <a:pPr marL="471145" indent="-471145">
              <a:spcAft>
                <a:spcPts val="824"/>
              </a:spcAft>
            </a:pPr>
            <a:r>
              <a:rPr lang="en-US" sz="1900" kern="100" dirty="0">
                <a:latin typeface="Calibri" panose="020F0502020204030204" pitchFamily="34" charset="0"/>
                <a:ea typeface="Calibri" panose="020F0502020204030204" pitchFamily="34" charset="0"/>
              </a:rPr>
              <a:t>Li H, Darby JE, </a:t>
            </a:r>
            <a:r>
              <a:rPr lang="en-US" sz="1900" kern="100" dirty="0" err="1">
                <a:latin typeface="Calibri" panose="020F0502020204030204" pitchFamily="34" charset="0"/>
                <a:ea typeface="Calibri" panose="020F0502020204030204" pitchFamily="34" charset="0"/>
              </a:rPr>
              <a:t>Akpotu</a:t>
            </a:r>
            <a:r>
              <a:rPr lang="en-US" sz="1900" kern="100" dirty="0">
                <a:latin typeface="Calibri" panose="020F0502020204030204" pitchFamily="34" charset="0"/>
                <a:ea typeface="Calibri" panose="020F0502020204030204" pitchFamily="34" charset="0"/>
              </a:rPr>
              <a:t> I, et al. Barriers and facilitators to integrating acupuncture into the </a:t>
            </a:r>
            <a:r>
              <a:rPr lang="en-US" sz="1900" kern="100" dirty="0">
                <a:highlight>
                  <a:srgbClr val="FFFF00"/>
                </a:highlight>
                <a:latin typeface="Calibri" panose="020F0502020204030204" pitchFamily="34" charset="0"/>
                <a:ea typeface="Calibri" panose="020F0502020204030204" pitchFamily="34" charset="0"/>
              </a:rPr>
              <a:t>U.</a:t>
            </a:r>
            <a:r>
              <a:rPr lang="en-US" sz="1900" kern="100" dirty="0">
                <a:latin typeface="Calibri" panose="020F0502020204030204" pitchFamily="34" charset="0"/>
                <a:ea typeface="Calibri" panose="020F0502020204030204" pitchFamily="34" charset="0"/>
              </a:rPr>
              <a:t>S. Health care system: A scoping review. </a:t>
            </a:r>
            <a:r>
              <a:rPr lang="en-US" sz="1900" i="1" kern="100" dirty="0">
                <a:latin typeface="Calibri" panose="020F0502020204030204" pitchFamily="34" charset="0"/>
                <a:ea typeface="Calibri" panose="020F0502020204030204" pitchFamily="34" charset="0"/>
              </a:rPr>
              <a:t>J </a:t>
            </a:r>
            <a:r>
              <a:rPr lang="en-US" sz="1900" i="1" kern="100" dirty="0" err="1">
                <a:latin typeface="Calibri" panose="020F0502020204030204" pitchFamily="34" charset="0"/>
                <a:ea typeface="Calibri" panose="020F0502020204030204" pitchFamily="34" charset="0"/>
              </a:rPr>
              <a:t>Integr</a:t>
            </a:r>
            <a:r>
              <a:rPr lang="en-US" sz="1900" i="1" kern="100" dirty="0">
                <a:latin typeface="Calibri" panose="020F0502020204030204" pitchFamily="34" charset="0"/>
                <a:ea typeface="Calibri" panose="020F0502020204030204" pitchFamily="34" charset="0"/>
              </a:rPr>
              <a:t> Complement Med. </a:t>
            </a:r>
            <a:r>
              <a:rPr lang="en-US" sz="1900" kern="100" dirty="0">
                <a:latin typeface="Calibri" panose="020F0502020204030204" pitchFamily="34" charset="0"/>
                <a:ea typeface="Calibri" panose="020F0502020204030204" pitchFamily="34" charset="0"/>
              </a:rPr>
              <a:t>2024</a:t>
            </a:r>
          </a:p>
          <a:p>
            <a:endParaRPr lang="en-US" dirty="0"/>
          </a:p>
        </p:txBody>
      </p:sp>
      <p:sp>
        <p:nvSpPr>
          <p:cNvPr id="4" name="Slide Number Placeholder 3"/>
          <p:cNvSpPr>
            <a:spLocks noGrp="1"/>
          </p:cNvSpPr>
          <p:nvPr>
            <p:ph type="sldNum" sz="quarter" idx="5"/>
          </p:nvPr>
        </p:nvSpPr>
        <p:spPr/>
        <p:txBody>
          <a:bodyPr/>
          <a:lstStyle/>
          <a:p>
            <a:fld id="{2474C0F2-397B-A146-AC35-1283D20060F4}" type="slidenum">
              <a:rPr lang="en-US" smtClean="0"/>
              <a:t>39</a:t>
            </a:fld>
            <a:endParaRPr lang="en-US"/>
          </a:p>
        </p:txBody>
      </p:sp>
    </p:spTree>
    <p:extLst>
      <p:ext uri="{BB962C8B-B14F-4D97-AF65-F5344CB8AC3E}">
        <p14:creationId xmlns:p14="http://schemas.microsoft.com/office/powerpoint/2010/main" val="3979738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highlight>
                  <a:srgbClr val="FFFF00"/>
                </a:highlight>
                <a:latin typeface="Aptos" panose="020B0004020202020204" pitchFamily="34" charset="0"/>
              </a:rPr>
              <a:t>Again, consider including citation at slide bottom:</a:t>
            </a:r>
          </a:p>
          <a:p>
            <a:r>
              <a:rPr lang="en-US" b="0" i="0" dirty="0">
                <a:solidFill>
                  <a:srgbClr val="000000"/>
                </a:solidFill>
                <a:effectLst/>
                <a:highlight>
                  <a:srgbClr val="FFFF00"/>
                </a:highlight>
                <a:latin typeface="Aptos" panose="020B0004020202020204" pitchFamily="34" charset="0"/>
              </a:rPr>
              <a:t>Teets RY, Nielsen A, Mah DM, et al. Recruitment and retention for an acupuncture trial in a minoritized 65 and older population with chronic low back pain. 2025; </a:t>
            </a:r>
            <a:r>
              <a:rPr lang="en-US" b="0" i="1" dirty="0">
                <a:solidFill>
                  <a:srgbClr val="000000"/>
                </a:solidFill>
                <a:effectLst/>
                <a:highlight>
                  <a:srgbClr val="FFFF00"/>
                </a:highlight>
                <a:latin typeface="Aptos" panose="020B0004020202020204" pitchFamily="34" charset="0"/>
              </a:rPr>
              <a:t>under review.</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2474C0F2-397B-A146-AC35-1283D20060F4}" type="slidenum">
              <a:rPr lang="en-US" smtClean="0"/>
              <a:t>40</a:t>
            </a:fld>
            <a:endParaRPr lang="en-US"/>
          </a:p>
        </p:txBody>
      </p:sp>
    </p:spTree>
    <p:extLst>
      <p:ext uri="{BB962C8B-B14F-4D97-AF65-F5344CB8AC3E}">
        <p14:creationId xmlns:p14="http://schemas.microsoft.com/office/powerpoint/2010/main" val="1879602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4C0F2-397B-A146-AC35-1283D20060F4}" type="slidenum">
              <a:rPr lang="en-US" smtClean="0"/>
              <a:t>42</a:t>
            </a:fld>
            <a:endParaRPr lang="en-US"/>
          </a:p>
        </p:txBody>
      </p:sp>
    </p:spTree>
    <p:extLst>
      <p:ext uri="{BB962C8B-B14F-4D97-AF65-F5344CB8AC3E}">
        <p14:creationId xmlns:p14="http://schemas.microsoft.com/office/powerpoint/2010/main" val="1223929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Calibri" panose="020F0502020204030204" pitchFamily="34" charset="0"/>
              </a:rPr>
              <a:t>Short form citations already included above: </a:t>
            </a:r>
          </a:p>
          <a:p>
            <a:endParaRPr lang="en-US" dirty="0">
              <a:solidFill>
                <a:srgbClr val="000000"/>
              </a:solidFill>
              <a:effectLst/>
              <a:latin typeface="Calibri" panose="020F0502020204030204" pitchFamily="34" charset="0"/>
            </a:endParaRPr>
          </a:p>
          <a:p>
            <a:r>
              <a:rPr lang="en-US" dirty="0">
                <a:solidFill>
                  <a:srgbClr val="000000"/>
                </a:solidFill>
                <a:effectLst/>
                <a:latin typeface="Calibri" panose="020F0502020204030204" pitchFamily="34" charset="0"/>
              </a:rPr>
              <a:t>McKee MD, Nielsen A, Anderson B, et al. Individual vs. Group delivery of acupuncture therapy for chronic musculoskeletal pain in urban primary care—a randomized trial. </a:t>
            </a:r>
            <a:r>
              <a:rPr lang="en-US" i="1" dirty="0">
                <a:solidFill>
                  <a:srgbClr val="000000"/>
                </a:solidFill>
                <a:effectLst/>
                <a:latin typeface="Calibri" panose="020F0502020204030204" pitchFamily="34" charset="0"/>
              </a:rPr>
              <a:t>J Gen Intern Med.</a:t>
            </a:r>
            <a:r>
              <a:rPr lang="en-US" dirty="0">
                <a:solidFill>
                  <a:srgbClr val="000000"/>
                </a:solidFill>
                <a:effectLst/>
                <a:latin typeface="Calibri" panose="020F0502020204030204" pitchFamily="34" charset="0"/>
              </a:rPr>
              <a:t>2020;35(4):1227-1237</a:t>
            </a:r>
          </a:p>
          <a:p>
            <a:endParaRPr lang="en-US" dirty="0">
              <a:solidFill>
                <a:srgbClr val="000000"/>
              </a:solidFill>
              <a:effectLst/>
              <a:latin typeface="Calibri" panose="020F0502020204030204" pitchFamily="34" charset="0"/>
            </a:endParaRPr>
          </a:p>
          <a:p>
            <a:r>
              <a:rPr lang="en-US" dirty="0">
                <a:solidFill>
                  <a:srgbClr val="000000"/>
                </a:solidFill>
                <a:effectLst/>
                <a:latin typeface="Calibri" panose="020F0502020204030204" pitchFamily="34" charset="0"/>
              </a:rPr>
              <a:t>Teets R, Nielsen A, </a:t>
            </a:r>
            <a:r>
              <a:rPr lang="en-US" dirty="0" err="1">
                <a:solidFill>
                  <a:srgbClr val="000000"/>
                </a:solidFill>
                <a:effectLst/>
                <a:latin typeface="Calibri" panose="020F0502020204030204" pitchFamily="34" charset="0"/>
              </a:rPr>
              <a:t>Moonaz</a:t>
            </a:r>
            <a:r>
              <a:rPr lang="en-US" dirty="0">
                <a:solidFill>
                  <a:srgbClr val="000000"/>
                </a:solidFill>
                <a:effectLst/>
                <a:latin typeface="Calibri" panose="020F0502020204030204" pitchFamily="34" charset="0"/>
              </a:rPr>
              <a:t> S, et al. Group acupuncture therapy with yoga therapy for chronic neck, low back, and osteoarthritis pain in safety net settings for an underserved population: A feasibility pilot study. </a:t>
            </a:r>
            <a:r>
              <a:rPr lang="en-US" i="1" dirty="0">
                <a:solidFill>
                  <a:srgbClr val="000000"/>
                </a:solidFill>
                <a:effectLst/>
                <a:latin typeface="Calibri" panose="020F0502020204030204" pitchFamily="34" charset="0"/>
              </a:rPr>
              <a:t>Glob Adv </a:t>
            </a:r>
            <a:r>
              <a:rPr lang="en-US" i="1" dirty="0" err="1">
                <a:solidFill>
                  <a:srgbClr val="000000"/>
                </a:solidFill>
                <a:effectLst/>
                <a:latin typeface="Calibri" panose="020F0502020204030204" pitchFamily="34" charset="0"/>
              </a:rPr>
              <a:t>Integr</a:t>
            </a:r>
            <a:r>
              <a:rPr lang="en-US" i="1" dirty="0">
                <a:solidFill>
                  <a:srgbClr val="000000"/>
                </a:solidFill>
                <a:effectLst/>
                <a:latin typeface="Calibri" panose="020F0502020204030204" pitchFamily="34" charset="0"/>
              </a:rPr>
              <a:t> Med Health. </a:t>
            </a:r>
            <a:r>
              <a:rPr lang="en-US" dirty="0">
                <a:solidFill>
                  <a:srgbClr val="000000"/>
                </a:solidFill>
                <a:effectLst/>
                <a:latin typeface="Calibri" panose="020F0502020204030204" pitchFamily="34" charset="0"/>
              </a:rPr>
              <a:t>2023;12:27536130231202515.PMC10540610</a:t>
            </a:r>
          </a:p>
          <a:p>
            <a:endParaRPr lang="en-US" dirty="0"/>
          </a:p>
        </p:txBody>
      </p:sp>
      <p:sp>
        <p:nvSpPr>
          <p:cNvPr id="4" name="Slide Number Placeholder 3"/>
          <p:cNvSpPr>
            <a:spLocks noGrp="1"/>
          </p:cNvSpPr>
          <p:nvPr>
            <p:ph type="sldNum" sz="quarter" idx="5"/>
          </p:nvPr>
        </p:nvSpPr>
        <p:spPr/>
        <p:txBody>
          <a:bodyPr/>
          <a:lstStyle/>
          <a:p>
            <a:fld id="{2474C0F2-397B-A146-AC35-1283D20060F4}" type="slidenum">
              <a:rPr lang="en-US" smtClean="0"/>
              <a:t>47</a:t>
            </a:fld>
            <a:endParaRPr lang="en-US"/>
          </a:p>
        </p:txBody>
      </p:sp>
    </p:spTree>
    <p:extLst>
      <p:ext uri="{BB962C8B-B14F-4D97-AF65-F5344CB8AC3E}">
        <p14:creationId xmlns:p14="http://schemas.microsoft.com/office/powerpoint/2010/main" val="2961867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4C0F2-397B-A146-AC35-1283D20060F4}" type="slidenum">
              <a:rPr lang="en-US" smtClean="0"/>
              <a:t>48</a:t>
            </a:fld>
            <a:endParaRPr lang="en-US"/>
          </a:p>
        </p:txBody>
      </p:sp>
    </p:spTree>
    <p:extLst>
      <p:ext uri="{BB962C8B-B14F-4D97-AF65-F5344CB8AC3E}">
        <p14:creationId xmlns:p14="http://schemas.microsoft.com/office/powerpoint/2010/main" val="1867948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49</a:t>
            </a:fld>
            <a:endParaRPr lang="en-US"/>
          </a:p>
        </p:txBody>
      </p:sp>
    </p:spTree>
    <p:extLst>
      <p:ext uri="{BB962C8B-B14F-4D97-AF65-F5344CB8AC3E}">
        <p14:creationId xmlns:p14="http://schemas.microsoft.com/office/powerpoint/2010/main" val="313481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617AD-F33C-813E-5E73-8AFE46448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2E358-A446-421F-2F03-5E6DBBA085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F129F4-9D12-DD4C-E194-1EAB01362352}"/>
              </a:ext>
            </a:extLst>
          </p:cNvPr>
          <p:cNvSpPr>
            <a:spLocks noGrp="1"/>
          </p:cNvSpPr>
          <p:nvPr>
            <p:ph type="body" idx="1"/>
          </p:nvPr>
        </p:nvSpPr>
        <p:spPr/>
        <p:txBody>
          <a:bodyPr/>
          <a:lstStyle/>
          <a:p>
            <a:pPr algn="l"/>
            <a:endParaRPr lang="en-US" sz="1000" dirty="0">
              <a:latin typeface="+mn-lt"/>
            </a:endParaRPr>
          </a:p>
        </p:txBody>
      </p:sp>
      <p:sp>
        <p:nvSpPr>
          <p:cNvPr id="4" name="Slide Number Placeholder 3">
            <a:extLst>
              <a:ext uri="{FF2B5EF4-FFF2-40B4-BE49-F238E27FC236}">
                <a16:creationId xmlns:a16="http://schemas.microsoft.com/office/drawing/2014/main" id="{AA21E9DF-CD27-A1E0-DEF6-CD3B0BE7A6EF}"/>
              </a:ext>
            </a:extLst>
          </p:cNvPr>
          <p:cNvSpPr>
            <a:spLocks noGrp="1"/>
          </p:cNvSpPr>
          <p:nvPr>
            <p:ph type="sldNum" sz="quarter" idx="5"/>
          </p:nvPr>
        </p:nvSpPr>
        <p:spPr/>
        <p:txBody>
          <a:bodyPr/>
          <a:lstStyle/>
          <a:p>
            <a:fld id="{86C45FCD-A685-4447-BDF5-456005D4FDAE}" type="slidenum">
              <a:rPr lang="en-US" smtClean="0"/>
              <a:t>50</a:t>
            </a:fld>
            <a:endParaRPr lang="en-US"/>
          </a:p>
        </p:txBody>
      </p:sp>
    </p:spTree>
    <p:extLst>
      <p:ext uri="{BB962C8B-B14F-4D97-AF65-F5344CB8AC3E}">
        <p14:creationId xmlns:p14="http://schemas.microsoft.com/office/powerpoint/2010/main" val="1767371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6B80C-8095-BD4B-7A8A-A47F94DAC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46AB5-DE29-E428-7A67-646AEAC4B8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23A37-25E7-0D4A-F5CB-C21B35107B8B}"/>
              </a:ext>
            </a:extLst>
          </p:cNvPr>
          <p:cNvSpPr>
            <a:spLocks noGrp="1"/>
          </p:cNvSpPr>
          <p:nvPr>
            <p:ph type="body" idx="1"/>
          </p:nvPr>
        </p:nvSpPr>
        <p:spPr/>
        <p:txBody>
          <a:bodyPr/>
          <a:lstStyle/>
          <a:p>
            <a:pPr algn="l"/>
            <a:endParaRPr lang="en-US" sz="1000" dirty="0">
              <a:latin typeface="+mn-lt"/>
            </a:endParaRPr>
          </a:p>
        </p:txBody>
      </p:sp>
      <p:sp>
        <p:nvSpPr>
          <p:cNvPr id="4" name="Slide Number Placeholder 3">
            <a:extLst>
              <a:ext uri="{FF2B5EF4-FFF2-40B4-BE49-F238E27FC236}">
                <a16:creationId xmlns:a16="http://schemas.microsoft.com/office/drawing/2014/main" id="{595AEB29-4D6F-9758-1116-F6C176A36BFB}"/>
              </a:ext>
            </a:extLst>
          </p:cNvPr>
          <p:cNvSpPr>
            <a:spLocks noGrp="1"/>
          </p:cNvSpPr>
          <p:nvPr>
            <p:ph type="sldNum" sz="quarter" idx="5"/>
          </p:nvPr>
        </p:nvSpPr>
        <p:spPr/>
        <p:txBody>
          <a:bodyPr/>
          <a:lstStyle/>
          <a:p>
            <a:fld id="{86C45FCD-A685-4447-BDF5-456005D4FDAE}" type="slidenum">
              <a:rPr lang="en-US" smtClean="0"/>
              <a:t>51</a:t>
            </a:fld>
            <a:endParaRPr lang="en-US"/>
          </a:p>
        </p:txBody>
      </p:sp>
    </p:spTree>
    <p:extLst>
      <p:ext uri="{BB962C8B-B14F-4D97-AF65-F5344CB8AC3E}">
        <p14:creationId xmlns:p14="http://schemas.microsoft.com/office/powerpoint/2010/main" val="1889885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10</a:t>
            </a:fld>
            <a:endParaRPr lang="en-US"/>
          </a:p>
        </p:txBody>
      </p:sp>
    </p:spTree>
    <p:extLst>
      <p:ext uri="{BB962C8B-B14F-4D97-AF65-F5344CB8AC3E}">
        <p14:creationId xmlns:p14="http://schemas.microsoft.com/office/powerpoint/2010/main" val="3789222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05D31A5-8A7D-7CD3-CA36-5782EBA511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2FB08791-3CC0-8F02-842B-6F057E15BA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p:txBody>
      </p:sp>
      <p:sp>
        <p:nvSpPr>
          <p:cNvPr id="77828" name="Slide Number Placeholder 3">
            <a:extLst>
              <a:ext uri="{FF2B5EF4-FFF2-40B4-BE49-F238E27FC236}">
                <a16:creationId xmlns:a16="http://schemas.microsoft.com/office/drawing/2014/main" id="{D56657F4-684C-317B-B812-65D6EF63CF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8793173-4533-45C1-AEF7-36B99E6CF90A}" type="slidenum">
              <a:rPr lang="en-US" altLang="en-US" smtClean="0"/>
              <a:pPr/>
              <a:t>52</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C3B9A-BEAD-00DF-B342-78CEC4564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46EF5-3F87-D6B2-15DA-D3E5B02529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38545-E6FC-09DE-71E3-59E476C05836}"/>
              </a:ext>
            </a:extLst>
          </p:cNvPr>
          <p:cNvSpPr>
            <a:spLocks noGrp="1"/>
          </p:cNvSpPr>
          <p:nvPr>
            <p:ph type="body" idx="1"/>
          </p:nvPr>
        </p:nvSpPr>
        <p:spPr/>
        <p:txBody>
          <a:bodyPr/>
          <a:lstStyle/>
          <a:p>
            <a:pPr algn="l"/>
            <a:endParaRPr lang="en-US" sz="1000" dirty="0">
              <a:latin typeface="+mn-lt"/>
            </a:endParaRPr>
          </a:p>
        </p:txBody>
      </p:sp>
      <p:sp>
        <p:nvSpPr>
          <p:cNvPr id="4" name="Slide Number Placeholder 3">
            <a:extLst>
              <a:ext uri="{FF2B5EF4-FFF2-40B4-BE49-F238E27FC236}">
                <a16:creationId xmlns:a16="http://schemas.microsoft.com/office/drawing/2014/main" id="{7395F305-C962-DCED-0B14-37ADDF3B7CAB}"/>
              </a:ext>
            </a:extLst>
          </p:cNvPr>
          <p:cNvSpPr>
            <a:spLocks noGrp="1"/>
          </p:cNvSpPr>
          <p:nvPr>
            <p:ph type="sldNum" sz="quarter" idx="5"/>
          </p:nvPr>
        </p:nvSpPr>
        <p:spPr/>
        <p:txBody>
          <a:bodyPr/>
          <a:lstStyle/>
          <a:p>
            <a:fld id="{86C45FCD-A685-4447-BDF5-456005D4FDAE}" type="slidenum">
              <a:rPr lang="en-US" smtClean="0"/>
              <a:t>53</a:t>
            </a:fld>
            <a:endParaRPr lang="en-US"/>
          </a:p>
        </p:txBody>
      </p:sp>
    </p:spTree>
    <p:extLst>
      <p:ext uri="{BB962C8B-B14F-4D97-AF65-F5344CB8AC3E}">
        <p14:creationId xmlns:p14="http://schemas.microsoft.com/office/powerpoint/2010/main" val="3856309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67951"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[aligning practice with MD] Well it would mean that I would have to be in a medical office under the sort of scrutiny or its just a whole different ball game. OK? Because then you are suddenly in that medical system where they can dictate what you can do, what you cannot do, how you have to do it,.. and many times the expenses become much higher because they want to be reimbursed for that office </a:t>
            </a: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visit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that costs a heck of a lot of money because they usually do and their billing staff and what not and I’m not sure that it would be sustainable in the long run and it would take away the freedom of us doing.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Acu</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33)</a:t>
            </a:r>
          </a:p>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54</a:t>
            </a:fld>
            <a:endParaRPr lang="en-US"/>
          </a:p>
        </p:txBody>
      </p:sp>
    </p:spTree>
    <p:extLst>
      <p:ext uri="{BB962C8B-B14F-4D97-AF65-F5344CB8AC3E}">
        <p14:creationId xmlns:p14="http://schemas.microsoft.com/office/powerpoint/2010/main" val="2364460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Clarify this is likely a CMS billing oversight/responsibility and not practice oversight. </a:t>
            </a:r>
          </a:p>
        </p:txBody>
      </p:sp>
      <p:sp>
        <p:nvSpPr>
          <p:cNvPr id="4" name="Slide Number Placeholder 3"/>
          <p:cNvSpPr>
            <a:spLocks noGrp="1"/>
          </p:cNvSpPr>
          <p:nvPr>
            <p:ph type="sldNum" sz="quarter" idx="5"/>
          </p:nvPr>
        </p:nvSpPr>
        <p:spPr/>
        <p:txBody>
          <a:bodyPr/>
          <a:lstStyle/>
          <a:p>
            <a:fld id="{7AC2AD96-5BFA-ED41-B2D6-EA2206C51099}" type="slidenum">
              <a:rPr lang="en-US" smtClean="0"/>
              <a:t>55</a:t>
            </a:fld>
            <a:endParaRPr lang="en-US"/>
          </a:p>
        </p:txBody>
      </p:sp>
    </p:spTree>
    <p:extLst>
      <p:ext uri="{BB962C8B-B14F-4D97-AF65-F5344CB8AC3E}">
        <p14:creationId xmlns:p14="http://schemas.microsoft.com/office/powerpoint/2010/main" val="926277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56</a:t>
            </a:fld>
            <a:endParaRPr lang="en-US"/>
          </a:p>
        </p:txBody>
      </p:sp>
    </p:spTree>
    <p:extLst>
      <p:ext uri="{BB962C8B-B14F-4D97-AF65-F5344CB8AC3E}">
        <p14:creationId xmlns:p14="http://schemas.microsoft.com/office/powerpoint/2010/main" val="3459266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57</a:t>
            </a:fld>
            <a:endParaRPr lang="en-US"/>
          </a:p>
        </p:txBody>
      </p:sp>
    </p:spTree>
    <p:extLst>
      <p:ext uri="{BB962C8B-B14F-4D97-AF65-F5344CB8AC3E}">
        <p14:creationId xmlns:p14="http://schemas.microsoft.com/office/powerpoint/2010/main" val="3106264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93A1D-DD94-8091-1DD8-64765C229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BF0F9-8299-A32D-D756-2A5A776283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68A0F-575E-D87B-A772-69A96B059444}"/>
              </a:ext>
            </a:extLst>
          </p:cNvPr>
          <p:cNvSpPr>
            <a:spLocks noGrp="1"/>
          </p:cNvSpPr>
          <p:nvPr>
            <p:ph type="body" idx="1"/>
          </p:nvPr>
        </p:nvSpPr>
        <p:spPr/>
        <p:txBody>
          <a:bodyPr/>
          <a:lstStyle/>
          <a:p>
            <a:pPr algn="l"/>
            <a:r>
              <a:rPr lang="en-US" sz="1000" dirty="0">
                <a:latin typeface="+mn-lt"/>
              </a:rPr>
              <a:t>Increased font size</a:t>
            </a:r>
          </a:p>
        </p:txBody>
      </p:sp>
      <p:sp>
        <p:nvSpPr>
          <p:cNvPr id="4" name="Slide Number Placeholder 3">
            <a:extLst>
              <a:ext uri="{FF2B5EF4-FFF2-40B4-BE49-F238E27FC236}">
                <a16:creationId xmlns:a16="http://schemas.microsoft.com/office/drawing/2014/main" id="{CAB212C8-1F85-A153-3456-30FF33AFB042}"/>
              </a:ext>
            </a:extLst>
          </p:cNvPr>
          <p:cNvSpPr>
            <a:spLocks noGrp="1"/>
          </p:cNvSpPr>
          <p:nvPr>
            <p:ph type="sldNum" sz="quarter" idx="5"/>
          </p:nvPr>
        </p:nvSpPr>
        <p:spPr/>
        <p:txBody>
          <a:bodyPr/>
          <a:lstStyle/>
          <a:p>
            <a:fld id="{86C45FCD-A685-4447-BDF5-456005D4FDAE}" type="slidenum">
              <a:rPr lang="en-US" smtClean="0"/>
              <a:t>59</a:t>
            </a:fld>
            <a:endParaRPr lang="en-US"/>
          </a:p>
        </p:txBody>
      </p:sp>
    </p:spTree>
    <p:extLst>
      <p:ext uri="{BB962C8B-B14F-4D97-AF65-F5344CB8AC3E}">
        <p14:creationId xmlns:p14="http://schemas.microsoft.com/office/powerpoint/2010/main" val="162044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C45FCD-A685-4447-BDF5-456005D4FDAE}" type="slidenum">
              <a:rPr lang="en-US" smtClean="0"/>
              <a:t>11</a:t>
            </a:fld>
            <a:endParaRPr lang="en-US"/>
          </a:p>
        </p:txBody>
      </p:sp>
    </p:spTree>
    <p:extLst>
      <p:ext uri="{BB962C8B-B14F-4D97-AF65-F5344CB8AC3E}">
        <p14:creationId xmlns:p14="http://schemas.microsoft.com/office/powerpoint/2010/main" val="2760139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696AD-3858-F2F7-9A72-5329217030DD}"/>
            </a:ext>
          </a:extLst>
        </p:cNvPr>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279238DA-D0D7-9005-6023-4ADE071986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E82016B6-ACE7-6873-05D6-4DEA18A84F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7828" name="Slide Number Placeholder 3">
            <a:extLst>
              <a:ext uri="{FF2B5EF4-FFF2-40B4-BE49-F238E27FC236}">
                <a16:creationId xmlns:a16="http://schemas.microsoft.com/office/drawing/2014/main" id="{9208F179-B658-509D-D3F3-14BC8162F2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8793173-4533-45C1-AEF7-36B99E6CF90A}" type="slidenum">
              <a:rPr lang="en-US" altLang="en-US" smtClean="0"/>
              <a:pPr/>
              <a:t>13</a:t>
            </a:fld>
            <a:endParaRPr lang="en-US" altLang="en-US"/>
          </a:p>
        </p:txBody>
      </p:sp>
    </p:spTree>
    <p:extLst>
      <p:ext uri="{BB962C8B-B14F-4D97-AF65-F5344CB8AC3E}">
        <p14:creationId xmlns:p14="http://schemas.microsoft.com/office/powerpoint/2010/main" val="2101551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C45FCD-A685-4447-BDF5-456005D4FDAE}" type="slidenum">
              <a:rPr lang="en-US" smtClean="0"/>
              <a:t>14</a:t>
            </a:fld>
            <a:endParaRPr lang="en-US"/>
          </a:p>
        </p:txBody>
      </p:sp>
    </p:spTree>
    <p:extLst>
      <p:ext uri="{BB962C8B-B14F-4D97-AF65-F5344CB8AC3E}">
        <p14:creationId xmlns:p14="http://schemas.microsoft.com/office/powerpoint/2010/main" val="160254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AF1631E-D38A-11E4-0CCA-E0FAEFF53D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F029B06-3518-6A60-9ADC-CEB1671477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a:extLst>
              <a:ext uri="{FF2B5EF4-FFF2-40B4-BE49-F238E27FC236}">
                <a16:creationId xmlns:a16="http://schemas.microsoft.com/office/drawing/2014/main" id="{4E9B2EDA-5E19-879D-545A-0197D83989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14C0D0C-900A-4852-A88D-B88811DD7A16}" type="slidenum">
              <a:rPr lang="en-US" altLang="en-US" smtClean="0"/>
              <a:pPr/>
              <a:t>15</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F4328555-F9F8-6AE1-E15D-517D0D0EFB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FC3380C-56FE-8FEC-9401-4758BCC81FE7}"/>
              </a:ext>
            </a:extLst>
          </p:cNvPr>
          <p:cNvSpPr>
            <a:spLocks noGrp="1"/>
          </p:cNvSpPr>
          <p:nvPr>
            <p:ph type="body" idx="1"/>
          </p:nvPr>
        </p:nvSpPr>
        <p:spPr/>
        <p:txBody>
          <a:bodyPr/>
          <a:lstStyle/>
          <a:p>
            <a:pPr>
              <a:defRPr/>
            </a:pPr>
            <a:r>
              <a:rPr lang="en-US" dirty="0"/>
              <a:t>Balanced randomization BUT 10% lower f/u in usual care condition (and in NYC FQHC)</a:t>
            </a:r>
          </a:p>
        </p:txBody>
      </p:sp>
      <p:sp>
        <p:nvSpPr>
          <p:cNvPr id="70660" name="Slide Number Placeholder 3">
            <a:extLst>
              <a:ext uri="{FF2B5EF4-FFF2-40B4-BE49-F238E27FC236}">
                <a16:creationId xmlns:a16="http://schemas.microsoft.com/office/drawing/2014/main" id="{C1962203-0E2A-2200-81BB-54F8E28901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65610" indent="-294465">
              <a:defRPr>
                <a:solidFill>
                  <a:schemeClr val="tx1"/>
                </a:solidFill>
                <a:latin typeface="Calibri" panose="020F0502020204030204" pitchFamily="34" charset="0"/>
                <a:cs typeface="Arial" panose="020B0604020202020204" pitchFamily="34" charset="0"/>
              </a:defRPr>
            </a:lvl2pPr>
            <a:lvl3pPr marL="1177862" indent="-235572">
              <a:defRPr>
                <a:solidFill>
                  <a:schemeClr val="tx1"/>
                </a:solidFill>
                <a:latin typeface="Calibri" panose="020F0502020204030204" pitchFamily="34" charset="0"/>
                <a:cs typeface="Arial" panose="020B0604020202020204" pitchFamily="34" charset="0"/>
              </a:defRPr>
            </a:lvl3pPr>
            <a:lvl4pPr marL="1649006" indent="-235572">
              <a:defRPr>
                <a:solidFill>
                  <a:schemeClr val="tx1"/>
                </a:solidFill>
                <a:latin typeface="Calibri" panose="020F0502020204030204" pitchFamily="34" charset="0"/>
                <a:cs typeface="Arial" panose="020B0604020202020204" pitchFamily="34" charset="0"/>
              </a:defRPr>
            </a:lvl4pPr>
            <a:lvl5pPr marL="2120151" indent="-235572">
              <a:defRPr>
                <a:solidFill>
                  <a:schemeClr val="tx1"/>
                </a:solidFill>
                <a:latin typeface="Calibri" panose="020F050202020403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B0BA302-CAF1-4558-B5AC-2C3845194B96}" type="slidenum">
              <a:rPr lang="en-US" altLang="en-US" smtClean="0"/>
              <a:pPr/>
              <a:t>16</a:t>
            </a:fld>
            <a:endParaRPr lang="en-US" altLang="en-US"/>
          </a:p>
        </p:txBody>
      </p:sp>
    </p:spTree>
    <p:extLst>
      <p:ext uri="{BB962C8B-B14F-4D97-AF65-F5344CB8AC3E}">
        <p14:creationId xmlns:p14="http://schemas.microsoft.com/office/powerpoint/2010/main" val="2230035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67951" rtl="0" eaLnBrk="1" fontAlgn="auto" latinLnBrk="0" hangingPunct="1">
              <a:lnSpc>
                <a:spcPct val="100000"/>
              </a:lnSpc>
              <a:spcBef>
                <a:spcPts val="0"/>
              </a:spcBef>
              <a:spcAft>
                <a:spcPts val="0"/>
              </a:spcAft>
              <a:buClrTx/>
              <a:buSzTx/>
              <a:buFontTx/>
              <a:buNone/>
              <a:tabLst/>
              <a:defRPr/>
            </a:pPr>
            <a:r>
              <a:rPr lang="en-US" dirty="0"/>
              <a:t>32/26% of NYC site didn’t report household income – of those reporting 63% reported &lt;$25,000 with an additional 24% $25,000-$50,000 (from other sites </a:t>
            </a:r>
            <a:r>
              <a:rPr lang="en-US" dirty="0" err="1"/>
              <a:t>NCal</a:t>
            </a:r>
            <a:r>
              <a:rPr lang="en-US" dirty="0"/>
              <a:t> integrated HCS – 24% didn’t report, 18% </a:t>
            </a:r>
            <a:r>
              <a:rPr lang="en-US" dirty="0" err="1"/>
              <a:t>NCal</a:t>
            </a:r>
            <a:r>
              <a:rPr lang="en-US" dirty="0"/>
              <a:t> FFS, 9% WA Integrated HCS)</a:t>
            </a:r>
          </a:p>
          <a:p>
            <a:endParaRPr lang="en-US" dirty="0"/>
          </a:p>
        </p:txBody>
      </p:sp>
      <p:sp>
        <p:nvSpPr>
          <p:cNvPr id="4" name="Slide Number Placeholder 3"/>
          <p:cNvSpPr>
            <a:spLocks noGrp="1"/>
          </p:cNvSpPr>
          <p:nvPr>
            <p:ph type="sldNum" sz="quarter" idx="5"/>
          </p:nvPr>
        </p:nvSpPr>
        <p:spPr/>
        <p:txBody>
          <a:bodyPr/>
          <a:lstStyle/>
          <a:p>
            <a:fld id="{7AC2AD96-5BFA-ED41-B2D6-EA2206C51099}" type="slidenum">
              <a:rPr lang="en-US" smtClean="0"/>
              <a:t>17</a:t>
            </a:fld>
            <a:endParaRPr lang="en-US"/>
          </a:p>
        </p:txBody>
      </p:sp>
    </p:spTree>
    <p:extLst>
      <p:ext uri="{BB962C8B-B14F-4D97-AF65-F5344CB8AC3E}">
        <p14:creationId xmlns:p14="http://schemas.microsoft.com/office/powerpoint/2010/main" val="368438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1.emf"/><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ansition_1">
    <p:spTree>
      <p:nvGrpSpPr>
        <p:cNvPr id="1" name=""/>
        <p:cNvGrpSpPr/>
        <p:nvPr/>
      </p:nvGrpSpPr>
      <p:grpSpPr>
        <a:xfrm>
          <a:off x="0" y="0"/>
          <a:ext cx="0" cy="0"/>
          <a:chOff x="0" y="0"/>
          <a:chExt cx="0" cy="0"/>
        </a:xfrm>
      </p:grpSpPr>
      <p:sp>
        <p:nvSpPr>
          <p:cNvPr id="5" name="Rectangle 4"/>
          <p:cNvSpPr/>
          <p:nvPr userDrawn="1"/>
        </p:nvSpPr>
        <p:spPr>
          <a:xfrm>
            <a:off x="0" y="3429000"/>
            <a:ext cx="8992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6" name="Rectangle 5"/>
          <p:cNvSpPr/>
          <p:nvPr userDrawn="1"/>
        </p:nvSpPr>
        <p:spPr>
          <a:xfrm>
            <a:off x="0" y="0"/>
            <a:ext cx="89929" cy="3429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2" name="Slide Number Placeholder 8">
            <a:extLst>
              <a:ext uri="{FF2B5EF4-FFF2-40B4-BE49-F238E27FC236}">
                <a16:creationId xmlns:a16="http://schemas.microsoft.com/office/drawing/2014/main" id="{FB2738D6-9D76-34F7-170A-C39D168B5014}"/>
              </a:ext>
            </a:extLst>
          </p:cNvPr>
          <p:cNvSpPr>
            <a:spLocks noGrp="1"/>
          </p:cNvSpPr>
          <p:nvPr>
            <p:ph type="sldNum" sz="quarter" idx="4"/>
          </p:nvPr>
        </p:nvSpPr>
        <p:spPr>
          <a:xfrm>
            <a:off x="327950" y="6472971"/>
            <a:ext cx="2818813" cy="153888"/>
          </a:xfrm>
          <a:prstGeom prst="rect">
            <a:avLst/>
          </a:prstGeom>
        </p:spPr>
        <p:txBody>
          <a:bodyPr vert="horz" wrap="none" lIns="0" tIns="0" rIns="0" bIns="0" rtlCol="0" anchor="b" anchorCtr="0">
            <a:spAutoFit/>
          </a:bodyPr>
          <a:lstStyle>
            <a:lvl1pPr algn="l">
              <a:defRPr sz="1000">
                <a:solidFill>
                  <a:schemeClr val="tx1">
                    <a:tint val="75000"/>
                  </a:schemeClr>
                </a:solidFill>
              </a:defRPr>
            </a:lvl1pPr>
          </a:lstStyle>
          <a:p>
            <a:fld id="{8C8B385D-DF67-E241-B0BF-76B80A8E743B}" type="slidenum">
              <a:rPr lang="en-US" smtClean="0"/>
              <a:pPr/>
              <a:t>‹#›</a:t>
            </a:fld>
            <a:r>
              <a:rPr lang="en-US"/>
              <a:t>  |   ©2025 Kaiser Foundation Health Plan, Inc.</a:t>
            </a:r>
          </a:p>
        </p:txBody>
      </p:sp>
      <p:sp>
        <p:nvSpPr>
          <p:cNvPr id="4" name="Title Placeholder 7">
            <a:extLst>
              <a:ext uri="{FF2B5EF4-FFF2-40B4-BE49-F238E27FC236}">
                <a16:creationId xmlns:a16="http://schemas.microsoft.com/office/drawing/2014/main" id="{928E03F0-22D3-88EE-8B44-63F1C3525045}"/>
              </a:ext>
            </a:extLst>
          </p:cNvPr>
          <p:cNvSpPr>
            <a:spLocks noGrp="1"/>
          </p:cNvSpPr>
          <p:nvPr>
            <p:ph type="title" hasCustomPrompt="1"/>
          </p:nvPr>
        </p:nvSpPr>
        <p:spPr>
          <a:xfrm>
            <a:off x="841467" y="2743200"/>
            <a:ext cx="8457098" cy="1107996"/>
          </a:xfrm>
          <a:prstGeom prst="rect">
            <a:avLst/>
          </a:prstGeom>
        </p:spPr>
        <p:txBody>
          <a:bodyPr vert="horz" wrap="square" lIns="0" tIns="0" rIns="0" bIns="0" rtlCol="0" anchor="ctr" anchorCtr="0">
            <a:spAutoFit/>
          </a:bodyPr>
          <a:lstStyle>
            <a:lvl1pPr algn="l">
              <a:lnSpc>
                <a:spcPct val="100000"/>
              </a:lnSpc>
              <a:defRPr sz="3599" b="0" baseline="0">
                <a:solidFill>
                  <a:srgbClr val="163A6E"/>
                </a:solidFill>
              </a:defRPr>
            </a:lvl1pPr>
          </a:lstStyle>
          <a:p>
            <a:r>
              <a:rPr lang="en-US" dirty="0"/>
              <a:t>A large bold statement goes here and can go up to two lines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_10">
    <p:spTree>
      <p:nvGrpSpPr>
        <p:cNvPr id="1" name=""/>
        <p:cNvGrpSpPr/>
        <p:nvPr/>
      </p:nvGrpSpPr>
      <p:grpSpPr>
        <a:xfrm>
          <a:off x="0" y="0"/>
          <a:ext cx="0" cy="0"/>
          <a:chOff x="0" y="0"/>
          <a:chExt cx="0" cy="0"/>
        </a:xfrm>
      </p:grpSpPr>
      <p:pic>
        <p:nvPicPr>
          <p:cNvPr id="2" name="Picture 1" descr="A blue background with white cubes&#10;&#10;Description automatically generated">
            <a:extLst>
              <a:ext uri="{FF2B5EF4-FFF2-40B4-BE49-F238E27FC236}">
                <a16:creationId xmlns:a16="http://schemas.microsoft.com/office/drawing/2014/main" id="{E4AC4750-8A80-A3D4-49C3-324C11915E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3"/>
            <a:ext cx="12192000" cy="6871063"/>
          </a:xfrm>
          <a:prstGeom prst="rect">
            <a:avLst/>
          </a:prstGeom>
        </p:spPr>
      </p:pic>
      <p:pic>
        <p:nvPicPr>
          <p:cNvPr id="4" name="Picture 3">
            <a:extLst>
              <a:ext uri="{FF2B5EF4-FFF2-40B4-BE49-F238E27FC236}">
                <a16:creationId xmlns:a16="http://schemas.microsoft.com/office/drawing/2014/main" id="{8F8FCD10-0A64-5F18-8EF7-3888C9EF6133}"/>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
        <p:nvSpPr>
          <p:cNvPr id="3" name="Slide Number Placeholder 8">
            <a:extLst>
              <a:ext uri="{FF2B5EF4-FFF2-40B4-BE49-F238E27FC236}">
                <a16:creationId xmlns:a16="http://schemas.microsoft.com/office/drawing/2014/main" id="{928AA18B-976F-1F1C-1AD4-F22DAD740102}"/>
              </a:ext>
            </a:extLst>
          </p:cNvPr>
          <p:cNvSpPr>
            <a:spLocks noGrp="1"/>
          </p:cNvSpPr>
          <p:nvPr>
            <p:ph type="sldNum" sz="quarter" idx="4"/>
          </p:nvPr>
        </p:nvSpPr>
        <p:spPr>
          <a:xfrm>
            <a:off x="327950" y="6472971"/>
            <a:ext cx="2818813" cy="153888"/>
          </a:xfrm>
          <a:prstGeom prst="rect">
            <a:avLst/>
          </a:prstGeom>
        </p:spPr>
        <p:txBody>
          <a:bodyPr vert="horz" wrap="none" lIns="0" tIns="0" rIns="0" bIns="0" rtlCol="0" anchor="b" anchorCtr="0">
            <a:spAutoFit/>
          </a:bodyPr>
          <a:lstStyle>
            <a:lvl1pPr algn="l">
              <a:defRPr sz="1000">
                <a:solidFill>
                  <a:schemeClr val="bg1"/>
                </a:solidFill>
              </a:defRPr>
            </a:lvl1pPr>
          </a:lstStyle>
          <a:p>
            <a:fld id="{8C8B385D-DF67-E241-B0BF-76B80A8E743B}" type="slidenum">
              <a:rPr lang="en-US" smtClean="0"/>
              <a:pPr/>
              <a:t>‹#›</a:t>
            </a:fld>
            <a:r>
              <a:rPr lang="en-US"/>
              <a:t>  |   ©2025 Kaiser Foundation Health Plan, Inc.</a:t>
            </a:r>
          </a:p>
        </p:txBody>
      </p:sp>
      <p:sp>
        <p:nvSpPr>
          <p:cNvPr id="7" name="Title Placeholder 7">
            <a:extLst>
              <a:ext uri="{FF2B5EF4-FFF2-40B4-BE49-F238E27FC236}">
                <a16:creationId xmlns:a16="http://schemas.microsoft.com/office/drawing/2014/main" id="{D6C1BB8B-B486-DE03-DEEB-4462C7567129}"/>
              </a:ext>
            </a:extLst>
          </p:cNvPr>
          <p:cNvSpPr>
            <a:spLocks noGrp="1"/>
          </p:cNvSpPr>
          <p:nvPr>
            <p:ph type="title" hasCustomPrompt="1"/>
          </p:nvPr>
        </p:nvSpPr>
        <p:spPr>
          <a:xfrm>
            <a:off x="841467" y="2743200"/>
            <a:ext cx="8457098" cy="1107996"/>
          </a:xfrm>
          <a:prstGeom prst="rect">
            <a:avLst/>
          </a:prstGeom>
        </p:spPr>
        <p:txBody>
          <a:bodyPr vert="horz" wrap="square" lIns="0" tIns="0" rIns="0" bIns="0" rtlCol="0" anchor="ctr" anchorCtr="0">
            <a:spAutoFit/>
          </a:bodyPr>
          <a:lstStyle>
            <a:lvl1pPr algn="l">
              <a:lnSpc>
                <a:spcPct val="100000"/>
              </a:lnSpc>
              <a:defRPr sz="3599" b="0" baseline="0">
                <a:solidFill>
                  <a:schemeClr val="bg1"/>
                </a:solidFill>
              </a:defRPr>
            </a:lvl1pPr>
          </a:lstStyle>
          <a:p>
            <a:r>
              <a:rPr lang="en-US" dirty="0"/>
              <a:t>A large bold statement goes here and can go up to two lines</a:t>
            </a:r>
          </a:p>
        </p:txBody>
      </p:sp>
    </p:spTree>
    <p:extLst>
      <p:ext uri="{BB962C8B-B14F-4D97-AF65-F5344CB8AC3E}">
        <p14:creationId xmlns:p14="http://schemas.microsoft.com/office/powerpoint/2010/main" val="11186091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BAB43A-9B6A-4C4C-BEC5-9D952CC15905}"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4FD97-FDC3-114D-A43A-FF5B207AA77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21524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BAB43A-9B6A-4C4C-BEC5-9D952CC15905}"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4FD97-FDC3-114D-A43A-FF5B207AA779}" type="slidenum">
              <a:rPr lang="en-US" smtClean="0"/>
              <a:t>‹#›</a:t>
            </a:fld>
            <a:endParaRPr lang="en-US"/>
          </a:p>
        </p:txBody>
      </p:sp>
    </p:spTree>
    <p:extLst>
      <p:ext uri="{BB962C8B-B14F-4D97-AF65-F5344CB8AC3E}">
        <p14:creationId xmlns:p14="http://schemas.microsoft.com/office/powerpoint/2010/main" val="34556724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BAB43A-9B6A-4C4C-BEC5-9D952CC15905}"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4FD97-FDC3-114D-A43A-FF5B207AA77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04762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BAB43A-9B6A-4C4C-BEC5-9D952CC15905}"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4FD97-FDC3-114D-A43A-FF5B207AA77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1586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BAB43A-9B6A-4C4C-BEC5-9D952CC15905}"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4FD97-FDC3-114D-A43A-FF5B207AA77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82581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BAB43A-9B6A-4C4C-BEC5-9D952CC15905}"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4FD97-FDC3-114D-A43A-FF5B207AA77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386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_11">
    <p:spTree>
      <p:nvGrpSpPr>
        <p:cNvPr id="1" name=""/>
        <p:cNvGrpSpPr/>
        <p:nvPr/>
      </p:nvGrpSpPr>
      <p:grpSpPr>
        <a:xfrm>
          <a:off x="0" y="0"/>
          <a:ext cx="0" cy="0"/>
          <a:chOff x="0" y="0"/>
          <a:chExt cx="0" cy="0"/>
        </a:xfrm>
      </p:grpSpPr>
      <p:pic>
        <p:nvPicPr>
          <p:cNvPr id="3" name="Picture 2" descr="A blue background with white cubes&#10;&#10;Description automatically generated">
            <a:extLst>
              <a:ext uri="{FF2B5EF4-FFF2-40B4-BE49-F238E27FC236}">
                <a16:creationId xmlns:a16="http://schemas.microsoft.com/office/drawing/2014/main" id="{F5833F04-6113-AE8B-09C1-36DAB8E958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4" y="5580996"/>
            <a:ext cx="12192002" cy="1277007"/>
          </a:xfrm>
          <a:prstGeom prst="rect">
            <a:avLst/>
          </a:prstGeom>
        </p:spPr>
      </p:pic>
      <p:pic>
        <p:nvPicPr>
          <p:cNvPr id="12" name="Picture 11">
            <a:extLst>
              <a:ext uri="{FF2B5EF4-FFF2-40B4-BE49-F238E27FC236}">
                <a16:creationId xmlns:a16="http://schemas.microsoft.com/office/drawing/2014/main" id="{77287FEF-BA24-E398-8680-4847B4E7C4AB}"/>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
        <p:nvSpPr>
          <p:cNvPr id="9" name="Rectangle 8">
            <a:extLst>
              <a:ext uri="{FF2B5EF4-FFF2-40B4-BE49-F238E27FC236}">
                <a16:creationId xmlns:a16="http://schemas.microsoft.com/office/drawing/2014/main" id="{7AE82E27-7A34-A1E4-E5CA-EDFFC94552CF}"/>
              </a:ext>
            </a:extLst>
          </p:cNvPr>
          <p:cNvSpPr/>
          <p:nvPr userDrawn="1"/>
        </p:nvSpPr>
        <p:spPr>
          <a:xfrm>
            <a:off x="0" y="3"/>
            <a:ext cx="12183558"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4" name="Title Placeholder 7">
            <a:extLst>
              <a:ext uri="{FF2B5EF4-FFF2-40B4-BE49-F238E27FC236}">
                <a16:creationId xmlns:a16="http://schemas.microsoft.com/office/drawing/2014/main" id="{6BEED572-0D74-8227-9386-34B5D3BD3069}"/>
              </a:ext>
            </a:extLst>
          </p:cNvPr>
          <p:cNvSpPr>
            <a:spLocks noGrp="1"/>
          </p:cNvSpPr>
          <p:nvPr>
            <p:ph type="title" hasCustomPrompt="1"/>
          </p:nvPr>
        </p:nvSpPr>
        <p:spPr>
          <a:xfrm>
            <a:off x="841467" y="2507692"/>
            <a:ext cx="7409378" cy="1107996"/>
          </a:xfrm>
          <a:prstGeom prst="rect">
            <a:avLst/>
          </a:prstGeom>
        </p:spPr>
        <p:txBody>
          <a:bodyPr vert="horz" wrap="square" lIns="0" tIns="0" rIns="0" bIns="0" rtlCol="0" anchor="b" anchorCtr="0">
            <a:spAutoFit/>
          </a:bodyPr>
          <a:lstStyle>
            <a:lvl1pPr algn="l">
              <a:lnSpc>
                <a:spcPct val="100000"/>
              </a:lnSpc>
              <a:defRPr sz="3599" b="0" baseline="0">
                <a:solidFill>
                  <a:schemeClr val="tx2"/>
                </a:solidFill>
              </a:defRPr>
            </a:lvl1pPr>
          </a:lstStyle>
          <a:p>
            <a:r>
              <a:rPr lang="en-US" dirty="0"/>
              <a:t>A large bold statement goes here and can go up to two lines</a:t>
            </a:r>
          </a:p>
        </p:txBody>
      </p:sp>
    </p:spTree>
    <p:extLst>
      <p:ext uri="{BB962C8B-B14F-4D97-AF65-F5344CB8AC3E}">
        <p14:creationId xmlns:p14="http://schemas.microsoft.com/office/powerpoint/2010/main" val="2957997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_12">
    <p:spTree>
      <p:nvGrpSpPr>
        <p:cNvPr id="1" name=""/>
        <p:cNvGrpSpPr/>
        <p:nvPr/>
      </p:nvGrpSpPr>
      <p:grpSpPr>
        <a:xfrm>
          <a:off x="0" y="0"/>
          <a:ext cx="0" cy="0"/>
          <a:chOff x="0" y="0"/>
          <a:chExt cx="0" cy="0"/>
        </a:xfrm>
      </p:grpSpPr>
      <p:pic>
        <p:nvPicPr>
          <p:cNvPr id="3" name="Picture 2" descr="A blue background with white cubes&#10;&#10;Description automatically generated">
            <a:extLst>
              <a:ext uri="{FF2B5EF4-FFF2-40B4-BE49-F238E27FC236}">
                <a16:creationId xmlns:a16="http://schemas.microsoft.com/office/drawing/2014/main" id="{F5833F04-6113-AE8B-09C1-36DAB8E958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7" y="6085490"/>
            <a:ext cx="12192002" cy="772510"/>
          </a:xfrm>
          <a:prstGeom prst="rect">
            <a:avLst/>
          </a:prstGeom>
        </p:spPr>
      </p:pic>
      <p:pic>
        <p:nvPicPr>
          <p:cNvPr id="12" name="Picture 11">
            <a:extLst>
              <a:ext uri="{FF2B5EF4-FFF2-40B4-BE49-F238E27FC236}">
                <a16:creationId xmlns:a16="http://schemas.microsoft.com/office/drawing/2014/main" id="{77287FEF-BA24-E398-8680-4847B4E7C4AB}"/>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
        <p:nvSpPr>
          <p:cNvPr id="13" name="Rectangle 12">
            <a:extLst>
              <a:ext uri="{FF2B5EF4-FFF2-40B4-BE49-F238E27FC236}">
                <a16:creationId xmlns:a16="http://schemas.microsoft.com/office/drawing/2014/main" id="{80FA7869-AFF4-3D56-C481-8DD78F133733}"/>
              </a:ext>
            </a:extLst>
          </p:cNvPr>
          <p:cNvSpPr/>
          <p:nvPr userDrawn="1"/>
        </p:nvSpPr>
        <p:spPr>
          <a:xfrm>
            <a:off x="2" y="0"/>
            <a:ext cx="12192000" cy="6089904"/>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2" name="Title Placeholder 7">
            <a:extLst>
              <a:ext uri="{FF2B5EF4-FFF2-40B4-BE49-F238E27FC236}">
                <a16:creationId xmlns:a16="http://schemas.microsoft.com/office/drawing/2014/main" id="{2190D747-124B-5762-B14F-3E4DE93095C2}"/>
              </a:ext>
            </a:extLst>
          </p:cNvPr>
          <p:cNvSpPr>
            <a:spLocks noGrp="1"/>
          </p:cNvSpPr>
          <p:nvPr>
            <p:ph type="title" hasCustomPrompt="1"/>
          </p:nvPr>
        </p:nvSpPr>
        <p:spPr>
          <a:xfrm>
            <a:off x="841467" y="2507692"/>
            <a:ext cx="7409378" cy="1107996"/>
          </a:xfrm>
          <a:prstGeom prst="rect">
            <a:avLst/>
          </a:prstGeom>
        </p:spPr>
        <p:txBody>
          <a:bodyPr vert="horz" wrap="square" lIns="0" tIns="0" rIns="0" bIns="0" rtlCol="0" anchor="b" anchorCtr="0">
            <a:spAutoFit/>
          </a:bodyPr>
          <a:lstStyle>
            <a:lvl1pPr algn="l">
              <a:lnSpc>
                <a:spcPct val="100000"/>
              </a:lnSpc>
              <a:defRPr sz="3599" b="0" baseline="0">
                <a:solidFill>
                  <a:schemeClr val="tx2"/>
                </a:solidFill>
              </a:defRPr>
            </a:lvl1pPr>
          </a:lstStyle>
          <a:p>
            <a:r>
              <a:rPr lang="en-US" dirty="0"/>
              <a:t>A large bold statement goes here and can go up to two lines</a:t>
            </a:r>
          </a:p>
        </p:txBody>
      </p:sp>
    </p:spTree>
    <p:extLst>
      <p:ext uri="{BB962C8B-B14F-4D97-AF65-F5344CB8AC3E}">
        <p14:creationId xmlns:p14="http://schemas.microsoft.com/office/powerpoint/2010/main" val="14892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_13">
    <p:spTree>
      <p:nvGrpSpPr>
        <p:cNvPr id="1" name=""/>
        <p:cNvGrpSpPr/>
        <p:nvPr/>
      </p:nvGrpSpPr>
      <p:grpSpPr>
        <a:xfrm>
          <a:off x="0" y="0"/>
          <a:ext cx="0" cy="0"/>
          <a:chOff x="0" y="0"/>
          <a:chExt cx="0" cy="0"/>
        </a:xfrm>
      </p:grpSpPr>
      <p:pic>
        <p:nvPicPr>
          <p:cNvPr id="2" name="Picture 1" descr="A blue background with white cubes&#10;&#10;Description automatically generated">
            <a:extLst>
              <a:ext uri="{FF2B5EF4-FFF2-40B4-BE49-F238E27FC236}">
                <a16:creationId xmlns:a16="http://schemas.microsoft.com/office/drawing/2014/main" id="{C831D159-5BF7-CE08-3BA8-D6C9CCB903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2" y="1786"/>
            <a:ext cx="12192003" cy="6856214"/>
          </a:xfrm>
          <a:prstGeom prst="rect">
            <a:avLst/>
          </a:prstGeom>
        </p:spPr>
      </p:pic>
      <p:sp>
        <p:nvSpPr>
          <p:cNvPr id="12" name="Title Placeholder 7"/>
          <p:cNvSpPr>
            <a:spLocks noGrp="1"/>
          </p:cNvSpPr>
          <p:nvPr>
            <p:ph type="title" hasCustomPrompt="1"/>
          </p:nvPr>
        </p:nvSpPr>
        <p:spPr>
          <a:xfrm>
            <a:off x="1142851" y="2507692"/>
            <a:ext cx="7409378" cy="1107996"/>
          </a:xfrm>
          <a:prstGeom prst="rect">
            <a:avLst/>
          </a:prstGeom>
        </p:spPr>
        <p:txBody>
          <a:bodyPr vert="horz" wrap="square" lIns="0" tIns="0" rIns="0" bIns="0" rtlCol="0" anchor="b" anchorCtr="0">
            <a:spAutoFit/>
          </a:bodyPr>
          <a:lstStyle>
            <a:lvl1pPr algn="l">
              <a:lnSpc>
                <a:spcPct val="100000"/>
              </a:lnSpc>
              <a:defRPr sz="3599" b="0" baseline="0">
                <a:solidFill>
                  <a:schemeClr val="bg1"/>
                </a:solidFill>
              </a:defRPr>
            </a:lvl1pPr>
          </a:lstStyle>
          <a:p>
            <a:r>
              <a:rPr lang="en-US"/>
              <a:t>A large bold statement goes here and can go up to two lines</a:t>
            </a:r>
          </a:p>
        </p:txBody>
      </p:sp>
      <p:sp>
        <p:nvSpPr>
          <p:cNvPr id="3" name="Slide Number Placeholder 8">
            <a:extLst>
              <a:ext uri="{FF2B5EF4-FFF2-40B4-BE49-F238E27FC236}">
                <a16:creationId xmlns:a16="http://schemas.microsoft.com/office/drawing/2014/main" id="{928AA18B-976F-1F1C-1AD4-F22DAD740102}"/>
              </a:ext>
            </a:extLst>
          </p:cNvPr>
          <p:cNvSpPr>
            <a:spLocks noGrp="1"/>
          </p:cNvSpPr>
          <p:nvPr>
            <p:ph type="sldNum" sz="quarter" idx="4"/>
          </p:nvPr>
        </p:nvSpPr>
        <p:spPr>
          <a:xfrm>
            <a:off x="327950" y="6472971"/>
            <a:ext cx="2818813" cy="153888"/>
          </a:xfrm>
          <a:prstGeom prst="rect">
            <a:avLst/>
          </a:prstGeom>
        </p:spPr>
        <p:txBody>
          <a:bodyPr vert="horz" wrap="none" lIns="0" tIns="0" rIns="0" bIns="0" rtlCol="0" anchor="b" anchorCtr="0">
            <a:spAutoFit/>
          </a:bodyPr>
          <a:lstStyle>
            <a:lvl1pPr algn="l">
              <a:defRPr sz="1000">
                <a:solidFill>
                  <a:schemeClr val="bg1"/>
                </a:solidFill>
              </a:defRPr>
            </a:lvl1pPr>
          </a:lstStyle>
          <a:p>
            <a:fld id="{8C8B385D-DF67-E241-B0BF-76B80A8E743B}" type="slidenum">
              <a:rPr lang="en-US" smtClean="0"/>
              <a:pPr/>
              <a:t>‹#›</a:t>
            </a:fld>
            <a:r>
              <a:rPr lang="en-US"/>
              <a:t>  |   ©2025 Kaiser Foundation Health Plan, Inc.</a:t>
            </a:r>
          </a:p>
        </p:txBody>
      </p:sp>
    </p:spTree>
    <p:extLst>
      <p:ext uri="{BB962C8B-B14F-4D97-AF65-F5344CB8AC3E}">
        <p14:creationId xmlns:p14="http://schemas.microsoft.com/office/powerpoint/2010/main" val="3799568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_14">
    <p:spTree>
      <p:nvGrpSpPr>
        <p:cNvPr id="1" name=""/>
        <p:cNvGrpSpPr/>
        <p:nvPr/>
      </p:nvGrpSpPr>
      <p:grpSpPr>
        <a:xfrm>
          <a:off x="0" y="0"/>
          <a:ext cx="0" cy="0"/>
          <a:chOff x="0" y="0"/>
          <a:chExt cx="0" cy="0"/>
        </a:xfrm>
      </p:grpSpPr>
      <p:pic>
        <p:nvPicPr>
          <p:cNvPr id="2" name="Picture 1" descr="A blue background with white cubes&#10;&#10;Description automatically generated">
            <a:extLst>
              <a:ext uri="{FF2B5EF4-FFF2-40B4-BE49-F238E27FC236}">
                <a16:creationId xmlns:a16="http://schemas.microsoft.com/office/drawing/2014/main" id="{EFC95BDE-8DEB-E191-6DCB-C5181D05E6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1" y="6001409"/>
            <a:ext cx="12192003" cy="855699"/>
          </a:xfrm>
          <a:prstGeom prst="rect">
            <a:avLst/>
          </a:prstGeom>
        </p:spPr>
      </p:pic>
      <p:pic>
        <p:nvPicPr>
          <p:cNvPr id="8" name="Picture 7">
            <a:extLst>
              <a:ext uri="{FF2B5EF4-FFF2-40B4-BE49-F238E27FC236}">
                <a16:creationId xmlns:a16="http://schemas.microsoft.com/office/drawing/2014/main" id="{D3B603E7-5F52-6874-A722-467D3A7A541B}"/>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
        <p:nvSpPr>
          <p:cNvPr id="11" name="Rectangle 10">
            <a:extLst>
              <a:ext uri="{FF2B5EF4-FFF2-40B4-BE49-F238E27FC236}">
                <a16:creationId xmlns:a16="http://schemas.microsoft.com/office/drawing/2014/main" id="{32288DE7-3000-5A6D-5EE3-F1DBD7494EB3}"/>
              </a:ext>
            </a:extLst>
          </p:cNvPr>
          <p:cNvSpPr/>
          <p:nvPr userDrawn="1"/>
        </p:nvSpPr>
        <p:spPr>
          <a:xfrm>
            <a:off x="2" y="0"/>
            <a:ext cx="12192000" cy="608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4" name="Title Placeholder 7">
            <a:extLst>
              <a:ext uri="{FF2B5EF4-FFF2-40B4-BE49-F238E27FC236}">
                <a16:creationId xmlns:a16="http://schemas.microsoft.com/office/drawing/2014/main" id="{BEF370F2-3884-31AC-0B79-29BB43A6699E}"/>
              </a:ext>
            </a:extLst>
          </p:cNvPr>
          <p:cNvSpPr>
            <a:spLocks noGrp="1"/>
          </p:cNvSpPr>
          <p:nvPr>
            <p:ph type="title" hasCustomPrompt="1"/>
          </p:nvPr>
        </p:nvSpPr>
        <p:spPr>
          <a:xfrm>
            <a:off x="841467" y="2507692"/>
            <a:ext cx="7409378" cy="1107996"/>
          </a:xfrm>
          <a:prstGeom prst="rect">
            <a:avLst/>
          </a:prstGeom>
        </p:spPr>
        <p:txBody>
          <a:bodyPr vert="horz" wrap="square" lIns="0" tIns="0" rIns="0" bIns="0" rtlCol="0" anchor="b" anchorCtr="0">
            <a:spAutoFit/>
          </a:bodyPr>
          <a:lstStyle>
            <a:lvl1pPr algn="l">
              <a:lnSpc>
                <a:spcPct val="100000"/>
              </a:lnSpc>
              <a:defRPr sz="3599" b="0" baseline="0">
                <a:solidFill>
                  <a:schemeClr val="tx2"/>
                </a:solidFill>
              </a:defRPr>
            </a:lvl1pPr>
          </a:lstStyle>
          <a:p>
            <a:r>
              <a:rPr lang="en-US" dirty="0"/>
              <a:t>A large bold statement goes here and can go up to two lines</a:t>
            </a:r>
          </a:p>
        </p:txBody>
      </p:sp>
    </p:spTree>
    <p:extLst>
      <p:ext uri="{BB962C8B-B14F-4D97-AF65-F5344CB8AC3E}">
        <p14:creationId xmlns:p14="http://schemas.microsoft.com/office/powerpoint/2010/main" val="2552232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_15">
    <p:spTree>
      <p:nvGrpSpPr>
        <p:cNvPr id="1" name=""/>
        <p:cNvGrpSpPr/>
        <p:nvPr/>
      </p:nvGrpSpPr>
      <p:grpSpPr>
        <a:xfrm>
          <a:off x="0" y="0"/>
          <a:ext cx="0" cy="0"/>
          <a:chOff x="0" y="0"/>
          <a:chExt cx="0" cy="0"/>
        </a:xfrm>
      </p:grpSpPr>
      <p:pic>
        <p:nvPicPr>
          <p:cNvPr id="2" name="Picture 1" descr="A blue background with white cubes&#10;&#10;Description automatically generated">
            <a:extLst>
              <a:ext uri="{FF2B5EF4-FFF2-40B4-BE49-F238E27FC236}">
                <a16:creationId xmlns:a16="http://schemas.microsoft.com/office/drawing/2014/main" id="{347005A2-C57F-6A77-6E03-AAAE9603B9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0" y="6065364"/>
            <a:ext cx="12192003" cy="792636"/>
          </a:xfrm>
          <a:prstGeom prst="rect">
            <a:avLst/>
          </a:prstGeom>
        </p:spPr>
      </p:pic>
      <p:pic>
        <p:nvPicPr>
          <p:cNvPr id="8" name="Picture 7">
            <a:extLst>
              <a:ext uri="{FF2B5EF4-FFF2-40B4-BE49-F238E27FC236}">
                <a16:creationId xmlns:a16="http://schemas.microsoft.com/office/drawing/2014/main" id="{D3B603E7-5F52-6874-A722-467D3A7A541B}"/>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
        <p:nvSpPr>
          <p:cNvPr id="11" name="Rectangle 10">
            <a:extLst>
              <a:ext uri="{FF2B5EF4-FFF2-40B4-BE49-F238E27FC236}">
                <a16:creationId xmlns:a16="http://schemas.microsoft.com/office/drawing/2014/main" id="{32288DE7-3000-5A6D-5EE3-F1DBD7494EB3}"/>
              </a:ext>
            </a:extLst>
          </p:cNvPr>
          <p:cNvSpPr/>
          <p:nvPr userDrawn="1"/>
        </p:nvSpPr>
        <p:spPr>
          <a:xfrm>
            <a:off x="2" y="3"/>
            <a:ext cx="12192000" cy="6064469"/>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4" name="Title Placeholder 7">
            <a:extLst>
              <a:ext uri="{FF2B5EF4-FFF2-40B4-BE49-F238E27FC236}">
                <a16:creationId xmlns:a16="http://schemas.microsoft.com/office/drawing/2014/main" id="{E7D1695D-915E-1A23-E68F-039501C4CBA2}"/>
              </a:ext>
            </a:extLst>
          </p:cNvPr>
          <p:cNvSpPr>
            <a:spLocks noGrp="1"/>
          </p:cNvSpPr>
          <p:nvPr>
            <p:ph type="title" hasCustomPrompt="1"/>
          </p:nvPr>
        </p:nvSpPr>
        <p:spPr>
          <a:xfrm>
            <a:off x="841467" y="2507692"/>
            <a:ext cx="7409378" cy="1107996"/>
          </a:xfrm>
          <a:prstGeom prst="rect">
            <a:avLst/>
          </a:prstGeom>
        </p:spPr>
        <p:txBody>
          <a:bodyPr vert="horz" wrap="square" lIns="0" tIns="0" rIns="0" bIns="0" rtlCol="0" anchor="b" anchorCtr="0">
            <a:spAutoFit/>
          </a:bodyPr>
          <a:lstStyle>
            <a:lvl1pPr algn="l">
              <a:lnSpc>
                <a:spcPct val="100000"/>
              </a:lnSpc>
              <a:defRPr sz="3599" b="0" baseline="0">
                <a:solidFill>
                  <a:schemeClr val="tx2"/>
                </a:solidFill>
              </a:defRPr>
            </a:lvl1pPr>
          </a:lstStyle>
          <a:p>
            <a:r>
              <a:rPr lang="en-US" dirty="0"/>
              <a:t>A large bold statement goes here and can go up to two lines</a:t>
            </a:r>
          </a:p>
        </p:txBody>
      </p:sp>
    </p:spTree>
    <p:extLst>
      <p:ext uri="{BB962C8B-B14F-4D97-AF65-F5344CB8AC3E}">
        <p14:creationId xmlns:p14="http://schemas.microsoft.com/office/powerpoint/2010/main" val="946976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_16">
    <p:spTree>
      <p:nvGrpSpPr>
        <p:cNvPr id="1" name=""/>
        <p:cNvGrpSpPr/>
        <p:nvPr/>
      </p:nvGrpSpPr>
      <p:grpSpPr>
        <a:xfrm>
          <a:off x="0" y="0"/>
          <a:ext cx="0" cy="0"/>
          <a:chOff x="0" y="0"/>
          <a:chExt cx="0" cy="0"/>
        </a:xfrm>
      </p:grpSpPr>
      <p:pic>
        <p:nvPicPr>
          <p:cNvPr id="5" name="Picture 4" descr="A blue and white background&#10;&#10;AI-generated content may be incorrect.">
            <a:extLst>
              <a:ext uri="{FF2B5EF4-FFF2-40B4-BE49-F238E27FC236}">
                <a16:creationId xmlns:a16="http://schemas.microsoft.com/office/drawing/2014/main" id="{F662A3CF-0739-B25D-84C0-749D70AC3A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b="-456655"/>
          <a:stretch/>
        </p:blipFill>
        <p:spPr>
          <a:xfrm rot="10800000">
            <a:off x="-2" y="1024932"/>
            <a:ext cx="12192002" cy="5833068"/>
          </a:xfrm>
          <a:prstGeom prst="rect">
            <a:avLst/>
          </a:prstGeom>
        </p:spPr>
      </p:pic>
      <p:pic>
        <p:nvPicPr>
          <p:cNvPr id="8" name="Picture 7">
            <a:extLst>
              <a:ext uri="{FF2B5EF4-FFF2-40B4-BE49-F238E27FC236}">
                <a16:creationId xmlns:a16="http://schemas.microsoft.com/office/drawing/2014/main" id="{D3B603E7-5F52-6874-A722-467D3A7A541B}"/>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
        <p:nvSpPr>
          <p:cNvPr id="11" name="Rectangle 10">
            <a:extLst>
              <a:ext uri="{FF2B5EF4-FFF2-40B4-BE49-F238E27FC236}">
                <a16:creationId xmlns:a16="http://schemas.microsoft.com/office/drawing/2014/main" id="{32288DE7-3000-5A6D-5EE3-F1DBD7494EB3}"/>
              </a:ext>
            </a:extLst>
          </p:cNvPr>
          <p:cNvSpPr/>
          <p:nvPr userDrawn="1"/>
        </p:nvSpPr>
        <p:spPr>
          <a:xfrm>
            <a:off x="2" y="0"/>
            <a:ext cx="12192000" cy="608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2" name="Title Placeholder 7">
            <a:extLst>
              <a:ext uri="{FF2B5EF4-FFF2-40B4-BE49-F238E27FC236}">
                <a16:creationId xmlns:a16="http://schemas.microsoft.com/office/drawing/2014/main" id="{049E5E53-A924-FB13-4DE7-FF9410B25FFD}"/>
              </a:ext>
            </a:extLst>
          </p:cNvPr>
          <p:cNvSpPr>
            <a:spLocks noGrp="1"/>
          </p:cNvSpPr>
          <p:nvPr>
            <p:ph type="title" hasCustomPrompt="1"/>
          </p:nvPr>
        </p:nvSpPr>
        <p:spPr>
          <a:xfrm>
            <a:off x="841467" y="2507692"/>
            <a:ext cx="7409378" cy="1107996"/>
          </a:xfrm>
          <a:prstGeom prst="rect">
            <a:avLst/>
          </a:prstGeom>
        </p:spPr>
        <p:txBody>
          <a:bodyPr vert="horz" wrap="square" lIns="0" tIns="0" rIns="0" bIns="0" rtlCol="0" anchor="b" anchorCtr="0">
            <a:spAutoFit/>
          </a:bodyPr>
          <a:lstStyle>
            <a:lvl1pPr algn="l">
              <a:lnSpc>
                <a:spcPct val="100000"/>
              </a:lnSpc>
              <a:defRPr sz="3599" b="0" baseline="0">
                <a:solidFill>
                  <a:schemeClr val="tx2"/>
                </a:solidFill>
              </a:defRPr>
            </a:lvl1pPr>
          </a:lstStyle>
          <a:p>
            <a:r>
              <a:rPr lang="en-US" dirty="0"/>
              <a:t>A large bold statement goes here and can go up to two lines</a:t>
            </a:r>
          </a:p>
        </p:txBody>
      </p:sp>
    </p:spTree>
    <p:extLst>
      <p:ext uri="{BB962C8B-B14F-4D97-AF65-F5344CB8AC3E}">
        <p14:creationId xmlns:p14="http://schemas.microsoft.com/office/powerpoint/2010/main" val="3415695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_1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EDB56A-078E-8F04-EC5F-0E39C80E499E}"/>
              </a:ext>
            </a:extLst>
          </p:cNvPr>
          <p:cNvPicPr>
            <a:picLocks/>
          </p:cNvPicPr>
          <p:nvPr userDrawn="1"/>
        </p:nvPicPr>
        <p:blipFill>
          <a:blip r:embed="rId2"/>
          <a:srcRect t="81451"/>
          <a:stretch/>
        </p:blipFill>
        <p:spPr>
          <a:xfrm flipH="1">
            <a:off x="0" y="5728138"/>
            <a:ext cx="12185573" cy="1129862"/>
          </a:xfrm>
          <a:prstGeom prst="rect">
            <a:avLst/>
          </a:prstGeom>
        </p:spPr>
      </p:pic>
      <p:pic>
        <p:nvPicPr>
          <p:cNvPr id="12" name="Picture 11">
            <a:extLst>
              <a:ext uri="{FF2B5EF4-FFF2-40B4-BE49-F238E27FC236}">
                <a16:creationId xmlns:a16="http://schemas.microsoft.com/office/drawing/2014/main" id="{77287FEF-BA24-E398-8680-4847B4E7C4AB}"/>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
        <p:nvSpPr>
          <p:cNvPr id="9" name="Rectangle 8">
            <a:extLst>
              <a:ext uri="{FF2B5EF4-FFF2-40B4-BE49-F238E27FC236}">
                <a16:creationId xmlns:a16="http://schemas.microsoft.com/office/drawing/2014/main" id="{7AE82E27-7A34-A1E4-E5CA-EDFFC94552CF}"/>
              </a:ext>
            </a:extLst>
          </p:cNvPr>
          <p:cNvSpPr/>
          <p:nvPr userDrawn="1"/>
        </p:nvSpPr>
        <p:spPr>
          <a:xfrm>
            <a:off x="0" y="3"/>
            <a:ext cx="12183558"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6" name="Title Placeholder 7">
            <a:extLst>
              <a:ext uri="{FF2B5EF4-FFF2-40B4-BE49-F238E27FC236}">
                <a16:creationId xmlns:a16="http://schemas.microsoft.com/office/drawing/2014/main" id="{DEF09FCD-6E3A-FFF1-886A-829476C8F41D}"/>
              </a:ext>
            </a:extLst>
          </p:cNvPr>
          <p:cNvSpPr>
            <a:spLocks noGrp="1"/>
          </p:cNvSpPr>
          <p:nvPr>
            <p:ph type="title" hasCustomPrompt="1"/>
          </p:nvPr>
        </p:nvSpPr>
        <p:spPr>
          <a:xfrm>
            <a:off x="841467" y="2507692"/>
            <a:ext cx="7409378" cy="1107996"/>
          </a:xfrm>
          <a:prstGeom prst="rect">
            <a:avLst/>
          </a:prstGeom>
        </p:spPr>
        <p:txBody>
          <a:bodyPr vert="horz" wrap="square" lIns="0" tIns="0" rIns="0" bIns="0" rtlCol="0" anchor="b" anchorCtr="0">
            <a:spAutoFit/>
          </a:bodyPr>
          <a:lstStyle>
            <a:lvl1pPr algn="l">
              <a:lnSpc>
                <a:spcPct val="100000"/>
              </a:lnSpc>
              <a:defRPr sz="3599" b="0" baseline="0">
                <a:solidFill>
                  <a:schemeClr val="tx2"/>
                </a:solidFill>
              </a:defRPr>
            </a:lvl1pPr>
          </a:lstStyle>
          <a:p>
            <a:r>
              <a:rPr lang="en-US" dirty="0"/>
              <a:t>A large bold statement goes here and can go up to two lines</a:t>
            </a:r>
          </a:p>
        </p:txBody>
      </p:sp>
    </p:spTree>
    <p:extLst>
      <p:ext uri="{BB962C8B-B14F-4D97-AF65-F5344CB8AC3E}">
        <p14:creationId xmlns:p14="http://schemas.microsoft.com/office/powerpoint/2010/main" val="2828021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_18">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1316E6-64BD-8671-0E30-1FF6B0596760}"/>
              </a:ext>
            </a:extLst>
          </p:cNvPr>
          <p:cNvPicPr>
            <a:picLocks/>
          </p:cNvPicPr>
          <p:nvPr userDrawn="1"/>
        </p:nvPicPr>
        <p:blipFill>
          <a:blip r:embed="rId2" cstate="screen">
            <a:extLst>
              <a:ext uri="{28A0092B-C50C-407E-A947-70E740481C1C}">
                <a14:useLocalDpi xmlns:a14="http://schemas.microsoft.com/office/drawing/2010/main"/>
              </a:ext>
            </a:extLst>
          </a:blip>
          <a:srcRect t="-22479" b="-4"/>
          <a:stretch/>
        </p:blipFill>
        <p:spPr>
          <a:xfrm>
            <a:off x="0" y="5738648"/>
            <a:ext cx="12185573" cy="1119352"/>
          </a:xfrm>
          <a:prstGeom prst="rect">
            <a:avLst/>
          </a:prstGeom>
        </p:spPr>
      </p:pic>
      <p:sp>
        <p:nvSpPr>
          <p:cNvPr id="9" name="Rectangle 8">
            <a:extLst>
              <a:ext uri="{FF2B5EF4-FFF2-40B4-BE49-F238E27FC236}">
                <a16:creationId xmlns:a16="http://schemas.microsoft.com/office/drawing/2014/main" id="{7AE82E27-7A34-A1E4-E5CA-EDFFC94552CF}"/>
              </a:ext>
            </a:extLst>
          </p:cNvPr>
          <p:cNvSpPr/>
          <p:nvPr userDrawn="1"/>
        </p:nvSpPr>
        <p:spPr>
          <a:xfrm>
            <a:off x="0" y="3"/>
            <a:ext cx="12183558"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10" name="Title Placeholder 7">
            <a:extLst>
              <a:ext uri="{FF2B5EF4-FFF2-40B4-BE49-F238E27FC236}">
                <a16:creationId xmlns:a16="http://schemas.microsoft.com/office/drawing/2014/main" id="{A9DD8AE1-3F63-F919-45CA-3786117BB4B9}"/>
              </a:ext>
            </a:extLst>
          </p:cNvPr>
          <p:cNvSpPr>
            <a:spLocks noGrp="1"/>
          </p:cNvSpPr>
          <p:nvPr>
            <p:ph type="title" hasCustomPrompt="1"/>
          </p:nvPr>
        </p:nvSpPr>
        <p:spPr>
          <a:xfrm>
            <a:off x="841467" y="2507692"/>
            <a:ext cx="7409378" cy="1107996"/>
          </a:xfrm>
          <a:prstGeom prst="rect">
            <a:avLst/>
          </a:prstGeom>
        </p:spPr>
        <p:txBody>
          <a:bodyPr vert="horz" wrap="square" lIns="0" tIns="0" rIns="0" bIns="0" rtlCol="0" anchor="b" anchorCtr="0">
            <a:spAutoFit/>
          </a:bodyPr>
          <a:lstStyle>
            <a:lvl1pPr algn="l">
              <a:lnSpc>
                <a:spcPct val="100000"/>
              </a:lnSpc>
              <a:defRPr sz="3599" b="0" baseline="0">
                <a:solidFill>
                  <a:schemeClr val="tx2"/>
                </a:solidFill>
              </a:defRPr>
            </a:lvl1pPr>
          </a:lstStyle>
          <a:p>
            <a:r>
              <a:rPr lang="en-US" dirty="0"/>
              <a:t>A large bold statement goes here and can go up to two lines</a:t>
            </a:r>
          </a:p>
        </p:txBody>
      </p:sp>
      <p:pic>
        <p:nvPicPr>
          <p:cNvPr id="7" name="Picture 6">
            <a:extLst>
              <a:ext uri="{FF2B5EF4-FFF2-40B4-BE49-F238E27FC236}">
                <a16:creationId xmlns:a16="http://schemas.microsoft.com/office/drawing/2014/main" id="{66B8CACD-5396-BA6B-90E0-357DA1D901DB}"/>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Tree>
    <p:extLst>
      <p:ext uri="{BB962C8B-B14F-4D97-AF65-F5344CB8AC3E}">
        <p14:creationId xmlns:p14="http://schemas.microsoft.com/office/powerpoint/2010/main" val="838238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_19">
    <p:spTree>
      <p:nvGrpSpPr>
        <p:cNvPr id="1" name=""/>
        <p:cNvGrpSpPr/>
        <p:nvPr/>
      </p:nvGrpSpPr>
      <p:grpSpPr>
        <a:xfrm>
          <a:off x="0" y="0"/>
          <a:ext cx="0" cy="0"/>
          <a:chOff x="0" y="0"/>
          <a:chExt cx="0" cy="0"/>
        </a:xfrm>
      </p:grpSpPr>
      <p:pic>
        <p:nvPicPr>
          <p:cNvPr id="4" name="Picture 3" descr="A blue background with cubes&#10;&#10;Description automatically generated">
            <a:extLst>
              <a:ext uri="{FF2B5EF4-FFF2-40B4-BE49-F238E27FC236}">
                <a16:creationId xmlns:a16="http://schemas.microsoft.com/office/drawing/2014/main" id="{B7E412CB-647E-E994-FA74-F17E712526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788"/>
            <a:ext cx="12191999" cy="6856212"/>
          </a:xfrm>
          <a:prstGeom prst="rect">
            <a:avLst/>
          </a:prstGeom>
        </p:spPr>
      </p:pic>
      <p:sp>
        <p:nvSpPr>
          <p:cNvPr id="12" name="Slide Number Placeholder 8">
            <a:extLst>
              <a:ext uri="{FF2B5EF4-FFF2-40B4-BE49-F238E27FC236}">
                <a16:creationId xmlns:a16="http://schemas.microsoft.com/office/drawing/2014/main" id="{A0FA13DD-164D-5B72-19B6-09CCC615FA50}"/>
              </a:ext>
            </a:extLst>
          </p:cNvPr>
          <p:cNvSpPr>
            <a:spLocks noGrp="1"/>
          </p:cNvSpPr>
          <p:nvPr>
            <p:ph type="sldNum" sz="quarter" idx="4"/>
          </p:nvPr>
        </p:nvSpPr>
        <p:spPr>
          <a:xfrm>
            <a:off x="327950" y="6472971"/>
            <a:ext cx="2818813" cy="153888"/>
          </a:xfrm>
          <a:prstGeom prst="rect">
            <a:avLst/>
          </a:prstGeom>
        </p:spPr>
        <p:txBody>
          <a:bodyPr vert="horz" wrap="none" lIns="0" tIns="0" rIns="0" bIns="0" rtlCol="0" anchor="b" anchorCtr="0">
            <a:spAutoFit/>
          </a:bodyPr>
          <a:lstStyle>
            <a:lvl1pPr algn="l">
              <a:defRPr sz="1000">
                <a:solidFill>
                  <a:schemeClr val="tx2"/>
                </a:solidFill>
              </a:defRPr>
            </a:lvl1pPr>
          </a:lstStyle>
          <a:p>
            <a:fld id="{8C8B385D-DF67-E241-B0BF-76B80A8E743B}" type="slidenum">
              <a:rPr lang="en-US" smtClean="0"/>
              <a:pPr/>
              <a:t>‹#›</a:t>
            </a:fld>
            <a:r>
              <a:rPr lang="en-US"/>
              <a:t>  |   ©2025 Kaiser Foundation Health Plan, Inc.</a:t>
            </a:r>
          </a:p>
        </p:txBody>
      </p:sp>
      <p:sp>
        <p:nvSpPr>
          <p:cNvPr id="2" name="Title Placeholder 7">
            <a:extLst>
              <a:ext uri="{FF2B5EF4-FFF2-40B4-BE49-F238E27FC236}">
                <a16:creationId xmlns:a16="http://schemas.microsoft.com/office/drawing/2014/main" id="{36C51347-36AF-EF8B-9A3D-1637E548EB96}"/>
              </a:ext>
            </a:extLst>
          </p:cNvPr>
          <p:cNvSpPr>
            <a:spLocks noGrp="1"/>
          </p:cNvSpPr>
          <p:nvPr>
            <p:ph type="title" hasCustomPrompt="1"/>
          </p:nvPr>
        </p:nvSpPr>
        <p:spPr>
          <a:xfrm>
            <a:off x="841467" y="2507692"/>
            <a:ext cx="7409378" cy="1107996"/>
          </a:xfrm>
          <a:prstGeom prst="rect">
            <a:avLst/>
          </a:prstGeom>
        </p:spPr>
        <p:txBody>
          <a:bodyPr vert="horz" wrap="square" lIns="0" tIns="0" rIns="0" bIns="0" rtlCol="0" anchor="b" anchorCtr="0">
            <a:spAutoFit/>
          </a:bodyPr>
          <a:lstStyle>
            <a:lvl1pPr algn="l">
              <a:lnSpc>
                <a:spcPct val="100000"/>
              </a:lnSpc>
              <a:defRPr sz="3599" b="0" baseline="0">
                <a:solidFill>
                  <a:schemeClr val="tx2"/>
                </a:solidFill>
              </a:defRPr>
            </a:lvl1pPr>
          </a:lstStyle>
          <a:p>
            <a:r>
              <a:rPr lang="en-US" dirty="0"/>
              <a:t>A large bold statement goes here and can go up to two lines</a:t>
            </a:r>
          </a:p>
        </p:txBody>
      </p:sp>
    </p:spTree>
    <p:extLst>
      <p:ext uri="{BB962C8B-B14F-4D97-AF65-F5344CB8AC3E}">
        <p14:creationId xmlns:p14="http://schemas.microsoft.com/office/powerpoint/2010/main" val="129939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_2">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0C0B9E61-D81A-E001-4D48-3306006EE241}"/>
              </a:ext>
            </a:extLst>
          </p:cNvPr>
          <p:cNvSpPr>
            <a:spLocks noGrp="1"/>
          </p:cNvSpPr>
          <p:nvPr>
            <p:ph type="sldNum" sz="quarter" idx="4"/>
          </p:nvPr>
        </p:nvSpPr>
        <p:spPr>
          <a:xfrm>
            <a:off x="327950" y="6472971"/>
            <a:ext cx="2818813" cy="153888"/>
          </a:xfrm>
          <a:prstGeom prst="rect">
            <a:avLst/>
          </a:prstGeom>
        </p:spPr>
        <p:txBody>
          <a:bodyPr vert="horz" wrap="none" lIns="0" tIns="0" rIns="0" bIns="0" rtlCol="0" anchor="b" anchorCtr="0">
            <a:spAutoFit/>
          </a:bodyPr>
          <a:lstStyle>
            <a:lvl1pPr algn="l">
              <a:defRPr sz="1000">
                <a:solidFill>
                  <a:schemeClr val="tx1">
                    <a:tint val="75000"/>
                  </a:schemeClr>
                </a:solidFill>
              </a:defRPr>
            </a:lvl1pPr>
          </a:lstStyle>
          <a:p>
            <a:fld id="{8C8B385D-DF67-E241-B0BF-76B80A8E743B}" type="slidenum">
              <a:rPr lang="en-US" smtClean="0"/>
              <a:pPr/>
              <a:t>‹#›</a:t>
            </a:fld>
            <a:r>
              <a:rPr lang="en-US"/>
              <a:t>  |   ©2025 Kaiser Foundation Health Plan, Inc.</a:t>
            </a:r>
          </a:p>
        </p:txBody>
      </p:sp>
      <p:sp>
        <p:nvSpPr>
          <p:cNvPr id="4" name="Rectangle 3">
            <a:extLst>
              <a:ext uri="{FF2B5EF4-FFF2-40B4-BE49-F238E27FC236}">
                <a16:creationId xmlns:a16="http://schemas.microsoft.com/office/drawing/2014/main" id="{90D53D49-86FA-16BF-D319-90B8F259BAEE}"/>
              </a:ext>
            </a:extLst>
          </p:cNvPr>
          <p:cNvSpPr/>
          <p:nvPr userDrawn="1"/>
        </p:nvSpPr>
        <p:spPr>
          <a:xfrm>
            <a:off x="2" y="2156795"/>
            <a:ext cx="12192000" cy="22661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6" name="Title Placeholder 7">
            <a:extLst>
              <a:ext uri="{FF2B5EF4-FFF2-40B4-BE49-F238E27FC236}">
                <a16:creationId xmlns:a16="http://schemas.microsoft.com/office/drawing/2014/main" id="{8B662EBC-C3FB-B05F-7CC6-227833A860E6}"/>
              </a:ext>
            </a:extLst>
          </p:cNvPr>
          <p:cNvSpPr>
            <a:spLocks noGrp="1"/>
          </p:cNvSpPr>
          <p:nvPr>
            <p:ph type="title" hasCustomPrompt="1"/>
          </p:nvPr>
        </p:nvSpPr>
        <p:spPr>
          <a:xfrm>
            <a:off x="841467" y="2743200"/>
            <a:ext cx="8457098" cy="1107996"/>
          </a:xfrm>
          <a:prstGeom prst="rect">
            <a:avLst/>
          </a:prstGeom>
        </p:spPr>
        <p:txBody>
          <a:bodyPr vert="horz" wrap="square" lIns="0" tIns="0" rIns="0" bIns="0" rtlCol="0" anchor="ctr" anchorCtr="0">
            <a:spAutoFit/>
          </a:bodyPr>
          <a:lstStyle>
            <a:lvl1pPr algn="l">
              <a:lnSpc>
                <a:spcPct val="100000"/>
              </a:lnSpc>
              <a:defRPr sz="3599" b="0" baseline="0">
                <a:solidFill>
                  <a:schemeClr val="bg1"/>
                </a:solidFill>
              </a:defRPr>
            </a:lvl1pPr>
          </a:lstStyle>
          <a:p>
            <a:r>
              <a:rPr lang="en-US" dirty="0"/>
              <a:t>A large bold statement goes here and can go up to two lines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ransition_20">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BFAF99-53B4-00FF-ECF3-66375BAC1C58}"/>
              </a:ext>
            </a:extLst>
          </p:cNvPr>
          <p:cNvSpPr/>
          <p:nvPr userDrawn="1"/>
        </p:nvSpPr>
        <p:spPr>
          <a:xfrm>
            <a:off x="2" y="954"/>
            <a:ext cx="12192000"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13" name="Rectangle 12">
            <a:extLst>
              <a:ext uri="{FF2B5EF4-FFF2-40B4-BE49-F238E27FC236}">
                <a16:creationId xmlns:a16="http://schemas.microsoft.com/office/drawing/2014/main" id="{80FA7869-AFF4-3D56-C481-8DD78F133733}"/>
              </a:ext>
            </a:extLst>
          </p:cNvPr>
          <p:cNvSpPr/>
          <p:nvPr userDrawn="1"/>
        </p:nvSpPr>
        <p:spPr>
          <a:xfrm>
            <a:off x="4223" y="0"/>
            <a:ext cx="12192000" cy="68580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pic>
        <p:nvPicPr>
          <p:cNvPr id="4" name="Graphic 3">
            <a:extLst>
              <a:ext uri="{FF2B5EF4-FFF2-40B4-BE49-F238E27FC236}">
                <a16:creationId xmlns:a16="http://schemas.microsoft.com/office/drawing/2014/main" id="{E01F25E3-BC96-C43B-B2FF-4D38399E367B}"/>
              </a:ext>
            </a:extLst>
          </p:cNvPr>
          <p:cNvPicPr>
            <a:picLocks noChangeAspect="1"/>
          </p:cNvPicPr>
          <p:nvPr userDrawn="1"/>
        </p:nvPicPr>
        <p:blipFill>
          <a:blip r:embed="rId2">
            <a:alphaModFix amt="16000"/>
            <a:extLst>
              <a:ext uri="{96DAC541-7B7A-43D3-8B79-37D633B846F1}">
                <asvg:svgBlip xmlns:asvg="http://schemas.microsoft.com/office/drawing/2016/SVG/main" r:embed="rId3"/>
              </a:ext>
            </a:extLst>
          </a:blip>
          <a:stretch>
            <a:fillRect/>
          </a:stretch>
        </p:blipFill>
        <p:spPr>
          <a:xfrm>
            <a:off x="4220" y="3"/>
            <a:ext cx="12183558" cy="6851467"/>
          </a:xfrm>
          <a:prstGeom prst="rect">
            <a:avLst/>
          </a:prstGeom>
        </p:spPr>
      </p:pic>
    </p:spTree>
    <p:extLst>
      <p:ext uri="{BB962C8B-B14F-4D97-AF65-F5344CB8AC3E}">
        <p14:creationId xmlns:p14="http://schemas.microsoft.com/office/powerpoint/2010/main" val="2101263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1">
    <p:spTree>
      <p:nvGrpSpPr>
        <p:cNvPr id="1" name=""/>
        <p:cNvGrpSpPr/>
        <p:nvPr/>
      </p:nvGrpSpPr>
      <p:grpSpPr>
        <a:xfrm>
          <a:off x="0" y="0"/>
          <a:ext cx="0" cy="0"/>
          <a:chOff x="0" y="0"/>
          <a:chExt cx="0" cy="0"/>
        </a:xfrm>
      </p:grpSpPr>
      <p:sp>
        <p:nvSpPr>
          <p:cNvPr id="5" name="Rectangle 4"/>
          <p:cNvSpPr/>
          <p:nvPr userDrawn="1"/>
        </p:nvSpPr>
        <p:spPr>
          <a:xfrm>
            <a:off x="2" y="0"/>
            <a:ext cx="12192000" cy="6858000"/>
          </a:xfrm>
          <a:prstGeom prst="rect">
            <a:avLst/>
          </a:prstGeom>
          <a:gradFill flip="none" rotWithShape="1">
            <a:gsLst>
              <a:gs pos="0">
                <a:schemeClr val="accent1"/>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pic>
        <p:nvPicPr>
          <p:cNvPr id="6" name="Picture 5">
            <a:extLst>
              <a:ext uri="{FF2B5EF4-FFF2-40B4-BE49-F238E27FC236}">
                <a16:creationId xmlns:a16="http://schemas.microsoft.com/office/drawing/2014/main" id="{B7CD49AC-2B42-73F1-68E6-D3C90C3F8640}"/>
              </a:ext>
            </a:extLst>
          </p:cNvPr>
          <p:cNvPicPr>
            <a:picLocks/>
          </p:cNvPicPr>
          <p:nvPr userDrawn="1"/>
        </p:nvPicPr>
        <p:blipFill>
          <a:blip r:embed="rId2" cstate="email">
            <a:extLst>
              <a:ext uri="{28A0092B-C50C-407E-A947-70E740481C1C}">
                <a14:useLocalDpi xmlns:a14="http://schemas.microsoft.com/office/drawing/2010/main"/>
              </a:ext>
            </a:extLst>
          </a:blip>
          <a:srcRect/>
          <a:stretch/>
        </p:blipFill>
        <p:spPr>
          <a:xfrm>
            <a:off x="3170054" y="0"/>
            <a:ext cx="9021947" cy="6858000"/>
          </a:xfrm>
          <a:prstGeom prst="rect">
            <a:avLst/>
          </a:prstGeom>
          <a:ln>
            <a:noFill/>
          </a:ln>
        </p:spPr>
      </p:pic>
      <p:sp>
        <p:nvSpPr>
          <p:cNvPr id="3" name="Title Placeholder 7">
            <a:extLst>
              <a:ext uri="{FF2B5EF4-FFF2-40B4-BE49-F238E27FC236}">
                <a16:creationId xmlns:a16="http://schemas.microsoft.com/office/drawing/2014/main" id="{B433EEAF-F5DE-AA80-5CDC-FADB13C07CFE}"/>
              </a:ext>
            </a:extLst>
          </p:cNvPr>
          <p:cNvSpPr>
            <a:spLocks noGrp="1"/>
          </p:cNvSpPr>
          <p:nvPr>
            <p:ph type="title" hasCustomPrompt="1"/>
          </p:nvPr>
        </p:nvSpPr>
        <p:spPr>
          <a:xfrm>
            <a:off x="838092" y="2199737"/>
            <a:ext cx="10515818" cy="1690776"/>
          </a:xfrm>
          <a:prstGeom prst="rect">
            <a:avLst/>
          </a:prstGeom>
        </p:spPr>
        <p:txBody>
          <a:bodyPr vert="horz" lIns="0" tIns="0" rIns="0" bIns="0" rtlCol="0" anchor="ctr">
            <a:noAutofit/>
          </a:bodyPr>
          <a:lstStyle>
            <a:lvl1pPr>
              <a:defRPr sz="3599" b="1"/>
            </a:lvl1pPr>
          </a:lstStyle>
          <a:p>
            <a:r>
              <a:rPr lang="en-US" dirty="0"/>
              <a:t>Title of presentation goes in this space</a:t>
            </a:r>
          </a:p>
        </p:txBody>
      </p:sp>
      <p:pic>
        <p:nvPicPr>
          <p:cNvPr id="11" name="Picture 10">
            <a:extLst>
              <a:ext uri="{FF2B5EF4-FFF2-40B4-BE49-F238E27FC236}">
                <a16:creationId xmlns:a16="http://schemas.microsoft.com/office/drawing/2014/main" id="{E78F28DC-4EB6-CA20-389C-8B86FF899C92}"/>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838091" y="1089062"/>
            <a:ext cx="3045071" cy="344770"/>
          </a:xfrm>
          <a:prstGeom prst="rect">
            <a:avLst/>
          </a:prstGeom>
        </p:spPr>
      </p:pic>
      <p:sp>
        <p:nvSpPr>
          <p:cNvPr id="13" name="TextBox 12">
            <a:extLst>
              <a:ext uri="{FF2B5EF4-FFF2-40B4-BE49-F238E27FC236}">
                <a16:creationId xmlns:a16="http://schemas.microsoft.com/office/drawing/2014/main" id="{65B5E592-FECE-078E-5480-9B1F5E9784E9}"/>
              </a:ext>
            </a:extLst>
          </p:cNvPr>
          <p:cNvSpPr txBox="1"/>
          <p:nvPr userDrawn="1"/>
        </p:nvSpPr>
        <p:spPr>
          <a:xfrm>
            <a:off x="285714" y="6428713"/>
            <a:ext cx="7068286" cy="246221"/>
          </a:xfrm>
          <a:prstGeom prst="rect">
            <a:avLst/>
          </a:prstGeom>
          <a:noFill/>
        </p:spPr>
        <p:txBody>
          <a:bodyPr wrap="square">
            <a:spAutoFit/>
          </a:bodyPr>
          <a:lstStyle/>
          <a:p>
            <a:pPr algn="l"/>
            <a:r>
              <a:rPr lang="en-US" sz="1000" dirty="0">
                <a:solidFill>
                  <a:schemeClr val="bg1"/>
                </a:solidFill>
              </a:rPr>
              <a:t>©2025 Kaiser Foundation Health Plan, Inc.</a:t>
            </a:r>
          </a:p>
        </p:txBody>
      </p:sp>
    </p:spTree>
    <p:extLst>
      <p:ext uri="{BB962C8B-B14F-4D97-AF65-F5344CB8AC3E}">
        <p14:creationId xmlns:p14="http://schemas.microsoft.com/office/powerpoint/2010/main" val="3308226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5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2">
    <p:spTree>
      <p:nvGrpSpPr>
        <p:cNvPr id="1" name=""/>
        <p:cNvGrpSpPr/>
        <p:nvPr/>
      </p:nvGrpSpPr>
      <p:grpSpPr>
        <a:xfrm>
          <a:off x="0" y="0"/>
          <a:ext cx="0" cy="0"/>
          <a:chOff x="0" y="0"/>
          <a:chExt cx="0" cy="0"/>
        </a:xfrm>
      </p:grpSpPr>
      <p:sp>
        <p:nvSpPr>
          <p:cNvPr id="5" name="Rectangle 4"/>
          <p:cNvSpPr/>
          <p:nvPr userDrawn="1"/>
        </p:nvSpPr>
        <p:spPr>
          <a:xfrm>
            <a:off x="2" y="1"/>
            <a:ext cx="12192000" cy="6858000"/>
          </a:xfrm>
          <a:prstGeom prst="rect">
            <a:avLst/>
          </a:prstGeom>
          <a:gradFill flip="none" rotWithShape="1">
            <a:gsLst>
              <a:gs pos="0">
                <a:schemeClr val="accent1"/>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2" name="Rectangle 1">
            <a:extLst>
              <a:ext uri="{FF2B5EF4-FFF2-40B4-BE49-F238E27FC236}">
                <a16:creationId xmlns:a16="http://schemas.microsoft.com/office/drawing/2014/main" id="{CB197773-3BE0-EA19-6693-FB819C4E7B91}"/>
              </a:ext>
            </a:extLst>
          </p:cNvPr>
          <p:cNvSpPr>
            <a:spLocks/>
          </p:cNvSpPr>
          <p:nvPr userDrawn="1"/>
        </p:nvSpPr>
        <p:spPr>
          <a:xfrm>
            <a:off x="2" y="0"/>
            <a:ext cx="12192000" cy="5194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p>
        </p:txBody>
      </p:sp>
      <p:sp>
        <p:nvSpPr>
          <p:cNvPr id="12" name="Title Placeholder 7"/>
          <p:cNvSpPr>
            <a:spLocks noGrp="1"/>
          </p:cNvSpPr>
          <p:nvPr>
            <p:ph type="title" hasCustomPrompt="1"/>
          </p:nvPr>
        </p:nvSpPr>
        <p:spPr>
          <a:xfrm>
            <a:off x="838092" y="2199737"/>
            <a:ext cx="10515818" cy="1690776"/>
          </a:xfrm>
          <a:prstGeom prst="rect">
            <a:avLst/>
          </a:prstGeom>
        </p:spPr>
        <p:txBody>
          <a:bodyPr vert="horz" lIns="0" tIns="0" rIns="0" bIns="0" rtlCol="0" anchor="ctr">
            <a:noAutofit/>
          </a:bodyPr>
          <a:lstStyle>
            <a:lvl1pPr>
              <a:defRPr sz="3599" b="1"/>
            </a:lvl1pPr>
          </a:lstStyle>
          <a:p>
            <a:r>
              <a:rPr lang="en-US" dirty="0"/>
              <a:t>Title of presentation goes in this space</a:t>
            </a:r>
          </a:p>
        </p:txBody>
      </p:sp>
      <p:pic>
        <p:nvPicPr>
          <p:cNvPr id="6" name="Picture 5">
            <a:extLst>
              <a:ext uri="{FF2B5EF4-FFF2-40B4-BE49-F238E27FC236}">
                <a16:creationId xmlns:a16="http://schemas.microsoft.com/office/drawing/2014/main" id="{B7CD49AC-2B42-73F1-68E6-D3C90C3F8640}"/>
              </a:ext>
            </a:extLst>
          </p:cNvPr>
          <p:cNvPicPr>
            <a:picLocks/>
          </p:cNvPicPr>
          <p:nvPr userDrawn="1"/>
        </p:nvPicPr>
        <p:blipFill>
          <a:blip r:embed="rId2" cstate="email">
            <a:extLst>
              <a:ext uri="{28A0092B-C50C-407E-A947-70E740481C1C}">
                <a14:useLocalDpi xmlns:a14="http://schemas.microsoft.com/office/drawing/2010/main"/>
              </a:ext>
            </a:extLst>
          </a:blip>
          <a:srcRect/>
          <a:stretch/>
        </p:blipFill>
        <p:spPr>
          <a:xfrm>
            <a:off x="2883652" y="0"/>
            <a:ext cx="9308349" cy="6858000"/>
          </a:xfrm>
          <a:prstGeom prst="rect">
            <a:avLst/>
          </a:prstGeom>
          <a:ln>
            <a:noFill/>
          </a:ln>
        </p:spPr>
      </p:pic>
      <p:pic>
        <p:nvPicPr>
          <p:cNvPr id="7" name="Picture 6">
            <a:extLst>
              <a:ext uri="{FF2B5EF4-FFF2-40B4-BE49-F238E27FC236}">
                <a16:creationId xmlns:a16="http://schemas.microsoft.com/office/drawing/2014/main" id="{C7C8E08C-0A2A-479A-125B-A1BF75F7FA6B}"/>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838091" y="1089062"/>
            <a:ext cx="3045071" cy="344770"/>
          </a:xfrm>
          <a:prstGeom prst="rect">
            <a:avLst/>
          </a:prstGeom>
        </p:spPr>
      </p:pic>
      <p:sp>
        <p:nvSpPr>
          <p:cNvPr id="8" name="TextBox 7">
            <a:extLst>
              <a:ext uri="{FF2B5EF4-FFF2-40B4-BE49-F238E27FC236}">
                <a16:creationId xmlns:a16="http://schemas.microsoft.com/office/drawing/2014/main" id="{B3E683BD-59A7-80E3-8DEA-080F4934DE2E}"/>
              </a:ext>
            </a:extLst>
          </p:cNvPr>
          <p:cNvSpPr txBox="1"/>
          <p:nvPr userDrawn="1"/>
        </p:nvSpPr>
        <p:spPr>
          <a:xfrm>
            <a:off x="285714" y="6428713"/>
            <a:ext cx="7068286" cy="246221"/>
          </a:xfrm>
          <a:prstGeom prst="rect">
            <a:avLst/>
          </a:prstGeom>
          <a:noFill/>
        </p:spPr>
        <p:txBody>
          <a:bodyPr wrap="square">
            <a:spAutoFit/>
          </a:bodyPr>
          <a:lstStyle/>
          <a:p>
            <a:pPr algn="l"/>
            <a:r>
              <a:rPr lang="en-US" sz="1000" dirty="0">
                <a:solidFill>
                  <a:schemeClr val="bg1"/>
                </a:solidFill>
              </a:rPr>
              <a:t>©2025 Kaiser Foundation Health Plan, Inc.</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55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_3">
    <p:bg>
      <p:bgPr>
        <a:solidFill>
          <a:schemeClr val="bg1">
            <a:alpha val="42754"/>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B7D113-6D9E-2EDA-F580-FD7C69C00A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0"/>
            <a:ext cx="12192000" cy="6858000"/>
          </a:xfrm>
          <a:prstGeom prst="rect">
            <a:avLst/>
          </a:prstGeom>
          <a:solidFill>
            <a:srgbClr val="0078B3"/>
          </a:solidFill>
        </p:spPr>
      </p:pic>
      <p:pic>
        <p:nvPicPr>
          <p:cNvPr id="3" name="Picture 2">
            <a:extLst>
              <a:ext uri="{FF2B5EF4-FFF2-40B4-BE49-F238E27FC236}">
                <a16:creationId xmlns:a16="http://schemas.microsoft.com/office/drawing/2014/main" id="{07F1FA08-FA1A-B729-0E0A-60ED315B0342}"/>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838091" y="1089062"/>
            <a:ext cx="3045071" cy="344770"/>
          </a:xfrm>
          <a:prstGeom prst="rect">
            <a:avLst/>
          </a:prstGeom>
        </p:spPr>
      </p:pic>
      <p:sp>
        <p:nvSpPr>
          <p:cNvPr id="5" name="Title Placeholder 7">
            <a:extLst>
              <a:ext uri="{FF2B5EF4-FFF2-40B4-BE49-F238E27FC236}">
                <a16:creationId xmlns:a16="http://schemas.microsoft.com/office/drawing/2014/main" id="{40A0E76F-9EA5-4861-CB3B-B7BB718012FA}"/>
              </a:ext>
            </a:extLst>
          </p:cNvPr>
          <p:cNvSpPr>
            <a:spLocks noGrp="1"/>
          </p:cNvSpPr>
          <p:nvPr>
            <p:ph type="title" hasCustomPrompt="1"/>
          </p:nvPr>
        </p:nvSpPr>
        <p:spPr>
          <a:xfrm>
            <a:off x="838092" y="2199737"/>
            <a:ext cx="10515818" cy="1690776"/>
          </a:xfrm>
          <a:prstGeom prst="rect">
            <a:avLst/>
          </a:prstGeom>
        </p:spPr>
        <p:txBody>
          <a:bodyPr vert="horz" lIns="0" tIns="0" rIns="0" bIns="0" rtlCol="0" anchor="ctr">
            <a:noAutofit/>
          </a:bodyPr>
          <a:lstStyle>
            <a:lvl1pPr>
              <a:defRPr sz="3599" b="1"/>
            </a:lvl1pPr>
          </a:lstStyle>
          <a:p>
            <a:r>
              <a:rPr lang="en-US" dirty="0"/>
              <a:t>Title of presentation goes in this space</a:t>
            </a:r>
          </a:p>
        </p:txBody>
      </p:sp>
      <p:sp>
        <p:nvSpPr>
          <p:cNvPr id="8" name="TextBox 7">
            <a:extLst>
              <a:ext uri="{FF2B5EF4-FFF2-40B4-BE49-F238E27FC236}">
                <a16:creationId xmlns:a16="http://schemas.microsoft.com/office/drawing/2014/main" id="{CCEA01BA-3E22-5737-4F47-D0FF51C8781E}"/>
              </a:ext>
            </a:extLst>
          </p:cNvPr>
          <p:cNvSpPr txBox="1"/>
          <p:nvPr userDrawn="1"/>
        </p:nvSpPr>
        <p:spPr>
          <a:xfrm>
            <a:off x="285714" y="6428713"/>
            <a:ext cx="7068286" cy="246221"/>
          </a:xfrm>
          <a:prstGeom prst="rect">
            <a:avLst/>
          </a:prstGeom>
          <a:noFill/>
        </p:spPr>
        <p:txBody>
          <a:bodyPr wrap="square">
            <a:spAutoFit/>
          </a:bodyPr>
          <a:lstStyle/>
          <a:p>
            <a:pPr algn="l"/>
            <a:r>
              <a:rPr lang="en-US" sz="1000" dirty="0">
                <a:solidFill>
                  <a:schemeClr val="bg1"/>
                </a:solidFill>
              </a:rPr>
              <a:t>©2025 Kaiser Foundation Health Plan, Inc.</a:t>
            </a:r>
          </a:p>
        </p:txBody>
      </p:sp>
    </p:spTree>
    <p:extLst>
      <p:ext uri="{BB962C8B-B14F-4D97-AF65-F5344CB8AC3E}">
        <p14:creationId xmlns:p14="http://schemas.microsoft.com/office/powerpoint/2010/main" val="28210944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5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_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9BC49A-FC82-C820-83CC-4AD979A0C9A7}"/>
              </a:ext>
            </a:extLst>
          </p:cNvPr>
          <p:cNvPicPr>
            <a:picLocks noChangeAspect="1"/>
          </p:cNvPicPr>
          <p:nvPr userDrawn="1"/>
        </p:nvPicPr>
        <p:blipFill>
          <a:blip r:embed="rId2"/>
          <a:srcRect l="13275" b="2410"/>
          <a:stretch/>
        </p:blipFill>
        <p:spPr>
          <a:xfrm>
            <a:off x="2" y="0"/>
            <a:ext cx="12192000" cy="6858000"/>
          </a:xfrm>
          <a:prstGeom prst="rect">
            <a:avLst/>
          </a:prstGeom>
        </p:spPr>
      </p:pic>
      <p:sp>
        <p:nvSpPr>
          <p:cNvPr id="5" name="Title Placeholder 7">
            <a:extLst>
              <a:ext uri="{FF2B5EF4-FFF2-40B4-BE49-F238E27FC236}">
                <a16:creationId xmlns:a16="http://schemas.microsoft.com/office/drawing/2014/main" id="{0825A11C-0102-2C3D-564D-699B49297AA5}"/>
              </a:ext>
            </a:extLst>
          </p:cNvPr>
          <p:cNvSpPr>
            <a:spLocks noGrp="1"/>
          </p:cNvSpPr>
          <p:nvPr>
            <p:ph type="title" hasCustomPrompt="1"/>
          </p:nvPr>
        </p:nvSpPr>
        <p:spPr>
          <a:xfrm>
            <a:off x="838092" y="2199737"/>
            <a:ext cx="10515818" cy="1690776"/>
          </a:xfrm>
          <a:prstGeom prst="rect">
            <a:avLst/>
          </a:prstGeom>
        </p:spPr>
        <p:txBody>
          <a:bodyPr vert="horz" lIns="0" tIns="0" rIns="0" bIns="0" rtlCol="0" anchor="ctr">
            <a:noAutofit/>
          </a:bodyPr>
          <a:lstStyle>
            <a:lvl1pPr>
              <a:defRPr sz="3599" b="1"/>
            </a:lvl1pPr>
          </a:lstStyle>
          <a:p>
            <a:r>
              <a:rPr lang="en-US" dirty="0"/>
              <a:t>Title of presentation goes in this space</a:t>
            </a:r>
          </a:p>
        </p:txBody>
      </p:sp>
      <p:pic>
        <p:nvPicPr>
          <p:cNvPr id="4" name="Picture 3">
            <a:extLst>
              <a:ext uri="{FF2B5EF4-FFF2-40B4-BE49-F238E27FC236}">
                <a16:creationId xmlns:a16="http://schemas.microsoft.com/office/drawing/2014/main" id="{7E366614-FDF6-DB2D-2FA1-7970F92E4FB2}"/>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838091" y="1089062"/>
            <a:ext cx="3045071" cy="344770"/>
          </a:xfrm>
          <a:prstGeom prst="rect">
            <a:avLst/>
          </a:prstGeom>
        </p:spPr>
      </p:pic>
      <p:sp>
        <p:nvSpPr>
          <p:cNvPr id="8" name="TextBox 7">
            <a:extLst>
              <a:ext uri="{FF2B5EF4-FFF2-40B4-BE49-F238E27FC236}">
                <a16:creationId xmlns:a16="http://schemas.microsoft.com/office/drawing/2014/main" id="{1E477923-8542-FFC4-9B1B-0A80A5E21291}"/>
              </a:ext>
            </a:extLst>
          </p:cNvPr>
          <p:cNvSpPr txBox="1"/>
          <p:nvPr userDrawn="1"/>
        </p:nvSpPr>
        <p:spPr>
          <a:xfrm>
            <a:off x="285714" y="6428713"/>
            <a:ext cx="7068286" cy="246221"/>
          </a:xfrm>
          <a:prstGeom prst="rect">
            <a:avLst/>
          </a:prstGeom>
          <a:noFill/>
        </p:spPr>
        <p:txBody>
          <a:bodyPr wrap="square">
            <a:spAutoFit/>
          </a:bodyPr>
          <a:lstStyle/>
          <a:p>
            <a:pPr algn="l"/>
            <a:r>
              <a:rPr lang="en-US" sz="1000" dirty="0">
                <a:solidFill>
                  <a:schemeClr val="bg1"/>
                </a:solidFill>
              </a:rPr>
              <a:t>©2025 Kaiser Foundation Health Plan, Inc.</a:t>
            </a:r>
          </a:p>
        </p:txBody>
      </p:sp>
    </p:spTree>
    <p:extLst>
      <p:ext uri="{BB962C8B-B14F-4D97-AF65-F5344CB8AC3E}">
        <p14:creationId xmlns:p14="http://schemas.microsoft.com/office/powerpoint/2010/main" val="2467761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_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A32596-6D9B-EB55-5B2A-A7A985780E2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2" y="3"/>
            <a:ext cx="12192003" cy="6857999"/>
          </a:xfrm>
          <a:prstGeom prst="rect">
            <a:avLst/>
          </a:prstGeom>
        </p:spPr>
      </p:pic>
      <p:sp>
        <p:nvSpPr>
          <p:cNvPr id="9" name="Title Placeholder 7">
            <a:extLst>
              <a:ext uri="{FF2B5EF4-FFF2-40B4-BE49-F238E27FC236}">
                <a16:creationId xmlns:a16="http://schemas.microsoft.com/office/drawing/2014/main" id="{ADE3CF30-BDD1-3CB4-DA5E-7CDFBF35306E}"/>
              </a:ext>
            </a:extLst>
          </p:cNvPr>
          <p:cNvSpPr>
            <a:spLocks noGrp="1"/>
          </p:cNvSpPr>
          <p:nvPr>
            <p:ph type="title" hasCustomPrompt="1"/>
          </p:nvPr>
        </p:nvSpPr>
        <p:spPr>
          <a:xfrm>
            <a:off x="838093" y="2199737"/>
            <a:ext cx="5942847" cy="1690776"/>
          </a:xfrm>
          <a:prstGeom prst="rect">
            <a:avLst/>
          </a:prstGeom>
        </p:spPr>
        <p:txBody>
          <a:bodyPr vert="horz" lIns="0" tIns="0" rIns="0" bIns="0" rtlCol="0" anchor="ctr">
            <a:noAutofit/>
          </a:bodyPr>
          <a:lstStyle>
            <a:lvl1pPr>
              <a:defRPr sz="3599" b="1"/>
            </a:lvl1pPr>
          </a:lstStyle>
          <a:p>
            <a:r>
              <a:rPr lang="en-US" dirty="0"/>
              <a:t>Title of presentation </a:t>
            </a:r>
            <a:br>
              <a:rPr lang="en-US" dirty="0"/>
            </a:br>
            <a:r>
              <a:rPr lang="en-US" dirty="0"/>
              <a:t>goes in this space</a:t>
            </a:r>
          </a:p>
        </p:txBody>
      </p:sp>
      <p:pic>
        <p:nvPicPr>
          <p:cNvPr id="11" name="Picture 10">
            <a:extLst>
              <a:ext uri="{FF2B5EF4-FFF2-40B4-BE49-F238E27FC236}">
                <a16:creationId xmlns:a16="http://schemas.microsoft.com/office/drawing/2014/main" id="{FB9AA31B-91A6-F3AB-48C2-38FA53113397}"/>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838091" y="1089062"/>
            <a:ext cx="3045071" cy="344770"/>
          </a:xfrm>
          <a:prstGeom prst="rect">
            <a:avLst/>
          </a:prstGeom>
        </p:spPr>
      </p:pic>
      <p:sp>
        <p:nvSpPr>
          <p:cNvPr id="12" name="TextBox 11">
            <a:extLst>
              <a:ext uri="{FF2B5EF4-FFF2-40B4-BE49-F238E27FC236}">
                <a16:creationId xmlns:a16="http://schemas.microsoft.com/office/drawing/2014/main" id="{C2C3586A-F4BC-829C-2D4C-AE14856986C7}"/>
              </a:ext>
            </a:extLst>
          </p:cNvPr>
          <p:cNvSpPr txBox="1"/>
          <p:nvPr userDrawn="1"/>
        </p:nvSpPr>
        <p:spPr>
          <a:xfrm>
            <a:off x="285714" y="6428713"/>
            <a:ext cx="7068286" cy="246221"/>
          </a:xfrm>
          <a:prstGeom prst="rect">
            <a:avLst/>
          </a:prstGeom>
          <a:noFill/>
        </p:spPr>
        <p:txBody>
          <a:bodyPr wrap="square">
            <a:spAutoFit/>
          </a:bodyPr>
          <a:lstStyle/>
          <a:p>
            <a:pPr algn="l"/>
            <a:r>
              <a:rPr lang="en-US" sz="1000" dirty="0">
                <a:solidFill>
                  <a:schemeClr val="bg1"/>
                </a:solidFill>
              </a:rPr>
              <a:t>©2025 Kaiser Foundation Health Plan, Inc.</a:t>
            </a:r>
          </a:p>
        </p:txBody>
      </p:sp>
    </p:spTree>
    <p:extLst>
      <p:ext uri="{BB962C8B-B14F-4D97-AF65-F5344CB8AC3E}">
        <p14:creationId xmlns:p14="http://schemas.microsoft.com/office/powerpoint/2010/main" val="2297011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CC553-71DE-3517-F090-24261F37DA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 y="0"/>
            <a:ext cx="12192000" cy="6858000"/>
          </a:xfrm>
          <a:prstGeom prst="rect">
            <a:avLst/>
          </a:prstGeom>
          <a:ln>
            <a:noFill/>
          </a:ln>
        </p:spPr>
      </p:pic>
      <p:sp>
        <p:nvSpPr>
          <p:cNvPr id="8" name="TextBox 7">
            <a:extLst>
              <a:ext uri="{FF2B5EF4-FFF2-40B4-BE49-F238E27FC236}">
                <a16:creationId xmlns:a16="http://schemas.microsoft.com/office/drawing/2014/main" id="{BEBD2DE9-D441-4267-97A4-71E7D3F7760B}"/>
              </a:ext>
            </a:extLst>
          </p:cNvPr>
          <p:cNvSpPr txBox="1"/>
          <p:nvPr userDrawn="1"/>
        </p:nvSpPr>
        <p:spPr>
          <a:xfrm>
            <a:off x="285714" y="6428713"/>
            <a:ext cx="7068286" cy="246221"/>
          </a:xfrm>
          <a:prstGeom prst="rect">
            <a:avLst/>
          </a:prstGeom>
          <a:noFill/>
        </p:spPr>
        <p:txBody>
          <a:bodyPr wrap="square">
            <a:spAutoFit/>
          </a:bodyPr>
          <a:lstStyle/>
          <a:p>
            <a:pPr algn="l"/>
            <a:r>
              <a:rPr lang="en-US" sz="1000" dirty="0">
                <a:solidFill>
                  <a:srgbClr val="898989"/>
                </a:solidFill>
              </a:rPr>
              <a:t>©2025 Kaiser Foundation Health Plan, Inc.</a:t>
            </a:r>
          </a:p>
        </p:txBody>
      </p:sp>
      <p:pic>
        <p:nvPicPr>
          <p:cNvPr id="14" name="Picture 13">
            <a:extLst>
              <a:ext uri="{FF2B5EF4-FFF2-40B4-BE49-F238E27FC236}">
                <a16:creationId xmlns:a16="http://schemas.microsoft.com/office/drawing/2014/main" id="{E68C76BC-D099-31EE-2DC0-CE4A8FFB13AB}"/>
              </a:ext>
            </a:extLst>
          </p:cNvPr>
          <p:cNvPicPr/>
          <p:nvPr userDrawn="1"/>
        </p:nvPicPr>
        <p:blipFill>
          <a:blip r:embed="rId3">
            <a:extLst>
              <a:ext uri="{28A0092B-C50C-407E-A947-70E740481C1C}">
                <a14:useLocalDpi xmlns:a14="http://schemas.microsoft.com/office/drawing/2010/main"/>
              </a:ext>
            </a:extLst>
          </a:blip>
          <a:stretch>
            <a:fillRect/>
          </a:stretch>
        </p:blipFill>
        <p:spPr>
          <a:xfrm>
            <a:off x="838092" y="1082569"/>
            <a:ext cx="3063363" cy="346841"/>
          </a:xfrm>
          <a:prstGeom prst="rect">
            <a:avLst/>
          </a:prstGeom>
        </p:spPr>
      </p:pic>
      <p:sp>
        <p:nvSpPr>
          <p:cNvPr id="3" name="Title Placeholder 7">
            <a:extLst>
              <a:ext uri="{FF2B5EF4-FFF2-40B4-BE49-F238E27FC236}">
                <a16:creationId xmlns:a16="http://schemas.microsoft.com/office/drawing/2014/main" id="{39BF9076-B134-F19D-C5D0-67CA49C1B830}"/>
              </a:ext>
            </a:extLst>
          </p:cNvPr>
          <p:cNvSpPr>
            <a:spLocks noGrp="1"/>
          </p:cNvSpPr>
          <p:nvPr>
            <p:ph type="title" hasCustomPrompt="1"/>
          </p:nvPr>
        </p:nvSpPr>
        <p:spPr>
          <a:xfrm>
            <a:off x="838092" y="2199737"/>
            <a:ext cx="10515818" cy="1690776"/>
          </a:xfrm>
          <a:prstGeom prst="rect">
            <a:avLst/>
          </a:prstGeom>
        </p:spPr>
        <p:txBody>
          <a:bodyPr vert="horz" lIns="0" tIns="0" rIns="0" bIns="0" rtlCol="0" anchor="ctr">
            <a:noAutofit/>
          </a:bodyPr>
          <a:lstStyle>
            <a:lvl1pPr>
              <a:defRPr sz="3599" b="1">
                <a:solidFill>
                  <a:srgbClr val="0078B3"/>
                </a:solidFill>
              </a:defRPr>
            </a:lvl1pPr>
          </a:lstStyle>
          <a:p>
            <a:r>
              <a:rPr lang="en-US" dirty="0"/>
              <a:t>Title of presentation goes in this space</a:t>
            </a:r>
          </a:p>
        </p:txBody>
      </p:sp>
    </p:spTree>
    <p:extLst>
      <p:ext uri="{BB962C8B-B14F-4D97-AF65-F5344CB8AC3E}">
        <p14:creationId xmlns:p14="http://schemas.microsoft.com/office/powerpoint/2010/main" val="3867269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_7">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84B72743-897E-0348-95D6-A85762E9C142}"/>
              </a:ext>
            </a:extLst>
          </p:cNvPr>
          <p:cNvSpPr>
            <a:spLocks noGrp="1"/>
          </p:cNvSpPr>
          <p:nvPr>
            <p:ph type="pic" sz="quarter" idx="10"/>
          </p:nvPr>
        </p:nvSpPr>
        <p:spPr>
          <a:xfrm>
            <a:off x="2" y="1"/>
            <a:ext cx="12192000" cy="4147457"/>
          </a:xfrm>
          <a:prstGeom prst="rect">
            <a:avLst/>
          </a:prstGeom>
          <a:solidFill>
            <a:schemeClr val="bg1">
              <a:lumMod val="95000"/>
            </a:schemeClr>
          </a:solidFill>
        </p:spPr>
        <p:txBody>
          <a:bodyPr/>
          <a:lstStyle>
            <a:lvl1pPr marL="0" indent="0">
              <a:buNone/>
              <a:defRPr/>
            </a:lvl1pPr>
          </a:lstStyle>
          <a:p>
            <a:endParaRPr lang="en-US"/>
          </a:p>
        </p:txBody>
      </p:sp>
      <p:sp>
        <p:nvSpPr>
          <p:cNvPr id="14" name="Rectangle 13">
            <a:extLst>
              <a:ext uri="{FF2B5EF4-FFF2-40B4-BE49-F238E27FC236}">
                <a16:creationId xmlns:a16="http://schemas.microsoft.com/office/drawing/2014/main" id="{E0F7A8C1-32BE-D5BA-C239-12084DE5B1BF}"/>
              </a:ext>
            </a:extLst>
          </p:cNvPr>
          <p:cNvSpPr/>
          <p:nvPr userDrawn="1"/>
        </p:nvSpPr>
        <p:spPr>
          <a:xfrm>
            <a:off x="2" y="4152122"/>
            <a:ext cx="12192000" cy="2705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11" name="Title Placeholder 7">
            <a:extLst>
              <a:ext uri="{FF2B5EF4-FFF2-40B4-BE49-F238E27FC236}">
                <a16:creationId xmlns:a16="http://schemas.microsoft.com/office/drawing/2014/main" id="{F0817742-D3A6-BC16-4CD7-3DEE64F662AA}"/>
              </a:ext>
            </a:extLst>
          </p:cNvPr>
          <p:cNvSpPr>
            <a:spLocks noGrp="1"/>
          </p:cNvSpPr>
          <p:nvPr>
            <p:ph type="title" hasCustomPrompt="1"/>
          </p:nvPr>
        </p:nvSpPr>
        <p:spPr>
          <a:xfrm>
            <a:off x="838092" y="4529277"/>
            <a:ext cx="10515818" cy="750294"/>
          </a:xfrm>
          <a:prstGeom prst="rect">
            <a:avLst/>
          </a:prstGeom>
        </p:spPr>
        <p:txBody>
          <a:bodyPr vert="horz" lIns="0" tIns="0" rIns="0" bIns="0" rtlCol="0" anchor="ctr">
            <a:noAutofit/>
          </a:bodyPr>
          <a:lstStyle>
            <a:lvl1pPr>
              <a:defRPr sz="3599" b="1">
                <a:solidFill>
                  <a:schemeClr val="bg1"/>
                </a:solidFill>
              </a:defRPr>
            </a:lvl1pPr>
          </a:lstStyle>
          <a:p>
            <a:r>
              <a:rPr lang="en-US" dirty="0"/>
              <a:t>Title of presentation goes in this space</a:t>
            </a:r>
          </a:p>
        </p:txBody>
      </p:sp>
      <p:sp>
        <p:nvSpPr>
          <p:cNvPr id="15" name="TextBox 14">
            <a:extLst>
              <a:ext uri="{FF2B5EF4-FFF2-40B4-BE49-F238E27FC236}">
                <a16:creationId xmlns:a16="http://schemas.microsoft.com/office/drawing/2014/main" id="{6E38CFF5-73D0-6CDA-D13C-C083B0FBAE3E}"/>
              </a:ext>
            </a:extLst>
          </p:cNvPr>
          <p:cNvSpPr txBox="1">
            <a:spLocks/>
          </p:cNvSpPr>
          <p:nvPr userDrawn="1"/>
        </p:nvSpPr>
        <p:spPr>
          <a:xfrm>
            <a:off x="285714" y="6428713"/>
            <a:ext cx="7068286" cy="246221"/>
          </a:xfrm>
          <a:prstGeom prst="rect">
            <a:avLst/>
          </a:prstGeom>
          <a:noFill/>
        </p:spPr>
        <p:txBody>
          <a:bodyPr wrap="square">
            <a:spAutoFit/>
          </a:bodyPr>
          <a:lstStyle/>
          <a:p>
            <a:pPr algn="l"/>
            <a:r>
              <a:rPr lang="en-US" sz="1000">
                <a:solidFill>
                  <a:schemeClr val="bg1"/>
                </a:solidFill>
              </a:rPr>
              <a:t>©2025 Kaiser Foundation Health Plan, Inc.</a:t>
            </a:r>
          </a:p>
        </p:txBody>
      </p:sp>
      <p:pic>
        <p:nvPicPr>
          <p:cNvPr id="16" name="Graphic 15">
            <a:extLst>
              <a:ext uri="{FF2B5EF4-FFF2-40B4-BE49-F238E27FC236}">
                <a16:creationId xmlns:a16="http://schemas.microsoft.com/office/drawing/2014/main" id="{95155322-94B4-7ACA-0D5E-C767FD6C36D7}"/>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9573496" y="6323833"/>
            <a:ext cx="2293797" cy="259200"/>
          </a:xfrm>
          <a:prstGeom prst="rect">
            <a:avLst/>
          </a:prstGeom>
        </p:spPr>
      </p:pic>
      <p:sp>
        <p:nvSpPr>
          <p:cNvPr id="2" name="Text Placeholder 7">
            <a:extLst>
              <a:ext uri="{FF2B5EF4-FFF2-40B4-BE49-F238E27FC236}">
                <a16:creationId xmlns:a16="http://schemas.microsoft.com/office/drawing/2014/main" id="{FA4C9C90-712A-9845-AD91-2B83E1C2A607}"/>
              </a:ext>
            </a:extLst>
          </p:cNvPr>
          <p:cNvSpPr txBox="1">
            <a:spLocks/>
          </p:cNvSpPr>
          <p:nvPr userDrawn="1"/>
        </p:nvSpPr>
        <p:spPr>
          <a:xfrm>
            <a:off x="838091" y="5536914"/>
            <a:ext cx="2914271" cy="536685"/>
          </a:xfrm>
          <a:prstGeom prst="rect">
            <a:avLst/>
          </a:prstGeom>
        </p:spPr>
        <p:txBody>
          <a:bodyPr wrap="square" lIns="0" tIns="0" rIns="0" bIns="0" anchor="t" anchorCtr="0">
            <a:spAutoFit/>
          </a:bodyPr>
          <a:lstStyle>
            <a:lvl1pPr marL="0" indent="0" algn="l" defTabSz="457017" rtl="0" eaLnBrk="1" latinLnBrk="0" hangingPunct="1">
              <a:lnSpc>
                <a:spcPct val="90000"/>
              </a:lnSpc>
              <a:spcBef>
                <a:spcPts val="500"/>
              </a:spcBef>
              <a:buFontTx/>
              <a:buNone/>
              <a:defRPr sz="1599" b="1" kern="1200" spc="40" baseline="0">
                <a:solidFill>
                  <a:schemeClr val="bg1"/>
                </a:solidFill>
                <a:latin typeface="Arial" panose="020B0604020202020204" pitchFamily="34" charset="0"/>
                <a:ea typeface="+mn-ea"/>
                <a:cs typeface="Arial" panose="020B0604020202020204" pitchFamily="34" charset="0"/>
              </a:defRPr>
            </a:lvl1pPr>
            <a:lvl2pPr marL="342763"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2pPr>
            <a:lvl3pPr marL="571271"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3pPr>
            <a:lvl4pPr marL="799780"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4pPr>
            <a:lvl5pPr marL="1028289"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5pPr>
            <a:lvl6pPr marL="1256797"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6pPr>
            <a:lvl7pPr marL="1485306"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7pPr>
            <a:lvl8pPr marL="1713814"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8pPr>
            <a:lvl9pPr marL="1942323"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9pPr>
          </a:lstStyle>
          <a:p>
            <a:pPr>
              <a:spcAft>
                <a:spcPts val="500"/>
              </a:spcAft>
            </a:pPr>
            <a:r>
              <a:rPr lang="en-US" sz="1599" dirty="0"/>
              <a:t>Department/Presenter</a:t>
            </a:r>
          </a:p>
          <a:p>
            <a:r>
              <a:rPr lang="en-US" sz="1350" b="0" dirty="0"/>
              <a:t>Month Day, Year </a:t>
            </a:r>
          </a:p>
        </p:txBody>
      </p:sp>
    </p:spTree>
    <p:extLst>
      <p:ext uri="{BB962C8B-B14F-4D97-AF65-F5344CB8AC3E}">
        <p14:creationId xmlns:p14="http://schemas.microsoft.com/office/powerpoint/2010/main" val="295780367"/>
      </p:ext>
    </p:extLst>
  </p:cSld>
  <p:clrMapOvr>
    <a:masterClrMapping/>
  </p:clrMapOvr>
  <p:extLst>
    <p:ext uri="{DCECCB84-F9BA-43D5-87BE-67443E8EF086}">
      <p15:sldGuideLst xmlns:p15="http://schemas.microsoft.com/office/powerpoint/2012/main">
        <p15:guide id="1" pos="456" userDrawn="1">
          <p15:clr>
            <a:srgbClr val="FBAE40"/>
          </p15:clr>
        </p15:guide>
        <p15:guide id="2" pos="552"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5" userDrawn="1">
          <p15:clr>
            <a:srgbClr val="FBAE40"/>
          </p15:clr>
        </p15:guide>
        <p15:guide id="8" pos="2221" userDrawn="1">
          <p15:clr>
            <a:srgbClr val="FBAE40"/>
          </p15:clr>
        </p15:guide>
        <p15:guide id="9" pos="2688"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7" userDrawn="1">
          <p15:clr>
            <a:srgbClr val="FBAE40"/>
          </p15:clr>
        </p15:guide>
        <p15:guide id="20" pos="5567"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16" userDrawn="1">
          <p15:clr>
            <a:srgbClr val="FBAE40"/>
          </p15:clr>
        </p15:guide>
        <p15:guide id="26" pos="6012" userDrawn="1">
          <p15:clr>
            <a:srgbClr val="FBAE40"/>
          </p15:clr>
        </p15:guide>
        <p15:guide id="27" pos="612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8">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84B72743-897E-0348-95D6-A85762E9C142}"/>
              </a:ext>
            </a:extLst>
          </p:cNvPr>
          <p:cNvSpPr>
            <a:spLocks noGrp="1"/>
          </p:cNvSpPr>
          <p:nvPr>
            <p:ph type="pic" sz="quarter" idx="10"/>
          </p:nvPr>
        </p:nvSpPr>
        <p:spPr>
          <a:xfrm>
            <a:off x="2" y="1"/>
            <a:ext cx="12192000" cy="4147457"/>
          </a:xfrm>
          <a:prstGeom prst="rect">
            <a:avLst/>
          </a:prstGeom>
          <a:solidFill>
            <a:schemeClr val="bg1">
              <a:lumMod val="95000"/>
            </a:schemeClr>
          </a:solidFill>
        </p:spPr>
        <p:txBody>
          <a:bodyPr/>
          <a:lstStyle>
            <a:lvl1pPr marL="0" indent="0">
              <a:buNone/>
              <a:defRPr/>
            </a:lvl1pPr>
          </a:lstStyle>
          <a:p>
            <a:endParaRPr lang="en-US"/>
          </a:p>
        </p:txBody>
      </p:sp>
      <p:sp>
        <p:nvSpPr>
          <p:cNvPr id="11" name="Title Placeholder 7">
            <a:extLst>
              <a:ext uri="{FF2B5EF4-FFF2-40B4-BE49-F238E27FC236}">
                <a16:creationId xmlns:a16="http://schemas.microsoft.com/office/drawing/2014/main" id="{F0817742-D3A6-BC16-4CD7-3DEE64F662AA}"/>
              </a:ext>
            </a:extLst>
          </p:cNvPr>
          <p:cNvSpPr>
            <a:spLocks noGrp="1"/>
          </p:cNvSpPr>
          <p:nvPr>
            <p:ph type="title" hasCustomPrompt="1"/>
          </p:nvPr>
        </p:nvSpPr>
        <p:spPr>
          <a:xfrm>
            <a:off x="838092" y="4529277"/>
            <a:ext cx="10515818" cy="750294"/>
          </a:xfrm>
          <a:prstGeom prst="rect">
            <a:avLst/>
          </a:prstGeom>
        </p:spPr>
        <p:txBody>
          <a:bodyPr vert="horz" lIns="0" tIns="0" rIns="0" bIns="0" rtlCol="0" anchor="ctr">
            <a:noAutofit/>
          </a:bodyPr>
          <a:lstStyle>
            <a:lvl1pPr>
              <a:defRPr sz="3599" b="1">
                <a:solidFill>
                  <a:srgbClr val="0078B3"/>
                </a:solidFill>
              </a:defRPr>
            </a:lvl1pPr>
          </a:lstStyle>
          <a:p>
            <a:r>
              <a:rPr lang="en-US" dirty="0"/>
              <a:t>Title of presentation goes in this space</a:t>
            </a:r>
          </a:p>
        </p:txBody>
      </p:sp>
      <p:sp>
        <p:nvSpPr>
          <p:cNvPr id="2" name="Text Placeholder 7">
            <a:extLst>
              <a:ext uri="{FF2B5EF4-FFF2-40B4-BE49-F238E27FC236}">
                <a16:creationId xmlns:a16="http://schemas.microsoft.com/office/drawing/2014/main" id="{2F25C165-4361-CBCE-4507-95D62D960E29}"/>
              </a:ext>
            </a:extLst>
          </p:cNvPr>
          <p:cNvSpPr txBox="1">
            <a:spLocks/>
          </p:cNvSpPr>
          <p:nvPr userDrawn="1"/>
        </p:nvSpPr>
        <p:spPr>
          <a:xfrm>
            <a:off x="838091" y="5536914"/>
            <a:ext cx="2914271" cy="536685"/>
          </a:xfrm>
          <a:prstGeom prst="rect">
            <a:avLst/>
          </a:prstGeom>
        </p:spPr>
        <p:txBody>
          <a:bodyPr wrap="square" lIns="0" tIns="0" rIns="0" bIns="0" anchor="t" anchorCtr="0">
            <a:spAutoFit/>
          </a:bodyPr>
          <a:lstStyle>
            <a:lvl1pPr marL="0" indent="0" algn="l" defTabSz="457017" rtl="0" eaLnBrk="1" latinLnBrk="0" hangingPunct="1">
              <a:lnSpc>
                <a:spcPct val="90000"/>
              </a:lnSpc>
              <a:spcBef>
                <a:spcPts val="500"/>
              </a:spcBef>
              <a:buFontTx/>
              <a:buNone/>
              <a:defRPr sz="1599" b="1" kern="1200" spc="40" baseline="0">
                <a:solidFill>
                  <a:schemeClr val="bg1"/>
                </a:solidFill>
                <a:latin typeface="Arial" panose="020B0604020202020204" pitchFamily="34" charset="0"/>
                <a:ea typeface="+mn-ea"/>
                <a:cs typeface="Arial" panose="020B0604020202020204" pitchFamily="34" charset="0"/>
              </a:defRPr>
            </a:lvl1pPr>
            <a:lvl2pPr marL="342763"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2pPr>
            <a:lvl3pPr marL="571271"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3pPr>
            <a:lvl4pPr marL="799780"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4pPr>
            <a:lvl5pPr marL="1028289"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5pPr>
            <a:lvl6pPr marL="1256797"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6pPr>
            <a:lvl7pPr marL="1485306"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7pPr>
            <a:lvl8pPr marL="1713814"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8pPr>
            <a:lvl9pPr marL="1942323"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9pPr>
          </a:lstStyle>
          <a:p>
            <a:pPr>
              <a:spcAft>
                <a:spcPts val="500"/>
              </a:spcAft>
            </a:pPr>
            <a:r>
              <a:rPr lang="en-US" sz="1599" dirty="0">
                <a:solidFill>
                  <a:srgbClr val="0078B3"/>
                </a:solidFill>
              </a:rPr>
              <a:t>Department/Presenter</a:t>
            </a:r>
          </a:p>
          <a:p>
            <a:r>
              <a:rPr lang="en-US" sz="1350" b="0" dirty="0">
                <a:solidFill>
                  <a:srgbClr val="0078B3"/>
                </a:solidFill>
              </a:rPr>
              <a:t>Month Day, Year </a:t>
            </a:r>
          </a:p>
        </p:txBody>
      </p:sp>
    </p:spTree>
    <p:extLst>
      <p:ext uri="{BB962C8B-B14F-4D97-AF65-F5344CB8AC3E}">
        <p14:creationId xmlns:p14="http://schemas.microsoft.com/office/powerpoint/2010/main" val="1752710146"/>
      </p:ext>
    </p:extLst>
  </p:cSld>
  <p:clrMapOvr>
    <a:masterClrMapping/>
  </p:clrMapOvr>
  <p:extLst>
    <p:ext uri="{DCECCB84-F9BA-43D5-87BE-67443E8EF086}">
      <p15:sldGuideLst xmlns:p15="http://schemas.microsoft.com/office/powerpoint/2012/main">
        <p15:guide id="1" pos="456" userDrawn="1">
          <p15:clr>
            <a:srgbClr val="FBAE40"/>
          </p15:clr>
        </p15:guide>
        <p15:guide id="2" pos="552"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5" userDrawn="1">
          <p15:clr>
            <a:srgbClr val="FBAE40"/>
          </p15:clr>
        </p15:guide>
        <p15:guide id="8" pos="2221" userDrawn="1">
          <p15:clr>
            <a:srgbClr val="FBAE40"/>
          </p15:clr>
        </p15:guide>
        <p15:guide id="9" pos="2688"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7" userDrawn="1">
          <p15:clr>
            <a:srgbClr val="FBAE40"/>
          </p15:clr>
        </p15:guide>
        <p15:guide id="20" pos="5567"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16" userDrawn="1">
          <p15:clr>
            <a:srgbClr val="FBAE40"/>
          </p15:clr>
        </p15:guide>
        <p15:guide id="26" pos="6012" userDrawn="1">
          <p15:clr>
            <a:srgbClr val="FBAE40"/>
          </p15:clr>
        </p15:guide>
        <p15:guide id="27" pos="6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9">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84B72743-897E-0348-95D6-A85762E9C142}"/>
              </a:ext>
            </a:extLst>
          </p:cNvPr>
          <p:cNvSpPr>
            <a:spLocks noGrp="1"/>
          </p:cNvSpPr>
          <p:nvPr>
            <p:ph type="pic" sz="quarter" idx="10"/>
          </p:nvPr>
        </p:nvSpPr>
        <p:spPr>
          <a:xfrm>
            <a:off x="2" y="2710546"/>
            <a:ext cx="12192000" cy="4147457"/>
          </a:xfrm>
          <a:prstGeom prst="rect">
            <a:avLst/>
          </a:prstGeom>
          <a:solidFill>
            <a:schemeClr val="bg1">
              <a:lumMod val="95000"/>
            </a:schemeClr>
          </a:solidFill>
        </p:spPr>
        <p:txBody>
          <a:bodyPr/>
          <a:lstStyle>
            <a:lvl1pPr marL="0" indent="0">
              <a:buNone/>
              <a:defRPr/>
            </a:lvl1pPr>
          </a:lstStyle>
          <a:p>
            <a:endParaRPr lang="en-US"/>
          </a:p>
        </p:txBody>
      </p:sp>
      <p:sp>
        <p:nvSpPr>
          <p:cNvPr id="11" name="Title Placeholder 7">
            <a:extLst>
              <a:ext uri="{FF2B5EF4-FFF2-40B4-BE49-F238E27FC236}">
                <a16:creationId xmlns:a16="http://schemas.microsoft.com/office/drawing/2014/main" id="{F0817742-D3A6-BC16-4CD7-3DEE64F662AA}"/>
              </a:ext>
            </a:extLst>
          </p:cNvPr>
          <p:cNvSpPr>
            <a:spLocks noGrp="1"/>
          </p:cNvSpPr>
          <p:nvPr>
            <p:ph type="title" hasCustomPrompt="1"/>
          </p:nvPr>
        </p:nvSpPr>
        <p:spPr>
          <a:xfrm>
            <a:off x="838092" y="661483"/>
            <a:ext cx="10515818" cy="750294"/>
          </a:xfrm>
          <a:prstGeom prst="rect">
            <a:avLst/>
          </a:prstGeom>
        </p:spPr>
        <p:txBody>
          <a:bodyPr vert="horz" lIns="0" tIns="0" rIns="0" bIns="0" rtlCol="0" anchor="ctr">
            <a:noAutofit/>
          </a:bodyPr>
          <a:lstStyle>
            <a:lvl1pPr>
              <a:defRPr sz="3599" b="1">
                <a:solidFill>
                  <a:srgbClr val="0078B3"/>
                </a:solidFill>
              </a:defRPr>
            </a:lvl1pPr>
          </a:lstStyle>
          <a:p>
            <a:r>
              <a:rPr lang="en-US" dirty="0"/>
              <a:t>Title of presentation goes in this space</a:t>
            </a:r>
          </a:p>
        </p:txBody>
      </p:sp>
      <p:pic>
        <p:nvPicPr>
          <p:cNvPr id="3" name="Picture 2">
            <a:extLst>
              <a:ext uri="{FF2B5EF4-FFF2-40B4-BE49-F238E27FC236}">
                <a16:creationId xmlns:a16="http://schemas.microsoft.com/office/drawing/2014/main" id="{57D4BD28-6438-64FE-EF86-B57EAB53ABD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
        <p:nvSpPr>
          <p:cNvPr id="4" name="TextBox 3">
            <a:extLst>
              <a:ext uri="{FF2B5EF4-FFF2-40B4-BE49-F238E27FC236}">
                <a16:creationId xmlns:a16="http://schemas.microsoft.com/office/drawing/2014/main" id="{8F7169E7-26CB-B196-426E-7E3E314301AD}"/>
              </a:ext>
            </a:extLst>
          </p:cNvPr>
          <p:cNvSpPr txBox="1">
            <a:spLocks/>
          </p:cNvSpPr>
          <p:nvPr userDrawn="1"/>
        </p:nvSpPr>
        <p:spPr>
          <a:xfrm>
            <a:off x="285714" y="6428713"/>
            <a:ext cx="7068286" cy="246221"/>
          </a:xfrm>
          <a:prstGeom prst="rect">
            <a:avLst/>
          </a:prstGeom>
          <a:noFill/>
        </p:spPr>
        <p:txBody>
          <a:bodyPr wrap="square">
            <a:spAutoFit/>
          </a:bodyPr>
          <a:lstStyle/>
          <a:p>
            <a:pPr algn="l"/>
            <a:r>
              <a:rPr lang="en-US" sz="1000">
                <a:solidFill>
                  <a:srgbClr val="898989"/>
                </a:solidFill>
              </a:rPr>
              <a:t>©2025 Kaiser Foundation Health Plan, Inc.</a:t>
            </a:r>
          </a:p>
        </p:txBody>
      </p:sp>
      <p:sp>
        <p:nvSpPr>
          <p:cNvPr id="5" name="Text Placeholder 7">
            <a:extLst>
              <a:ext uri="{FF2B5EF4-FFF2-40B4-BE49-F238E27FC236}">
                <a16:creationId xmlns:a16="http://schemas.microsoft.com/office/drawing/2014/main" id="{57F1D7A9-3A4A-97FE-1096-25726194321E}"/>
              </a:ext>
            </a:extLst>
          </p:cNvPr>
          <p:cNvSpPr txBox="1">
            <a:spLocks/>
          </p:cNvSpPr>
          <p:nvPr userDrawn="1"/>
        </p:nvSpPr>
        <p:spPr>
          <a:xfrm>
            <a:off x="838091" y="1719197"/>
            <a:ext cx="2914271" cy="536685"/>
          </a:xfrm>
          <a:prstGeom prst="rect">
            <a:avLst/>
          </a:prstGeom>
        </p:spPr>
        <p:txBody>
          <a:bodyPr wrap="square" lIns="0" tIns="0" rIns="0" bIns="0" anchor="t" anchorCtr="0">
            <a:spAutoFit/>
          </a:bodyPr>
          <a:lstStyle>
            <a:lvl1pPr marL="0" indent="0" algn="l" defTabSz="457017" rtl="0" eaLnBrk="1" latinLnBrk="0" hangingPunct="1">
              <a:lnSpc>
                <a:spcPct val="90000"/>
              </a:lnSpc>
              <a:spcBef>
                <a:spcPts val="500"/>
              </a:spcBef>
              <a:buFontTx/>
              <a:buNone/>
              <a:defRPr sz="1599" b="1" kern="1200" spc="40" baseline="0">
                <a:solidFill>
                  <a:schemeClr val="bg1"/>
                </a:solidFill>
                <a:latin typeface="Arial" panose="020B0604020202020204" pitchFamily="34" charset="0"/>
                <a:ea typeface="+mn-ea"/>
                <a:cs typeface="Arial" panose="020B0604020202020204" pitchFamily="34" charset="0"/>
              </a:defRPr>
            </a:lvl1pPr>
            <a:lvl2pPr marL="342763"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2pPr>
            <a:lvl3pPr marL="571271"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3pPr>
            <a:lvl4pPr marL="799780"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4pPr>
            <a:lvl5pPr marL="1028289"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5pPr>
            <a:lvl6pPr marL="1256797"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6pPr>
            <a:lvl7pPr marL="1485306"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7pPr>
            <a:lvl8pPr marL="1713814"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8pPr>
            <a:lvl9pPr marL="1942323"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9pPr>
          </a:lstStyle>
          <a:p>
            <a:pPr>
              <a:spcAft>
                <a:spcPts val="500"/>
              </a:spcAft>
            </a:pPr>
            <a:r>
              <a:rPr lang="en-US" sz="1599" dirty="0">
                <a:solidFill>
                  <a:srgbClr val="0078B3"/>
                </a:solidFill>
              </a:rPr>
              <a:t>Department/Presenter</a:t>
            </a:r>
          </a:p>
          <a:p>
            <a:r>
              <a:rPr lang="en-US" sz="1350" b="0" dirty="0">
                <a:solidFill>
                  <a:srgbClr val="0078B3"/>
                </a:solidFill>
              </a:rPr>
              <a:t>Month Day, Year </a:t>
            </a:r>
          </a:p>
        </p:txBody>
      </p:sp>
    </p:spTree>
    <p:extLst>
      <p:ext uri="{BB962C8B-B14F-4D97-AF65-F5344CB8AC3E}">
        <p14:creationId xmlns:p14="http://schemas.microsoft.com/office/powerpoint/2010/main" val="2405064987"/>
      </p:ext>
    </p:extLst>
  </p:cSld>
  <p:clrMapOvr>
    <a:masterClrMapping/>
  </p:clrMapOvr>
  <p:extLst>
    <p:ext uri="{DCECCB84-F9BA-43D5-87BE-67443E8EF086}">
      <p15:sldGuideLst xmlns:p15="http://schemas.microsoft.com/office/powerpoint/2012/main">
        <p15:guide id="1" pos="456" userDrawn="1">
          <p15:clr>
            <a:srgbClr val="FBAE40"/>
          </p15:clr>
        </p15:guide>
        <p15:guide id="2" pos="552"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5" userDrawn="1">
          <p15:clr>
            <a:srgbClr val="FBAE40"/>
          </p15:clr>
        </p15:guide>
        <p15:guide id="8" pos="2221" userDrawn="1">
          <p15:clr>
            <a:srgbClr val="FBAE40"/>
          </p15:clr>
        </p15:guide>
        <p15:guide id="9" pos="2688"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7" userDrawn="1">
          <p15:clr>
            <a:srgbClr val="FBAE40"/>
          </p15:clr>
        </p15:guide>
        <p15:guide id="20" pos="5567"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16" userDrawn="1">
          <p15:clr>
            <a:srgbClr val="FBAE40"/>
          </p15:clr>
        </p15:guide>
        <p15:guide id="26" pos="6012" userDrawn="1">
          <p15:clr>
            <a:srgbClr val="FBAE40"/>
          </p15:clr>
        </p15:guide>
        <p15:guide id="27" pos="6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_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20B898-8C2B-50B5-BA4D-4F1ACAC335F2}"/>
              </a:ext>
            </a:extLst>
          </p:cNvPr>
          <p:cNvPicPr>
            <a:picLocks noChangeAspect="1"/>
          </p:cNvPicPr>
          <p:nvPr userDrawn="1"/>
        </p:nvPicPr>
        <p:blipFill>
          <a:blip r:embed="rId2" cstate="email">
            <a:alphaModFix amt="25000"/>
            <a:extLst>
              <a:ext uri="{28A0092B-C50C-407E-A947-70E740481C1C}">
                <a14:useLocalDpi xmlns:a14="http://schemas.microsoft.com/office/drawing/2010/main"/>
              </a:ext>
            </a:extLst>
          </a:blip>
          <a:srcRect/>
          <a:stretch/>
        </p:blipFill>
        <p:spPr>
          <a:xfrm>
            <a:off x="0" y="0"/>
            <a:ext cx="11681145" cy="6858000"/>
          </a:xfrm>
          <a:prstGeom prst="rect">
            <a:avLst/>
          </a:prstGeom>
        </p:spPr>
      </p:pic>
      <p:sp>
        <p:nvSpPr>
          <p:cNvPr id="3" name="Rectangle 2"/>
          <p:cNvSpPr/>
          <p:nvPr/>
        </p:nvSpPr>
        <p:spPr>
          <a:xfrm>
            <a:off x="2" y="2156795"/>
            <a:ext cx="12192000" cy="22661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4" name="Title Placeholder 7">
            <a:extLst>
              <a:ext uri="{FF2B5EF4-FFF2-40B4-BE49-F238E27FC236}">
                <a16:creationId xmlns:a16="http://schemas.microsoft.com/office/drawing/2014/main" id="{6929CA0C-E77F-2D7F-5BAC-B1D11F467FE4}"/>
              </a:ext>
            </a:extLst>
          </p:cNvPr>
          <p:cNvSpPr>
            <a:spLocks noGrp="1"/>
          </p:cNvSpPr>
          <p:nvPr>
            <p:ph type="title" hasCustomPrompt="1"/>
          </p:nvPr>
        </p:nvSpPr>
        <p:spPr>
          <a:xfrm>
            <a:off x="841467" y="2743200"/>
            <a:ext cx="8457098" cy="1107996"/>
          </a:xfrm>
          <a:prstGeom prst="rect">
            <a:avLst/>
          </a:prstGeom>
        </p:spPr>
        <p:txBody>
          <a:bodyPr vert="horz" wrap="square" lIns="0" tIns="0" rIns="0" bIns="0" rtlCol="0" anchor="ctr" anchorCtr="0">
            <a:spAutoFit/>
          </a:bodyPr>
          <a:lstStyle>
            <a:lvl1pPr algn="l">
              <a:lnSpc>
                <a:spcPct val="100000"/>
              </a:lnSpc>
              <a:defRPr sz="3599" b="0" baseline="0">
                <a:solidFill>
                  <a:schemeClr val="bg1"/>
                </a:solidFill>
              </a:defRPr>
            </a:lvl1pPr>
          </a:lstStyle>
          <a:p>
            <a:r>
              <a:rPr lang="en-US" dirty="0"/>
              <a:t>A large bold statement goes here and can go up to two lines</a:t>
            </a:r>
          </a:p>
        </p:txBody>
      </p:sp>
      <p:sp>
        <p:nvSpPr>
          <p:cNvPr id="6" name="Slide Number Placeholder 8">
            <a:extLst>
              <a:ext uri="{FF2B5EF4-FFF2-40B4-BE49-F238E27FC236}">
                <a16:creationId xmlns:a16="http://schemas.microsoft.com/office/drawing/2014/main" id="{076A0176-EC09-506C-2915-586425F4CEB3}"/>
              </a:ext>
            </a:extLst>
          </p:cNvPr>
          <p:cNvSpPr>
            <a:spLocks noGrp="1"/>
          </p:cNvSpPr>
          <p:nvPr>
            <p:ph type="sldNum" sz="quarter" idx="4"/>
          </p:nvPr>
        </p:nvSpPr>
        <p:spPr>
          <a:xfrm>
            <a:off x="327950" y="6472971"/>
            <a:ext cx="2818813" cy="153888"/>
          </a:xfrm>
          <a:prstGeom prst="rect">
            <a:avLst/>
          </a:prstGeom>
        </p:spPr>
        <p:txBody>
          <a:bodyPr vert="horz" wrap="none" lIns="0" tIns="0" rIns="0" bIns="0" rtlCol="0" anchor="b" anchorCtr="0">
            <a:spAutoFit/>
          </a:bodyPr>
          <a:lstStyle>
            <a:lvl1pPr algn="l">
              <a:defRPr sz="1000">
                <a:solidFill>
                  <a:schemeClr val="tx1">
                    <a:tint val="75000"/>
                  </a:schemeClr>
                </a:solidFill>
              </a:defRPr>
            </a:lvl1pPr>
          </a:lstStyle>
          <a:p>
            <a:fld id="{8C8B385D-DF67-E241-B0BF-76B80A8E743B}" type="slidenum">
              <a:rPr lang="en-US" smtClean="0"/>
              <a:pPr/>
              <a:t>‹#›</a:t>
            </a:fld>
            <a:r>
              <a:rPr lang="en-US"/>
              <a:t>  |   ©2025 Kaiser Foundation Health Plan, Inc.</a:t>
            </a:r>
          </a:p>
        </p:txBody>
      </p:sp>
    </p:spTree>
    <p:extLst>
      <p:ext uri="{BB962C8B-B14F-4D97-AF65-F5344CB8AC3E}">
        <p14:creationId xmlns:p14="http://schemas.microsoft.com/office/powerpoint/2010/main" val="2998609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10">
    <p:spTree>
      <p:nvGrpSpPr>
        <p:cNvPr id="1" name=""/>
        <p:cNvGrpSpPr/>
        <p:nvPr/>
      </p:nvGrpSpPr>
      <p:grpSpPr>
        <a:xfrm>
          <a:off x="0" y="0"/>
          <a:ext cx="0" cy="0"/>
          <a:chOff x="0" y="0"/>
          <a:chExt cx="0" cy="0"/>
        </a:xfrm>
      </p:grpSpPr>
      <p:pic>
        <p:nvPicPr>
          <p:cNvPr id="4" name="Picture 3" descr="A blue background with cubes&#10;&#10;Description automatically generated">
            <a:extLst>
              <a:ext uri="{FF2B5EF4-FFF2-40B4-BE49-F238E27FC236}">
                <a16:creationId xmlns:a16="http://schemas.microsoft.com/office/drawing/2014/main" id="{B7E412CB-647E-E994-FA74-F17E712526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788"/>
            <a:ext cx="12191999" cy="6856212"/>
          </a:xfrm>
          <a:prstGeom prst="rect">
            <a:avLst/>
          </a:prstGeom>
        </p:spPr>
      </p:pic>
      <p:sp>
        <p:nvSpPr>
          <p:cNvPr id="2" name="Title Placeholder 7">
            <a:extLst>
              <a:ext uri="{FF2B5EF4-FFF2-40B4-BE49-F238E27FC236}">
                <a16:creationId xmlns:a16="http://schemas.microsoft.com/office/drawing/2014/main" id="{38879710-59FE-74BC-522B-B110DBC0CD9F}"/>
              </a:ext>
            </a:extLst>
          </p:cNvPr>
          <p:cNvSpPr>
            <a:spLocks noGrp="1"/>
          </p:cNvSpPr>
          <p:nvPr>
            <p:ph type="title" hasCustomPrompt="1"/>
          </p:nvPr>
        </p:nvSpPr>
        <p:spPr>
          <a:xfrm>
            <a:off x="838092" y="2199737"/>
            <a:ext cx="10515818" cy="1690776"/>
          </a:xfrm>
          <a:prstGeom prst="rect">
            <a:avLst/>
          </a:prstGeom>
        </p:spPr>
        <p:txBody>
          <a:bodyPr vert="horz" lIns="0" tIns="0" rIns="0" bIns="0" rtlCol="0" anchor="ctr">
            <a:noAutofit/>
          </a:bodyPr>
          <a:lstStyle>
            <a:lvl1pPr>
              <a:defRPr sz="3599" b="1">
                <a:solidFill>
                  <a:schemeClr val="tx2"/>
                </a:solidFill>
              </a:defRPr>
            </a:lvl1pPr>
          </a:lstStyle>
          <a:p>
            <a:r>
              <a:rPr lang="en-US" dirty="0"/>
              <a:t>Title of presentation goes in this space</a:t>
            </a:r>
          </a:p>
        </p:txBody>
      </p:sp>
      <p:pic>
        <p:nvPicPr>
          <p:cNvPr id="8" name="Picture 7">
            <a:extLst>
              <a:ext uri="{FF2B5EF4-FFF2-40B4-BE49-F238E27FC236}">
                <a16:creationId xmlns:a16="http://schemas.microsoft.com/office/drawing/2014/main" id="{79D236A4-467E-7744-59C6-1C9EFB7D311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091" y="1086302"/>
            <a:ext cx="3045071" cy="344770"/>
          </a:xfrm>
          <a:prstGeom prst="rect">
            <a:avLst/>
          </a:prstGeom>
        </p:spPr>
      </p:pic>
      <p:sp>
        <p:nvSpPr>
          <p:cNvPr id="5" name="TextBox 4">
            <a:extLst>
              <a:ext uri="{FF2B5EF4-FFF2-40B4-BE49-F238E27FC236}">
                <a16:creationId xmlns:a16="http://schemas.microsoft.com/office/drawing/2014/main" id="{ADBD78FB-A893-4F76-D5AD-51F29D98818B}"/>
              </a:ext>
            </a:extLst>
          </p:cNvPr>
          <p:cNvSpPr txBox="1"/>
          <p:nvPr userDrawn="1"/>
        </p:nvSpPr>
        <p:spPr>
          <a:xfrm>
            <a:off x="285714" y="6428713"/>
            <a:ext cx="7068286" cy="246221"/>
          </a:xfrm>
          <a:prstGeom prst="rect">
            <a:avLst/>
          </a:prstGeom>
          <a:noFill/>
        </p:spPr>
        <p:txBody>
          <a:bodyPr wrap="square">
            <a:spAutoFit/>
          </a:bodyPr>
          <a:lstStyle/>
          <a:p>
            <a:pPr algn="l"/>
            <a:r>
              <a:rPr lang="en-US" sz="1000" dirty="0">
                <a:solidFill>
                  <a:srgbClr val="163A6E"/>
                </a:solidFill>
              </a:rPr>
              <a:t>©2025 Kaiser Foundation Health Plan, Inc.</a:t>
            </a:r>
          </a:p>
        </p:txBody>
      </p:sp>
    </p:spTree>
    <p:extLst>
      <p:ext uri="{BB962C8B-B14F-4D97-AF65-F5344CB8AC3E}">
        <p14:creationId xmlns:p14="http://schemas.microsoft.com/office/powerpoint/2010/main" val="2122138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1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56D75D-81BE-896B-5282-B971452BEAA7}"/>
              </a:ext>
            </a:extLst>
          </p:cNvPr>
          <p:cNvPicPr>
            <a:picLocks/>
          </p:cNvPicPr>
          <p:nvPr userDrawn="1"/>
        </p:nvPicPr>
        <p:blipFill>
          <a:blip r:embed="rId2" cstate="email">
            <a:extLst>
              <a:ext uri="{28A0092B-C50C-407E-A947-70E740481C1C}">
                <a14:useLocalDpi xmlns:a14="http://schemas.microsoft.com/office/drawing/2010/main"/>
              </a:ext>
            </a:extLst>
          </a:blip>
          <a:srcRect/>
          <a:stretch/>
        </p:blipFill>
        <p:spPr>
          <a:xfrm>
            <a:off x="-1" y="0"/>
            <a:ext cx="12187781" cy="6091200"/>
          </a:xfrm>
          <a:prstGeom prst="rect">
            <a:avLst/>
          </a:prstGeom>
          <a:solidFill>
            <a:schemeClr val="tx2"/>
          </a:solidFill>
          <a:ln>
            <a:noFill/>
          </a:ln>
        </p:spPr>
      </p:pic>
      <p:pic>
        <p:nvPicPr>
          <p:cNvPr id="4" name="Picture 3" descr="A blue background with white cubes&#10;&#10;Description automatically generated">
            <a:extLst>
              <a:ext uri="{FF2B5EF4-FFF2-40B4-BE49-F238E27FC236}">
                <a16:creationId xmlns:a16="http://schemas.microsoft.com/office/drawing/2014/main" id="{717E3675-C77E-FBAE-E1EC-176215C8AC5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flipH="1">
            <a:off x="-1" y="893"/>
            <a:ext cx="12192000" cy="6856212"/>
          </a:xfrm>
          <a:prstGeom prst="rect">
            <a:avLst/>
          </a:prstGeom>
        </p:spPr>
      </p:pic>
      <p:pic>
        <p:nvPicPr>
          <p:cNvPr id="3" name="Picture 2" descr="A blue background with white cubes&#10;&#10;Description automatically generated">
            <a:extLst>
              <a:ext uri="{FF2B5EF4-FFF2-40B4-BE49-F238E27FC236}">
                <a16:creationId xmlns:a16="http://schemas.microsoft.com/office/drawing/2014/main" id="{4428F312-23C1-80E2-2E5D-630D6137E26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1786"/>
            <a:ext cx="12192003" cy="6856214"/>
          </a:xfrm>
          <a:prstGeom prst="rect">
            <a:avLst/>
          </a:prstGeom>
        </p:spPr>
      </p:pic>
      <p:sp>
        <p:nvSpPr>
          <p:cNvPr id="5" name="Title Placeholder 7">
            <a:extLst>
              <a:ext uri="{FF2B5EF4-FFF2-40B4-BE49-F238E27FC236}">
                <a16:creationId xmlns:a16="http://schemas.microsoft.com/office/drawing/2014/main" id="{0825A11C-0102-2C3D-564D-699B49297AA5}"/>
              </a:ext>
            </a:extLst>
          </p:cNvPr>
          <p:cNvSpPr>
            <a:spLocks noGrp="1"/>
          </p:cNvSpPr>
          <p:nvPr>
            <p:ph type="title" hasCustomPrompt="1"/>
          </p:nvPr>
        </p:nvSpPr>
        <p:spPr>
          <a:xfrm>
            <a:off x="838092" y="2199737"/>
            <a:ext cx="10515818" cy="1690776"/>
          </a:xfrm>
          <a:prstGeom prst="rect">
            <a:avLst/>
          </a:prstGeom>
        </p:spPr>
        <p:txBody>
          <a:bodyPr vert="horz" lIns="0" tIns="0" rIns="0" bIns="0" rtlCol="0" anchor="ctr">
            <a:noAutofit/>
          </a:bodyPr>
          <a:lstStyle>
            <a:lvl1pPr>
              <a:defRPr sz="3599" b="1">
                <a:solidFill>
                  <a:schemeClr val="bg1"/>
                </a:solidFill>
              </a:defRPr>
            </a:lvl1pPr>
          </a:lstStyle>
          <a:p>
            <a:r>
              <a:rPr lang="en-US" dirty="0"/>
              <a:t>Title of presentation goes in this space</a:t>
            </a:r>
          </a:p>
        </p:txBody>
      </p:sp>
      <p:pic>
        <p:nvPicPr>
          <p:cNvPr id="8" name="Picture 7">
            <a:extLst>
              <a:ext uri="{FF2B5EF4-FFF2-40B4-BE49-F238E27FC236}">
                <a16:creationId xmlns:a16="http://schemas.microsoft.com/office/drawing/2014/main" id="{D3B603E7-5F52-6874-A722-467D3A7A541B}"/>
              </a:ext>
            </a:extLst>
          </p:cNvPr>
          <p:cNvPicPr>
            <a:picLocks noChangeAspect="1"/>
          </p:cNvPicPr>
          <p:nvPr userDrawn="1"/>
        </p:nvPicPr>
        <p:blipFill>
          <a:blip r:embed="rId5">
            <a:biLevel thresh="25000"/>
            <a:extLst>
              <a:ext uri="{28A0092B-C50C-407E-A947-70E740481C1C}">
                <a14:useLocalDpi xmlns:a14="http://schemas.microsoft.com/office/drawing/2010/main"/>
              </a:ext>
            </a:extLst>
          </a:blip>
          <a:stretch>
            <a:fillRect/>
          </a:stretch>
        </p:blipFill>
        <p:spPr>
          <a:xfrm>
            <a:off x="838091" y="1089062"/>
            <a:ext cx="3045071" cy="344770"/>
          </a:xfrm>
          <a:prstGeom prst="rect">
            <a:avLst/>
          </a:prstGeom>
        </p:spPr>
      </p:pic>
      <p:sp>
        <p:nvSpPr>
          <p:cNvPr id="6" name="TextBox 5">
            <a:extLst>
              <a:ext uri="{FF2B5EF4-FFF2-40B4-BE49-F238E27FC236}">
                <a16:creationId xmlns:a16="http://schemas.microsoft.com/office/drawing/2014/main" id="{EBCCBA0E-76E4-F79E-8271-1DE8ACC0B8D2}"/>
              </a:ext>
            </a:extLst>
          </p:cNvPr>
          <p:cNvSpPr txBox="1"/>
          <p:nvPr userDrawn="1"/>
        </p:nvSpPr>
        <p:spPr>
          <a:xfrm>
            <a:off x="285714" y="6428713"/>
            <a:ext cx="7068286" cy="246221"/>
          </a:xfrm>
          <a:prstGeom prst="rect">
            <a:avLst/>
          </a:prstGeom>
          <a:noFill/>
        </p:spPr>
        <p:txBody>
          <a:bodyPr wrap="square">
            <a:spAutoFit/>
          </a:bodyPr>
          <a:lstStyle/>
          <a:p>
            <a:pPr algn="l"/>
            <a:r>
              <a:rPr lang="en-US" sz="1000" dirty="0">
                <a:solidFill>
                  <a:schemeClr val="bg1"/>
                </a:solidFill>
              </a:rPr>
              <a:t>©2025 Kaiser Foundation Health Plan, Inc.</a:t>
            </a:r>
          </a:p>
        </p:txBody>
      </p:sp>
    </p:spTree>
    <p:extLst>
      <p:ext uri="{BB962C8B-B14F-4D97-AF65-F5344CB8AC3E}">
        <p14:creationId xmlns:p14="http://schemas.microsoft.com/office/powerpoint/2010/main" val="1304640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12">
    <p:spTree>
      <p:nvGrpSpPr>
        <p:cNvPr id="1" name=""/>
        <p:cNvGrpSpPr/>
        <p:nvPr/>
      </p:nvGrpSpPr>
      <p:grpSpPr>
        <a:xfrm>
          <a:off x="0" y="0"/>
          <a:ext cx="0" cy="0"/>
          <a:chOff x="0" y="0"/>
          <a:chExt cx="0" cy="0"/>
        </a:xfrm>
      </p:grpSpPr>
      <p:pic>
        <p:nvPicPr>
          <p:cNvPr id="3" name="Picture 2" descr="A blue background with white cubes&#10;&#10;Description automatically generated">
            <a:extLst>
              <a:ext uri="{FF2B5EF4-FFF2-40B4-BE49-F238E27FC236}">
                <a16:creationId xmlns:a16="http://schemas.microsoft.com/office/drawing/2014/main" id="{33AB08B4-BFCC-C547-A030-749CF16798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6212"/>
          </a:xfrm>
          <a:prstGeom prst="rect">
            <a:avLst/>
          </a:prstGeom>
        </p:spPr>
      </p:pic>
      <p:sp>
        <p:nvSpPr>
          <p:cNvPr id="5" name="Title Placeholder 7">
            <a:extLst>
              <a:ext uri="{FF2B5EF4-FFF2-40B4-BE49-F238E27FC236}">
                <a16:creationId xmlns:a16="http://schemas.microsoft.com/office/drawing/2014/main" id="{0825A11C-0102-2C3D-564D-699B49297AA5}"/>
              </a:ext>
            </a:extLst>
          </p:cNvPr>
          <p:cNvSpPr>
            <a:spLocks noGrp="1"/>
          </p:cNvSpPr>
          <p:nvPr>
            <p:ph type="title" hasCustomPrompt="1"/>
          </p:nvPr>
        </p:nvSpPr>
        <p:spPr>
          <a:xfrm>
            <a:off x="838092" y="2199737"/>
            <a:ext cx="10515818" cy="1690776"/>
          </a:xfrm>
          <a:prstGeom prst="rect">
            <a:avLst/>
          </a:prstGeom>
        </p:spPr>
        <p:txBody>
          <a:bodyPr vert="horz" lIns="0" tIns="0" rIns="0" bIns="0" rtlCol="0" anchor="ctr">
            <a:noAutofit/>
          </a:bodyPr>
          <a:lstStyle>
            <a:lvl1pPr>
              <a:defRPr sz="3599" b="1">
                <a:solidFill>
                  <a:schemeClr val="bg1"/>
                </a:solidFill>
              </a:defRPr>
            </a:lvl1pPr>
          </a:lstStyle>
          <a:p>
            <a:r>
              <a:rPr lang="en-US" dirty="0"/>
              <a:t>Title of presentation goes in this space</a:t>
            </a:r>
          </a:p>
        </p:txBody>
      </p:sp>
      <p:pic>
        <p:nvPicPr>
          <p:cNvPr id="8" name="Picture 7">
            <a:extLst>
              <a:ext uri="{FF2B5EF4-FFF2-40B4-BE49-F238E27FC236}">
                <a16:creationId xmlns:a16="http://schemas.microsoft.com/office/drawing/2014/main" id="{D3B603E7-5F52-6874-A722-467D3A7A541B}"/>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838091" y="1089062"/>
            <a:ext cx="3045071" cy="344770"/>
          </a:xfrm>
          <a:prstGeom prst="rect">
            <a:avLst/>
          </a:prstGeom>
        </p:spPr>
      </p:pic>
      <p:sp>
        <p:nvSpPr>
          <p:cNvPr id="4" name="TextBox 3">
            <a:extLst>
              <a:ext uri="{FF2B5EF4-FFF2-40B4-BE49-F238E27FC236}">
                <a16:creationId xmlns:a16="http://schemas.microsoft.com/office/drawing/2014/main" id="{4BE8B6E6-FBD0-6D96-A81F-A31159987908}"/>
              </a:ext>
            </a:extLst>
          </p:cNvPr>
          <p:cNvSpPr txBox="1"/>
          <p:nvPr userDrawn="1"/>
        </p:nvSpPr>
        <p:spPr>
          <a:xfrm>
            <a:off x="285714" y="6428713"/>
            <a:ext cx="7068286" cy="246221"/>
          </a:xfrm>
          <a:prstGeom prst="rect">
            <a:avLst/>
          </a:prstGeom>
          <a:noFill/>
        </p:spPr>
        <p:txBody>
          <a:bodyPr wrap="square">
            <a:spAutoFit/>
          </a:bodyPr>
          <a:lstStyle/>
          <a:p>
            <a:pPr algn="l"/>
            <a:r>
              <a:rPr lang="en-US" sz="1000" dirty="0">
                <a:solidFill>
                  <a:schemeClr val="bg1"/>
                </a:solidFill>
              </a:rPr>
              <a:t>©2025 Kaiser Foundation Health Plan, Inc.</a:t>
            </a:r>
          </a:p>
        </p:txBody>
      </p:sp>
    </p:spTree>
    <p:extLst>
      <p:ext uri="{BB962C8B-B14F-4D97-AF65-F5344CB8AC3E}">
        <p14:creationId xmlns:p14="http://schemas.microsoft.com/office/powerpoint/2010/main" val="2134111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eting agenda_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5BFB4A-9857-8777-82C9-1C931644DF91}"/>
              </a:ext>
            </a:extLst>
          </p:cNvPr>
          <p:cNvSpPr/>
          <p:nvPr userDrawn="1"/>
        </p:nvSpPr>
        <p:spPr>
          <a:xfrm>
            <a:off x="5000842" y="1524000"/>
            <a:ext cx="7191160" cy="4303828"/>
          </a:xfrm>
          <a:prstGeom prst="rect">
            <a:avLst/>
          </a:prstGeom>
          <a:solidFill>
            <a:srgbClr val="EFF4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p>
        </p:txBody>
      </p:sp>
      <p:sp>
        <p:nvSpPr>
          <p:cNvPr id="3" name="Title Placeholder 1">
            <a:extLst>
              <a:ext uri="{FF2B5EF4-FFF2-40B4-BE49-F238E27FC236}">
                <a16:creationId xmlns:a16="http://schemas.microsoft.com/office/drawing/2014/main" id="{CEB185DD-FA44-78F6-68CC-C7DAC20659B2}"/>
              </a:ext>
            </a:extLst>
          </p:cNvPr>
          <p:cNvSpPr>
            <a:spLocks noGrp="1"/>
          </p:cNvSpPr>
          <p:nvPr>
            <p:ph type="title" hasCustomPrompt="1"/>
          </p:nvPr>
        </p:nvSpPr>
        <p:spPr>
          <a:xfrm>
            <a:off x="671970" y="411481"/>
            <a:ext cx="10515599" cy="910957"/>
          </a:xfrm>
          <a:prstGeom prst="rect">
            <a:avLst/>
          </a:prstGeom>
        </p:spPr>
        <p:txBody>
          <a:bodyPr vert="horz" lIns="91440" tIns="45720" rIns="91440" bIns="45720" rtlCol="0" anchor="b" anchorCtr="0">
            <a:noAutofit/>
          </a:bodyPr>
          <a:lstStyle/>
          <a:p>
            <a:r>
              <a:rPr lang="en-US"/>
              <a:t>Meeting agenda</a:t>
            </a:r>
          </a:p>
        </p:txBody>
      </p:sp>
      <p:sp>
        <p:nvSpPr>
          <p:cNvPr id="16" name="Text Placeholder 15">
            <a:extLst>
              <a:ext uri="{FF2B5EF4-FFF2-40B4-BE49-F238E27FC236}">
                <a16:creationId xmlns:a16="http://schemas.microsoft.com/office/drawing/2014/main" id="{936F3ACC-5135-AEBB-0A4A-08D40E7AD768}"/>
              </a:ext>
            </a:extLst>
          </p:cNvPr>
          <p:cNvSpPr>
            <a:spLocks noGrp="1"/>
          </p:cNvSpPr>
          <p:nvPr>
            <p:ph type="body" sz="quarter" idx="23" hasCustomPrompt="1"/>
          </p:nvPr>
        </p:nvSpPr>
        <p:spPr>
          <a:xfrm>
            <a:off x="671970" y="1778003"/>
            <a:ext cx="3986265" cy="4049713"/>
          </a:xfrm>
          <a:prstGeom prst="rect">
            <a:avLst/>
          </a:prstGeom>
        </p:spPr>
        <p:txBody>
          <a:bodyPr/>
          <a:lstStyle>
            <a:lvl1pPr>
              <a:defRPr lang="en-US" sz="1599" b="1" kern="1200" dirty="0">
                <a:solidFill>
                  <a:srgbClr val="0078B3"/>
                </a:solidFill>
                <a:latin typeface="+mn-lt"/>
                <a:ea typeface="+mn-ea"/>
                <a:cs typeface="+mn-cs"/>
              </a:defRPr>
            </a:lvl1pPr>
            <a:lvl2pPr marL="0" indent="-114254">
              <a:lnSpc>
                <a:spcPct val="120000"/>
              </a:lnSpc>
              <a:buFont typeface="Arial" panose="020B0604020202020204" pitchFamily="34" charset="0"/>
              <a:buChar char="•"/>
              <a:defRPr lang="en-US" sz="1399" kern="1200" dirty="0">
                <a:solidFill>
                  <a:schemeClr val="tx1"/>
                </a:solidFill>
                <a:latin typeface="+mn-lt"/>
                <a:ea typeface="+mn-ea"/>
                <a:cs typeface="+mn-cs"/>
              </a:defRPr>
            </a:lvl2pPr>
            <a:lvl3pPr marL="0" indent="-114254">
              <a:buFont typeface="Arial" panose="020B0604020202020204" pitchFamily="34" charset="0"/>
              <a:buChar char="•"/>
              <a:defRPr sz="1200"/>
            </a:lvl3pPr>
            <a:lvl4pPr marL="0" indent="-114254">
              <a:buFont typeface="Arial" panose="020B0604020202020204" pitchFamily="34" charset="0"/>
              <a:buChar char="•"/>
              <a:defRPr sz="1200"/>
            </a:lvl4pPr>
            <a:lvl5pPr marL="0" indent="-114254">
              <a:buFont typeface="Arial" panose="020B0604020202020204" pitchFamily="34" charset="0"/>
              <a:buChar char="•"/>
              <a:defRPr sz="1200"/>
            </a:lvl5pPr>
          </a:lstStyle>
          <a:p>
            <a:pPr marL="0" lvl="0" indent="0" algn="l" defTabSz="914034" rtl="0" eaLnBrk="1" latinLnBrk="0" hangingPunct="1">
              <a:lnSpc>
                <a:spcPct val="120000"/>
              </a:lnSpc>
              <a:spcBef>
                <a:spcPts val="0"/>
              </a:spcBef>
              <a:spcAft>
                <a:spcPts val="700"/>
              </a:spcAft>
              <a:buFont typeface="Arial" panose="020B0604020202020204" pitchFamily="34" charset="0"/>
              <a:buNone/>
            </a:pPr>
            <a:r>
              <a:rPr lang="en-US"/>
              <a:t>Subhead goes here</a:t>
            </a:r>
          </a:p>
          <a:p>
            <a:pPr marL="0" lvl="1" indent="-114254" algn="l" defTabSz="914034" rtl="0" eaLnBrk="1" latinLnBrk="0" hangingPunct="1">
              <a:lnSpc>
                <a:spcPct val="100000"/>
              </a:lnSpc>
              <a:spcBef>
                <a:spcPts val="700"/>
              </a:spcBef>
              <a:spcAft>
                <a:spcPts val="700"/>
              </a:spcAft>
              <a:buSzPct val="80000"/>
              <a:buFont typeface="Arial" panose="020B0604020202020204" pitchFamily="34" charset="0"/>
              <a:buChar char="•"/>
            </a:pPr>
            <a:r>
              <a:rPr lang="en-US"/>
              <a:t>Bullet 1</a:t>
            </a:r>
          </a:p>
          <a:p>
            <a:pPr marL="0" lvl="1" indent="-114254" algn="l" defTabSz="914034" rtl="0" eaLnBrk="1" latinLnBrk="0" hangingPunct="1">
              <a:lnSpc>
                <a:spcPct val="100000"/>
              </a:lnSpc>
              <a:spcBef>
                <a:spcPts val="700"/>
              </a:spcBef>
              <a:spcAft>
                <a:spcPts val="700"/>
              </a:spcAft>
              <a:buSzPct val="80000"/>
              <a:buFont typeface="Arial" panose="020B0604020202020204" pitchFamily="34" charset="0"/>
              <a:buChar char="•"/>
            </a:pPr>
            <a:r>
              <a:rPr lang="en-US"/>
              <a:t>Bullet 2</a:t>
            </a:r>
          </a:p>
          <a:p>
            <a:pPr marL="0" lvl="1" indent="-114254" algn="l" defTabSz="914034" rtl="0" eaLnBrk="1" latinLnBrk="0" hangingPunct="1">
              <a:lnSpc>
                <a:spcPct val="100000"/>
              </a:lnSpc>
              <a:spcBef>
                <a:spcPts val="700"/>
              </a:spcBef>
              <a:spcAft>
                <a:spcPts val="700"/>
              </a:spcAft>
              <a:buSzPct val="80000"/>
              <a:buFont typeface="Arial" panose="020B0604020202020204" pitchFamily="34" charset="0"/>
              <a:buChar char="•"/>
            </a:pPr>
            <a:r>
              <a:rPr lang="en-US"/>
              <a:t>Bullet 3</a:t>
            </a:r>
          </a:p>
          <a:p>
            <a:pPr marL="0" lvl="1" indent="-114254" algn="l" defTabSz="914034" rtl="0" eaLnBrk="1" latinLnBrk="0" hangingPunct="1">
              <a:lnSpc>
                <a:spcPct val="100000"/>
              </a:lnSpc>
              <a:spcBef>
                <a:spcPts val="700"/>
              </a:spcBef>
              <a:spcAft>
                <a:spcPts val="700"/>
              </a:spcAft>
              <a:buSzPct val="80000"/>
              <a:buFont typeface="Arial" panose="020B0604020202020204" pitchFamily="34" charset="0"/>
              <a:buChar char="•"/>
            </a:pPr>
            <a:r>
              <a:rPr lang="en-US"/>
              <a:t>Bullet 4</a:t>
            </a:r>
          </a:p>
          <a:p>
            <a:pPr lvl="1"/>
            <a:endParaRPr lang="en-US"/>
          </a:p>
        </p:txBody>
      </p:sp>
      <p:sp>
        <p:nvSpPr>
          <p:cNvPr id="18" name="Text Placeholder 17">
            <a:extLst>
              <a:ext uri="{FF2B5EF4-FFF2-40B4-BE49-F238E27FC236}">
                <a16:creationId xmlns:a16="http://schemas.microsoft.com/office/drawing/2014/main" id="{009473E3-6989-3978-36E1-E3786DF30AC8}"/>
              </a:ext>
            </a:extLst>
          </p:cNvPr>
          <p:cNvSpPr>
            <a:spLocks noGrp="1"/>
          </p:cNvSpPr>
          <p:nvPr>
            <p:ph type="body" sz="quarter" idx="24" hasCustomPrompt="1"/>
          </p:nvPr>
        </p:nvSpPr>
        <p:spPr>
          <a:xfrm>
            <a:off x="5254807" y="1778003"/>
            <a:ext cx="4304739" cy="4049713"/>
          </a:xfrm>
          <a:prstGeom prst="rect">
            <a:avLst/>
          </a:prstGeom>
        </p:spPr>
        <p:txBody>
          <a:bodyPr/>
          <a:lstStyle>
            <a:lvl1pPr>
              <a:lnSpc>
                <a:spcPct val="120000"/>
              </a:lnSpc>
              <a:defRPr>
                <a:solidFill>
                  <a:srgbClr val="0078B3"/>
                </a:solidFill>
              </a:defRPr>
            </a:lvl1pPr>
            <a:lvl2pPr marL="0" indent="-114254">
              <a:lnSpc>
                <a:spcPct val="120000"/>
              </a:lnSpc>
              <a:buFont typeface="Arial" panose="020B0604020202020204" pitchFamily="34" charset="0"/>
              <a:buChar char="•"/>
              <a:defRPr lang="en-US" sz="1399" kern="1200" dirty="0">
                <a:solidFill>
                  <a:schemeClr val="tx1"/>
                </a:solidFill>
                <a:latin typeface="+mn-lt"/>
                <a:ea typeface="+mn-ea"/>
                <a:cs typeface="+mn-cs"/>
              </a:defRPr>
            </a:lvl2pPr>
            <a:lvl3pPr marL="0" indent="-114254">
              <a:buFont typeface="Arial" panose="020B0604020202020204" pitchFamily="34" charset="0"/>
              <a:buChar char="•"/>
              <a:defRPr/>
            </a:lvl3pPr>
            <a:lvl4pPr marL="0" indent="-114254">
              <a:buFont typeface="Arial" panose="020B0604020202020204" pitchFamily="34" charset="0"/>
              <a:buChar char="•"/>
              <a:defRPr/>
            </a:lvl4pPr>
            <a:lvl5pPr marL="0" indent="-114254">
              <a:buFont typeface="Arial" panose="020B0604020202020204" pitchFamily="34" charset="0"/>
              <a:buChar char="•"/>
              <a:defRPr/>
            </a:lvl5pPr>
          </a:lstStyle>
          <a:p>
            <a:pPr lvl="0"/>
            <a:r>
              <a:rPr lang="en-US"/>
              <a:t>Subhead goes here</a:t>
            </a:r>
          </a:p>
          <a:p>
            <a:pPr marL="0" lvl="1" indent="-114254" algn="l" defTabSz="914034" rtl="0" eaLnBrk="1" latinLnBrk="0" hangingPunct="1">
              <a:lnSpc>
                <a:spcPct val="100000"/>
              </a:lnSpc>
              <a:spcBef>
                <a:spcPts val="700"/>
              </a:spcBef>
              <a:spcAft>
                <a:spcPts val="700"/>
              </a:spcAft>
              <a:buSzPct val="80000"/>
              <a:buFont typeface="Arial" panose="020B0604020202020204" pitchFamily="34" charset="0"/>
              <a:buChar char="•"/>
            </a:pPr>
            <a:r>
              <a:rPr lang="en-US"/>
              <a:t>Bullet 1</a:t>
            </a:r>
          </a:p>
          <a:p>
            <a:pPr marL="0" lvl="1" indent="-114254" algn="l" defTabSz="914034" rtl="0" eaLnBrk="1" latinLnBrk="0" hangingPunct="1">
              <a:lnSpc>
                <a:spcPct val="100000"/>
              </a:lnSpc>
              <a:spcBef>
                <a:spcPts val="700"/>
              </a:spcBef>
              <a:spcAft>
                <a:spcPts val="700"/>
              </a:spcAft>
              <a:buSzPct val="80000"/>
              <a:buFont typeface="Arial" panose="020B0604020202020204" pitchFamily="34" charset="0"/>
              <a:buChar char="•"/>
            </a:pPr>
            <a:r>
              <a:rPr lang="en-US"/>
              <a:t>Bullet 2</a:t>
            </a:r>
          </a:p>
          <a:p>
            <a:pPr marL="0" lvl="1" indent="-114254" algn="l" defTabSz="914034" rtl="0" eaLnBrk="1" latinLnBrk="0" hangingPunct="1">
              <a:lnSpc>
                <a:spcPct val="100000"/>
              </a:lnSpc>
              <a:spcBef>
                <a:spcPts val="700"/>
              </a:spcBef>
              <a:spcAft>
                <a:spcPts val="700"/>
              </a:spcAft>
              <a:buSzPct val="80000"/>
              <a:buFont typeface="Arial" panose="020B0604020202020204" pitchFamily="34" charset="0"/>
              <a:buChar char="•"/>
            </a:pPr>
            <a:r>
              <a:rPr lang="en-US"/>
              <a:t>Bullet 3</a:t>
            </a:r>
          </a:p>
          <a:p>
            <a:pPr marL="0" lvl="1" indent="-114254" algn="l" defTabSz="914034" rtl="0" eaLnBrk="1" latinLnBrk="0" hangingPunct="1">
              <a:lnSpc>
                <a:spcPct val="100000"/>
              </a:lnSpc>
              <a:spcBef>
                <a:spcPts val="700"/>
              </a:spcBef>
              <a:spcAft>
                <a:spcPts val="700"/>
              </a:spcAft>
              <a:buSzPct val="80000"/>
              <a:buFont typeface="Arial" panose="020B0604020202020204" pitchFamily="34" charset="0"/>
              <a:buChar char="•"/>
            </a:pPr>
            <a:r>
              <a:rPr lang="en-US"/>
              <a:t>Bullet 4</a:t>
            </a:r>
          </a:p>
        </p:txBody>
      </p:sp>
    </p:spTree>
    <p:extLst>
      <p:ext uri="{BB962C8B-B14F-4D97-AF65-F5344CB8AC3E}">
        <p14:creationId xmlns:p14="http://schemas.microsoft.com/office/powerpoint/2010/main" val="3068037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eting agenda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5BFB4A-9857-8777-82C9-1C931644DF91}"/>
              </a:ext>
            </a:extLst>
          </p:cNvPr>
          <p:cNvSpPr/>
          <p:nvPr userDrawn="1"/>
        </p:nvSpPr>
        <p:spPr>
          <a:xfrm>
            <a:off x="5000842" y="1524000"/>
            <a:ext cx="7191160" cy="43038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p>
        </p:txBody>
      </p:sp>
      <p:sp>
        <p:nvSpPr>
          <p:cNvPr id="3" name="Title Placeholder 1">
            <a:extLst>
              <a:ext uri="{FF2B5EF4-FFF2-40B4-BE49-F238E27FC236}">
                <a16:creationId xmlns:a16="http://schemas.microsoft.com/office/drawing/2014/main" id="{19B9AB2A-DE09-5121-D6D8-63598B10D7ED}"/>
              </a:ext>
            </a:extLst>
          </p:cNvPr>
          <p:cNvSpPr>
            <a:spLocks noGrp="1"/>
          </p:cNvSpPr>
          <p:nvPr>
            <p:ph type="title" hasCustomPrompt="1"/>
          </p:nvPr>
        </p:nvSpPr>
        <p:spPr>
          <a:xfrm>
            <a:off x="671970" y="411481"/>
            <a:ext cx="10515599" cy="910957"/>
          </a:xfrm>
          <a:prstGeom prst="rect">
            <a:avLst/>
          </a:prstGeom>
        </p:spPr>
        <p:txBody>
          <a:bodyPr vert="horz" lIns="91440" tIns="45720" rIns="91440" bIns="45720" rtlCol="0" anchor="b" anchorCtr="0">
            <a:noAutofit/>
          </a:bodyPr>
          <a:lstStyle/>
          <a:p>
            <a:r>
              <a:rPr lang="en-US"/>
              <a:t>Meeting agenda</a:t>
            </a:r>
          </a:p>
        </p:txBody>
      </p:sp>
      <p:sp>
        <p:nvSpPr>
          <p:cNvPr id="6" name="Text Placeholder 15">
            <a:extLst>
              <a:ext uri="{FF2B5EF4-FFF2-40B4-BE49-F238E27FC236}">
                <a16:creationId xmlns:a16="http://schemas.microsoft.com/office/drawing/2014/main" id="{F480C806-8782-5472-49B3-E9439F3F7862}"/>
              </a:ext>
            </a:extLst>
          </p:cNvPr>
          <p:cNvSpPr>
            <a:spLocks noGrp="1"/>
          </p:cNvSpPr>
          <p:nvPr>
            <p:ph type="body" sz="quarter" idx="23" hasCustomPrompt="1"/>
          </p:nvPr>
        </p:nvSpPr>
        <p:spPr>
          <a:xfrm>
            <a:off x="671968" y="1778003"/>
            <a:ext cx="3988326" cy="4049713"/>
          </a:xfrm>
          <a:prstGeom prst="rect">
            <a:avLst/>
          </a:prstGeom>
        </p:spPr>
        <p:txBody>
          <a:bodyPr/>
          <a:lstStyle>
            <a:lvl1pPr>
              <a:lnSpc>
                <a:spcPct val="120000"/>
              </a:lnSpc>
              <a:defRPr lang="en-US" sz="1599" b="1" kern="1200" dirty="0">
                <a:solidFill>
                  <a:srgbClr val="0078B3"/>
                </a:solidFill>
                <a:latin typeface="+mn-lt"/>
                <a:ea typeface="+mn-ea"/>
                <a:cs typeface="+mn-cs"/>
              </a:defRPr>
            </a:lvl1pPr>
            <a:lvl2pPr marL="0" indent="-114254">
              <a:spcBef>
                <a:spcPts val="700"/>
              </a:spcBef>
              <a:buFont typeface="Arial" panose="020B0604020202020204" pitchFamily="34" charset="0"/>
              <a:buChar char="•"/>
              <a:defRPr lang="en-US" sz="1399" kern="1200" dirty="0">
                <a:solidFill>
                  <a:schemeClr val="tx1"/>
                </a:solidFill>
                <a:latin typeface="+mn-lt"/>
                <a:ea typeface="+mn-ea"/>
                <a:cs typeface="+mn-cs"/>
              </a:defRPr>
            </a:lvl2pPr>
            <a:lvl3pPr marL="0" indent="-114254">
              <a:buFont typeface="Arial" panose="020B0604020202020204" pitchFamily="34" charset="0"/>
              <a:buChar char="•"/>
              <a:defRPr sz="1200"/>
            </a:lvl3pPr>
            <a:lvl4pPr marL="0" indent="-114254">
              <a:buFont typeface="Arial" panose="020B0604020202020204" pitchFamily="34" charset="0"/>
              <a:buChar char="•"/>
              <a:defRPr sz="1200"/>
            </a:lvl4pPr>
            <a:lvl5pPr marL="0" indent="-114254">
              <a:buFont typeface="Arial" panose="020B0604020202020204" pitchFamily="34" charset="0"/>
              <a:buChar char="•"/>
              <a:defRPr sz="1200"/>
            </a:lvl5pPr>
          </a:lstStyle>
          <a:p>
            <a:pPr marL="0" lvl="0" indent="0" algn="l" defTabSz="914034" rtl="0" eaLnBrk="1" latinLnBrk="0" hangingPunct="1">
              <a:lnSpc>
                <a:spcPct val="120000"/>
              </a:lnSpc>
              <a:spcBef>
                <a:spcPts val="0"/>
              </a:spcBef>
              <a:spcAft>
                <a:spcPts val="700"/>
              </a:spcAft>
              <a:buFont typeface="Arial" panose="020B0604020202020204" pitchFamily="34" charset="0"/>
              <a:buNone/>
            </a:pPr>
            <a:r>
              <a:rPr lang="en-US"/>
              <a:t>Subhead goes here</a:t>
            </a:r>
          </a:p>
          <a:p>
            <a:pPr marL="0" lvl="1" indent="-114254" algn="l" defTabSz="914034" rtl="0" eaLnBrk="1" latinLnBrk="0" hangingPunct="1">
              <a:lnSpc>
                <a:spcPct val="100000"/>
              </a:lnSpc>
              <a:spcBef>
                <a:spcPts val="700"/>
              </a:spcBef>
              <a:spcAft>
                <a:spcPts val="700"/>
              </a:spcAft>
              <a:buSzPct val="80000"/>
              <a:buFont typeface="Arial" panose="020B0604020202020204" pitchFamily="34" charset="0"/>
              <a:buChar char="•"/>
            </a:pPr>
            <a:r>
              <a:rPr lang="en-US"/>
              <a:t>Bullet 1</a:t>
            </a:r>
          </a:p>
          <a:p>
            <a:pPr marL="0" lvl="1" indent="-114254" algn="l" defTabSz="914034" rtl="0" eaLnBrk="1" latinLnBrk="0" hangingPunct="1">
              <a:lnSpc>
                <a:spcPct val="100000"/>
              </a:lnSpc>
              <a:spcBef>
                <a:spcPts val="700"/>
              </a:spcBef>
              <a:spcAft>
                <a:spcPts val="700"/>
              </a:spcAft>
              <a:buSzPct val="80000"/>
              <a:buFont typeface="Arial" panose="020B0604020202020204" pitchFamily="34" charset="0"/>
              <a:buChar char="•"/>
            </a:pPr>
            <a:r>
              <a:rPr lang="en-US"/>
              <a:t>Bullet 2</a:t>
            </a:r>
          </a:p>
          <a:p>
            <a:pPr marL="0" lvl="1" indent="-114254" algn="l" defTabSz="914034" rtl="0" eaLnBrk="1" latinLnBrk="0" hangingPunct="1">
              <a:lnSpc>
                <a:spcPct val="100000"/>
              </a:lnSpc>
              <a:spcBef>
                <a:spcPts val="700"/>
              </a:spcBef>
              <a:spcAft>
                <a:spcPts val="700"/>
              </a:spcAft>
              <a:buSzPct val="80000"/>
              <a:buFont typeface="Arial" panose="020B0604020202020204" pitchFamily="34" charset="0"/>
              <a:buChar char="•"/>
            </a:pPr>
            <a:r>
              <a:rPr lang="en-US"/>
              <a:t>Bullet 3</a:t>
            </a:r>
          </a:p>
          <a:p>
            <a:pPr marL="0" lvl="1" indent="-114254" algn="l" defTabSz="914034" rtl="0" eaLnBrk="1" latinLnBrk="0" hangingPunct="1">
              <a:lnSpc>
                <a:spcPct val="100000"/>
              </a:lnSpc>
              <a:spcBef>
                <a:spcPts val="700"/>
              </a:spcBef>
              <a:spcAft>
                <a:spcPts val="700"/>
              </a:spcAft>
              <a:buSzPct val="80000"/>
              <a:buFont typeface="Arial" panose="020B0604020202020204" pitchFamily="34" charset="0"/>
              <a:buChar char="•"/>
            </a:pPr>
            <a:r>
              <a:rPr lang="en-US"/>
              <a:t>Bullet 4</a:t>
            </a:r>
          </a:p>
          <a:p>
            <a:pPr lvl="1"/>
            <a:endParaRPr lang="en-US"/>
          </a:p>
        </p:txBody>
      </p:sp>
      <p:sp>
        <p:nvSpPr>
          <p:cNvPr id="7" name="Text Placeholder 17">
            <a:extLst>
              <a:ext uri="{FF2B5EF4-FFF2-40B4-BE49-F238E27FC236}">
                <a16:creationId xmlns:a16="http://schemas.microsoft.com/office/drawing/2014/main" id="{1523E0D2-F131-214E-9833-C9265C807BB4}"/>
              </a:ext>
            </a:extLst>
          </p:cNvPr>
          <p:cNvSpPr>
            <a:spLocks noGrp="1"/>
          </p:cNvSpPr>
          <p:nvPr>
            <p:ph type="body" sz="quarter" idx="24" hasCustomPrompt="1"/>
          </p:nvPr>
        </p:nvSpPr>
        <p:spPr>
          <a:xfrm>
            <a:off x="5254807" y="1778003"/>
            <a:ext cx="4304739" cy="4049713"/>
          </a:xfrm>
          <a:prstGeom prst="rect">
            <a:avLst/>
          </a:prstGeom>
        </p:spPr>
        <p:txBody>
          <a:bodyPr/>
          <a:lstStyle>
            <a:lvl1pPr>
              <a:lnSpc>
                <a:spcPct val="120000"/>
              </a:lnSpc>
              <a:defRPr>
                <a:solidFill>
                  <a:schemeClr val="bg1"/>
                </a:solidFill>
              </a:defRPr>
            </a:lvl1pPr>
            <a:lvl2pPr marL="0" indent="-114254">
              <a:spcBef>
                <a:spcPts val="700"/>
              </a:spcBef>
              <a:buFont typeface="Arial" panose="020B0604020202020204" pitchFamily="34" charset="0"/>
              <a:buChar char="•"/>
              <a:defRPr>
                <a:solidFill>
                  <a:schemeClr val="bg1"/>
                </a:solidFill>
              </a:defRPr>
            </a:lvl2pPr>
            <a:lvl3pPr marL="0" indent="-114254">
              <a:buFont typeface="Arial" panose="020B0604020202020204" pitchFamily="34" charset="0"/>
              <a:buChar char="•"/>
              <a:defRPr/>
            </a:lvl3pPr>
            <a:lvl4pPr marL="0" indent="-114254">
              <a:buFont typeface="Arial" panose="020B0604020202020204" pitchFamily="34" charset="0"/>
              <a:buChar char="•"/>
              <a:defRPr/>
            </a:lvl4pPr>
            <a:lvl5pPr marL="0" indent="-114254">
              <a:buFont typeface="Arial" panose="020B0604020202020204" pitchFamily="34" charset="0"/>
              <a:buChar char="•"/>
              <a:defRPr/>
            </a:lvl5pPr>
          </a:lstStyle>
          <a:p>
            <a:pPr lvl="0"/>
            <a:r>
              <a:rPr lang="en-US"/>
              <a:t>Subhead goes here</a:t>
            </a:r>
          </a:p>
          <a:p>
            <a:pPr lvl="1"/>
            <a:r>
              <a:rPr lang="en-US"/>
              <a:t>Bullet 1</a:t>
            </a:r>
          </a:p>
          <a:p>
            <a:pPr lvl="1"/>
            <a:r>
              <a:rPr lang="en-US"/>
              <a:t>Bullet 2</a:t>
            </a:r>
          </a:p>
          <a:p>
            <a:pPr lvl="1"/>
            <a:r>
              <a:rPr lang="en-US"/>
              <a:t>Bullet 3</a:t>
            </a:r>
          </a:p>
          <a:p>
            <a:pPr lvl="1"/>
            <a:r>
              <a:rPr lang="en-US"/>
              <a:t>Bullet 4</a:t>
            </a:r>
          </a:p>
        </p:txBody>
      </p:sp>
    </p:spTree>
    <p:extLst>
      <p:ext uri="{BB962C8B-B14F-4D97-AF65-F5344CB8AC3E}">
        <p14:creationId xmlns:p14="http://schemas.microsoft.com/office/powerpoint/2010/main" val="4165836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eting agenda_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5BFB4A-9857-8777-82C9-1C931644DF91}"/>
              </a:ext>
            </a:extLst>
          </p:cNvPr>
          <p:cNvSpPr/>
          <p:nvPr userDrawn="1"/>
        </p:nvSpPr>
        <p:spPr>
          <a:xfrm>
            <a:off x="94304" y="1524000"/>
            <a:ext cx="12097697" cy="4303828"/>
          </a:xfrm>
          <a:prstGeom prst="rect">
            <a:avLst/>
          </a:prstGeom>
          <a:solidFill>
            <a:srgbClr val="EFF4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p>
        </p:txBody>
      </p:sp>
      <p:sp>
        <p:nvSpPr>
          <p:cNvPr id="3" name="Title Placeholder 1">
            <a:extLst>
              <a:ext uri="{FF2B5EF4-FFF2-40B4-BE49-F238E27FC236}">
                <a16:creationId xmlns:a16="http://schemas.microsoft.com/office/drawing/2014/main" id="{FF7ED140-7CA8-6165-A50C-D348E8AF00EC}"/>
              </a:ext>
            </a:extLst>
          </p:cNvPr>
          <p:cNvSpPr>
            <a:spLocks noGrp="1"/>
          </p:cNvSpPr>
          <p:nvPr>
            <p:ph type="title" hasCustomPrompt="1"/>
          </p:nvPr>
        </p:nvSpPr>
        <p:spPr>
          <a:xfrm>
            <a:off x="671970" y="411481"/>
            <a:ext cx="10515599" cy="910957"/>
          </a:xfrm>
          <a:prstGeom prst="rect">
            <a:avLst/>
          </a:prstGeom>
        </p:spPr>
        <p:txBody>
          <a:bodyPr vert="horz" lIns="91440" tIns="45720" rIns="91440" bIns="45720" rtlCol="0" anchor="b" anchorCtr="0">
            <a:noAutofit/>
          </a:bodyPr>
          <a:lstStyle/>
          <a:p>
            <a:r>
              <a:rPr lang="en-US"/>
              <a:t>Meeting agenda</a:t>
            </a:r>
          </a:p>
        </p:txBody>
      </p:sp>
      <p:sp>
        <p:nvSpPr>
          <p:cNvPr id="5" name="Text Placeholder 15">
            <a:extLst>
              <a:ext uri="{FF2B5EF4-FFF2-40B4-BE49-F238E27FC236}">
                <a16:creationId xmlns:a16="http://schemas.microsoft.com/office/drawing/2014/main" id="{11CACC94-29D1-0381-4BB9-801B103F0935}"/>
              </a:ext>
            </a:extLst>
          </p:cNvPr>
          <p:cNvSpPr>
            <a:spLocks noGrp="1"/>
          </p:cNvSpPr>
          <p:nvPr>
            <p:ph type="body" sz="quarter" idx="23" hasCustomPrompt="1"/>
          </p:nvPr>
        </p:nvSpPr>
        <p:spPr>
          <a:xfrm>
            <a:off x="671970" y="1778000"/>
            <a:ext cx="10515599" cy="3721100"/>
          </a:xfrm>
          <a:prstGeom prst="rect">
            <a:avLst/>
          </a:prstGeom>
        </p:spPr>
        <p:txBody>
          <a:bodyPr/>
          <a:lstStyle>
            <a:lvl1pPr>
              <a:lnSpc>
                <a:spcPct val="120000"/>
              </a:lnSpc>
              <a:defRPr lang="en-US" sz="1599" b="1" kern="1200" dirty="0">
                <a:solidFill>
                  <a:srgbClr val="0078B3"/>
                </a:solidFill>
                <a:latin typeface="+mn-lt"/>
                <a:ea typeface="+mn-ea"/>
                <a:cs typeface="+mn-cs"/>
              </a:defRPr>
            </a:lvl1pPr>
            <a:lvl2pPr marL="0" indent="-114254">
              <a:lnSpc>
                <a:spcPct val="120000"/>
              </a:lnSpc>
              <a:spcBef>
                <a:spcPts val="700"/>
              </a:spcBef>
              <a:buFont typeface="Arial" panose="020B0604020202020204" pitchFamily="34" charset="0"/>
              <a:buChar char="•"/>
              <a:defRPr lang="en-US" sz="1399" kern="1200" dirty="0">
                <a:solidFill>
                  <a:schemeClr val="tx1"/>
                </a:solidFill>
                <a:latin typeface="+mn-lt"/>
                <a:ea typeface="+mn-ea"/>
                <a:cs typeface="+mn-cs"/>
              </a:defRPr>
            </a:lvl2pPr>
            <a:lvl3pPr marL="0" indent="-114254">
              <a:buFont typeface="Arial" panose="020B0604020202020204" pitchFamily="34" charset="0"/>
              <a:buChar char="•"/>
              <a:defRPr sz="1200"/>
            </a:lvl3pPr>
            <a:lvl4pPr marL="0" indent="-114254">
              <a:buFont typeface="Arial" panose="020B0604020202020204" pitchFamily="34" charset="0"/>
              <a:buChar char="•"/>
              <a:defRPr sz="1200"/>
            </a:lvl4pPr>
            <a:lvl5pPr marL="0" indent="-114254">
              <a:buFont typeface="Arial" panose="020B0604020202020204" pitchFamily="34" charset="0"/>
              <a:buChar char="•"/>
              <a:defRPr sz="1200"/>
            </a:lvl5pPr>
          </a:lstStyle>
          <a:p>
            <a:pPr marL="0" lvl="0" indent="0" algn="l" defTabSz="914034" rtl="0" eaLnBrk="1" latinLnBrk="0" hangingPunct="1">
              <a:lnSpc>
                <a:spcPct val="120000"/>
              </a:lnSpc>
              <a:spcBef>
                <a:spcPts val="0"/>
              </a:spcBef>
              <a:spcAft>
                <a:spcPts val="700"/>
              </a:spcAft>
              <a:buFont typeface="Arial" panose="020B0604020202020204" pitchFamily="34" charset="0"/>
              <a:buNone/>
            </a:pPr>
            <a:r>
              <a:rPr lang="en-US"/>
              <a:t>Subhead goes here</a:t>
            </a:r>
          </a:p>
          <a:p>
            <a:pPr marL="0" lvl="1" indent="-114254" algn="l" defTabSz="914034" rtl="0" eaLnBrk="1" latinLnBrk="0" hangingPunct="1">
              <a:lnSpc>
                <a:spcPct val="100000"/>
              </a:lnSpc>
              <a:spcBef>
                <a:spcPts val="700"/>
              </a:spcBef>
              <a:spcAft>
                <a:spcPts val="700"/>
              </a:spcAft>
              <a:buSzPct val="80000"/>
              <a:buFont typeface="Arial" panose="020B0604020202020204" pitchFamily="34" charset="0"/>
              <a:buChar char="•"/>
            </a:pPr>
            <a:r>
              <a:rPr lang="en-US"/>
              <a:t>Bullet 1</a:t>
            </a:r>
          </a:p>
          <a:p>
            <a:pPr marL="0" lvl="1" indent="-114254" algn="l" defTabSz="914034" rtl="0" eaLnBrk="1" latinLnBrk="0" hangingPunct="1">
              <a:lnSpc>
                <a:spcPct val="100000"/>
              </a:lnSpc>
              <a:spcBef>
                <a:spcPts val="700"/>
              </a:spcBef>
              <a:spcAft>
                <a:spcPts val="700"/>
              </a:spcAft>
              <a:buSzPct val="80000"/>
              <a:buFont typeface="Arial" panose="020B0604020202020204" pitchFamily="34" charset="0"/>
              <a:buChar char="•"/>
            </a:pPr>
            <a:r>
              <a:rPr lang="en-US"/>
              <a:t>Bullet 2</a:t>
            </a:r>
          </a:p>
          <a:p>
            <a:pPr marL="0" lvl="1" indent="-114254" algn="l" defTabSz="914034" rtl="0" eaLnBrk="1" latinLnBrk="0" hangingPunct="1">
              <a:lnSpc>
                <a:spcPct val="100000"/>
              </a:lnSpc>
              <a:spcBef>
                <a:spcPts val="700"/>
              </a:spcBef>
              <a:spcAft>
                <a:spcPts val="700"/>
              </a:spcAft>
              <a:buSzPct val="80000"/>
              <a:buFont typeface="Arial" panose="020B0604020202020204" pitchFamily="34" charset="0"/>
              <a:buChar char="•"/>
            </a:pPr>
            <a:r>
              <a:rPr lang="en-US"/>
              <a:t>Bullet 3</a:t>
            </a:r>
          </a:p>
          <a:p>
            <a:pPr marL="0" lvl="1" indent="-114254" algn="l" defTabSz="914034" rtl="0" eaLnBrk="1" latinLnBrk="0" hangingPunct="1">
              <a:lnSpc>
                <a:spcPct val="100000"/>
              </a:lnSpc>
              <a:spcBef>
                <a:spcPts val="700"/>
              </a:spcBef>
              <a:spcAft>
                <a:spcPts val="700"/>
              </a:spcAft>
              <a:buSzPct val="80000"/>
              <a:buFont typeface="Arial" panose="020B0604020202020204" pitchFamily="34" charset="0"/>
              <a:buChar char="•"/>
            </a:pPr>
            <a:r>
              <a:rPr lang="en-US"/>
              <a:t>Bullet 4</a:t>
            </a:r>
          </a:p>
          <a:p>
            <a:pPr lvl="1"/>
            <a:endParaRPr lang="en-US"/>
          </a:p>
        </p:txBody>
      </p:sp>
    </p:spTree>
    <p:extLst>
      <p:ext uri="{BB962C8B-B14F-4D97-AF65-F5344CB8AC3E}">
        <p14:creationId xmlns:p14="http://schemas.microsoft.com/office/powerpoint/2010/main" val="1937348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xecutive Summary_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5BFB4A-9857-8777-82C9-1C931644DF91}"/>
              </a:ext>
            </a:extLst>
          </p:cNvPr>
          <p:cNvSpPr/>
          <p:nvPr userDrawn="1"/>
        </p:nvSpPr>
        <p:spPr>
          <a:xfrm>
            <a:off x="75488" y="0"/>
            <a:ext cx="12116513" cy="6858000"/>
          </a:xfrm>
          <a:prstGeom prst="rect">
            <a:avLst/>
          </a:prstGeom>
          <a:solidFill>
            <a:srgbClr val="EFF4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p>
        </p:txBody>
      </p:sp>
      <p:sp>
        <p:nvSpPr>
          <p:cNvPr id="13" name="Content Placeholder 5">
            <a:extLst>
              <a:ext uri="{FF2B5EF4-FFF2-40B4-BE49-F238E27FC236}">
                <a16:creationId xmlns:a16="http://schemas.microsoft.com/office/drawing/2014/main" id="{CEECB442-3C9A-3BE6-0E67-F5F35F316F05}"/>
              </a:ext>
            </a:extLst>
          </p:cNvPr>
          <p:cNvSpPr>
            <a:spLocks noGrp="1"/>
          </p:cNvSpPr>
          <p:nvPr>
            <p:ph sz="quarter" idx="19" hasCustomPrompt="1"/>
          </p:nvPr>
        </p:nvSpPr>
        <p:spPr>
          <a:xfrm>
            <a:off x="685756" y="1708212"/>
            <a:ext cx="7821674" cy="4119616"/>
          </a:xfrm>
          <a:prstGeom prst="rect">
            <a:avLst/>
          </a:prstGeom>
        </p:spPr>
        <p:txBody>
          <a:bodyPr/>
          <a:lstStyle>
            <a:lvl1pPr>
              <a:lnSpc>
                <a:spcPct val="120000"/>
              </a:lnSpc>
              <a:spcAft>
                <a:spcPts val="1499"/>
              </a:spcAft>
              <a:defRPr sz="1200" b="0">
                <a:solidFill>
                  <a:schemeClr val="tx2"/>
                </a:solidFill>
              </a:defRPr>
            </a:lvl1pPr>
            <a:lvl2pPr marL="0" indent="0">
              <a:lnSpc>
                <a:spcPts val="1749"/>
              </a:lnSpc>
              <a:spcAft>
                <a:spcPts val="1499"/>
              </a:spcAft>
              <a:buSzPct val="90000"/>
              <a:buFont typeface="Arial" panose="020B0604020202020204" pitchFamily="34" charset="0"/>
              <a:buNone/>
              <a:defRPr sz="1200">
                <a:solidFill>
                  <a:srgbClr val="003B71"/>
                </a:solidFill>
              </a:defRPr>
            </a:lvl2pPr>
            <a:lvl3pPr marL="0" indent="0">
              <a:lnSpc>
                <a:spcPts val="1799"/>
              </a:lnSpc>
              <a:spcAft>
                <a:spcPts val="700"/>
              </a:spcAft>
              <a:buSzPct val="90000"/>
              <a:buFont typeface="Arial" panose="020B0604020202020204" pitchFamily="34" charset="0"/>
              <a:buNone/>
              <a:defRPr sz="1200">
                <a:solidFill>
                  <a:srgbClr val="003B71"/>
                </a:solidFill>
              </a:defRPr>
            </a:lvl3pPr>
            <a:lvl4pPr marL="0" indent="0">
              <a:lnSpc>
                <a:spcPts val="1799"/>
              </a:lnSpc>
              <a:spcAft>
                <a:spcPts val="700"/>
              </a:spcAft>
              <a:buSzPct val="90000"/>
              <a:buFont typeface="Arial" panose="020B0604020202020204" pitchFamily="34" charset="0"/>
              <a:buNone/>
              <a:defRPr sz="1200">
                <a:solidFill>
                  <a:srgbClr val="003B71"/>
                </a:solidFill>
              </a:defRPr>
            </a:lvl4pPr>
            <a:lvl5pPr marL="0" indent="0">
              <a:lnSpc>
                <a:spcPts val="1799"/>
              </a:lnSpc>
              <a:spcAft>
                <a:spcPts val="700"/>
              </a:spcAft>
              <a:buSzPct val="90000"/>
              <a:buFont typeface="Arial" panose="020B0604020202020204" pitchFamily="34" charset="0"/>
              <a:buNone/>
              <a:defRPr sz="1200">
                <a:solidFill>
                  <a:srgbClr val="003B71"/>
                </a:solidFill>
              </a:defRPr>
            </a:lvl5pPr>
          </a:lstStyle>
          <a:p>
            <a:pPr lvl="0"/>
            <a:r>
              <a:rPr lang="en-US"/>
              <a:t>Body text goes here</a:t>
            </a:r>
          </a:p>
        </p:txBody>
      </p:sp>
      <p:sp>
        <p:nvSpPr>
          <p:cNvPr id="3" name="Title Placeholder 1">
            <a:extLst>
              <a:ext uri="{FF2B5EF4-FFF2-40B4-BE49-F238E27FC236}">
                <a16:creationId xmlns:a16="http://schemas.microsoft.com/office/drawing/2014/main" id="{CD5D3C4D-7A37-65BC-10B0-B4A97BF045DF}"/>
              </a:ext>
            </a:extLst>
          </p:cNvPr>
          <p:cNvSpPr>
            <a:spLocks noGrp="1"/>
          </p:cNvSpPr>
          <p:nvPr>
            <p:ph type="title" hasCustomPrompt="1"/>
          </p:nvPr>
        </p:nvSpPr>
        <p:spPr>
          <a:xfrm>
            <a:off x="671970" y="411481"/>
            <a:ext cx="10515599" cy="910957"/>
          </a:xfrm>
          <a:prstGeom prst="rect">
            <a:avLst/>
          </a:prstGeom>
        </p:spPr>
        <p:txBody>
          <a:bodyPr vert="horz" lIns="91440" tIns="45720" rIns="91440" bIns="45720" rtlCol="0" anchor="b" anchorCtr="0">
            <a:noAutofit/>
          </a:bodyPr>
          <a:lstStyle/>
          <a:p>
            <a:r>
              <a:rPr lang="en-US"/>
              <a:t>Executive summary</a:t>
            </a:r>
          </a:p>
        </p:txBody>
      </p:sp>
      <p:sp>
        <p:nvSpPr>
          <p:cNvPr id="4" name="TextBox 3">
            <a:extLst>
              <a:ext uri="{FF2B5EF4-FFF2-40B4-BE49-F238E27FC236}">
                <a16:creationId xmlns:a16="http://schemas.microsoft.com/office/drawing/2014/main" id="{8A5929EA-24A6-FC13-20AE-84C376F59A73}"/>
              </a:ext>
            </a:extLst>
          </p:cNvPr>
          <p:cNvSpPr txBox="1">
            <a:spLocks noGrp="1" noRot="1" noMove="1" noResize="1" noEditPoints="1" noAdjustHandles="1" noChangeArrowheads="1" noChangeShapeType="1"/>
          </p:cNvSpPr>
          <p:nvPr userDrawn="1"/>
        </p:nvSpPr>
        <p:spPr>
          <a:xfrm>
            <a:off x="285714" y="6428713"/>
            <a:ext cx="7068286" cy="246221"/>
          </a:xfrm>
          <a:prstGeom prst="rect">
            <a:avLst/>
          </a:prstGeom>
          <a:noFill/>
        </p:spPr>
        <p:txBody>
          <a:bodyPr wrap="square">
            <a:spAutoFit/>
          </a:bodyPr>
          <a:lstStyle/>
          <a:p>
            <a:pPr algn="l"/>
            <a:fld id="{8C8B385D-DF67-E241-B0BF-76B80A8E743B}" type="slidenum">
              <a:rPr lang="en-US" sz="1000" smtClean="0">
                <a:solidFill>
                  <a:srgbClr val="898989"/>
                </a:solidFill>
              </a:rPr>
              <a:pPr algn="l"/>
              <a:t>‹#›</a:t>
            </a:fld>
            <a:r>
              <a:rPr lang="en-US" sz="1000">
                <a:solidFill>
                  <a:srgbClr val="898989"/>
                </a:solidFill>
              </a:rPr>
              <a:t>  |    ©2025 Kaiser Foundation Health Plan, Inc.</a:t>
            </a:r>
          </a:p>
        </p:txBody>
      </p:sp>
    </p:spTree>
    <p:extLst>
      <p:ext uri="{BB962C8B-B14F-4D97-AF65-F5344CB8AC3E}">
        <p14:creationId xmlns:p14="http://schemas.microsoft.com/office/powerpoint/2010/main" val="5553007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xecutive Summary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5BFB4A-9857-8777-82C9-1C931644DF91}"/>
              </a:ext>
            </a:extLst>
          </p:cNvPr>
          <p:cNvSpPr/>
          <p:nvPr userDrawn="1"/>
        </p:nvSpPr>
        <p:spPr>
          <a:xfrm>
            <a:off x="75488" y="0"/>
            <a:ext cx="121165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p>
        </p:txBody>
      </p:sp>
      <p:pic>
        <p:nvPicPr>
          <p:cNvPr id="4" name="Picture 3">
            <a:extLst>
              <a:ext uri="{FF2B5EF4-FFF2-40B4-BE49-F238E27FC236}">
                <a16:creationId xmlns:a16="http://schemas.microsoft.com/office/drawing/2014/main" id="{80359799-F893-7B3E-5FC7-B1760122EB8D}"/>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
        <p:nvSpPr>
          <p:cNvPr id="3" name="Content Placeholder 5">
            <a:extLst>
              <a:ext uri="{FF2B5EF4-FFF2-40B4-BE49-F238E27FC236}">
                <a16:creationId xmlns:a16="http://schemas.microsoft.com/office/drawing/2014/main" id="{643D663A-2AC4-18B3-DA04-3DA4E6FC782E}"/>
              </a:ext>
            </a:extLst>
          </p:cNvPr>
          <p:cNvSpPr>
            <a:spLocks noGrp="1"/>
          </p:cNvSpPr>
          <p:nvPr>
            <p:ph sz="quarter" idx="19" hasCustomPrompt="1"/>
          </p:nvPr>
        </p:nvSpPr>
        <p:spPr>
          <a:xfrm>
            <a:off x="685756" y="1708212"/>
            <a:ext cx="7821674" cy="4119616"/>
          </a:xfrm>
          <a:prstGeom prst="rect">
            <a:avLst/>
          </a:prstGeom>
        </p:spPr>
        <p:txBody>
          <a:bodyPr/>
          <a:lstStyle>
            <a:lvl1pPr>
              <a:lnSpc>
                <a:spcPct val="120000"/>
              </a:lnSpc>
              <a:spcAft>
                <a:spcPts val="1499"/>
              </a:spcAft>
              <a:defRPr sz="1200" b="0">
                <a:solidFill>
                  <a:schemeClr val="bg1"/>
                </a:solidFill>
              </a:defRPr>
            </a:lvl1pPr>
            <a:lvl2pPr marL="0" indent="0">
              <a:lnSpc>
                <a:spcPts val="1749"/>
              </a:lnSpc>
              <a:spcAft>
                <a:spcPts val="1499"/>
              </a:spcAft>
              <a:buSzPct val="90000"/>
              <a:buFont typeface="Arial" panose="020B0604020202020204" pitchFamily="34" charset="0"/>
              <a:buNone/>
              <a:defRPr sz="1200">
                <a:solidFill>
                  <a:srgbClr val="003B71"/>
                </a:solidFill>
              </a:defRPr>
            </a:lvl2pPr>
            <a:lvl3pPr marL="0" indent="0">
              <a:lnSpc>
                <a:spcPts val="1799"/>
              </a:lnSpc>
              <a:spcAft>
                <a:spcPts val="700"/>
              </a:spcAft>
              <a:buSzPct val="90000"/>
              <a:buFont typeface="Arial" panose="020B0604020202020204" pitchFamily="34" charset="0"/>
              <a:buNone/>
              <a:defRPr sz="1200">
                <a:solidFill>
                  <a:srgbClr val="003B71"/>
                </a:solidFill>
              </a:defRPr>
            </a:lvl3pPr>
            <a:lvl4pPr marL="0" indent="0">
              <a:lnSpc>
                <a:spcPts val="1799"/>
              </a:lnSpc>
              <a:spcAft>
                <a:spcPts val="700"/>
              </a:spcAft>
              <a:buSzPct val="90000"/>
              <a:buFont typeface="Arial" panose="020B0604020202020204" pitchFamily="34" charset="0"/>
              <a:buNone/>
              <a:defRPr sz="1200">
                <a:solidFill>
                  <a:srgbClr val="003B71"/>
                </a:solidFill>
              </a:defRPr>
            </a:lvl4pPr>
            <a:lvl5pPr marL="0" indent="0">
              <a:lnSpc>
                <a:spcPts val="1799"/>
              </a:lnSpc>
              <a:spcAft>
                <a:spcPts val="700"/>
              </a:spcAft>
              <a:buSzPct val="90000"/>
              <a:buFont typeface="Arial" panose="020B0604020202020204" pitchFamily="34" charset="0"/>
              <a:buNone/>
              <a:defRPr sz="1200">
                <a:solidFill>
                  <a:srgbClr val="003B71"/>
                </a:solidFill>
              </a:defRPr>
            </a:lvl5pPr>
          </a:lstStyle>
          <a:p>
            <a:pPr lvl="0"/>
            <a:r>
              <a:rPr lang="en-US"/>
              <a:t>Body text goes here</a:t>
            </a:r>
          </a:p>
        </p:txBody>
      </p:sp>
      <p:sp>
        <p:nvSpPr>
          <p:cNvPr id="6" name="Title Placeholder 1">
            <a:extLst>
              <a:ext uri="{FF2B5EF4-FFF2-40B4-BE49-F238E27FC236}">
                <a16:creationId xmlns:a16="http://schemas.microsoft.com/office/drawing/2014/main" id="{D5EE4A1B-B348-E299-98E2-5343041FB6BF}"/>
              </a:ext>
            </a:extLst>
          </p:cNvPr>
          <p:cNvSpPr>
            <a:spLocks noGrp="1"/>
          </p:cNvSpPr>
          <p:nvPr>
            <p:ph type="title" hasCustomPrompt="1"/>
          </p:nvPr>
        </p:nvSpPr>
        <p:spPr>
          <a:xfrm>
            <a:off x="671970" y="411481"/>
            <a:ext cx="10515599" cy="910957"/>
          </a:xfrm>
          <a:prstGeom prst="rect">
            <a:avLst/>
          </a:prstGeom>
        </p:spPr>
        <p:txBody>
          <a:bodyPr vert="horz" lIns="91440" tIns="45720" rIns="91440" bIns="45720" rtlCol="0" anchor="b" anchorCtr="0">
            <a:noAutofit/>
          </a:bodyPr>
          <a:lstStyle>
            <a:lvl1pPr>
              <a:defRPr>
                <a:solidFill>
                  <a:schemeClr val="bg1"/>
                </a:solidFill>
              </a:defRPr>
            </a:lvl1pPr>
          </a:lstStyle>
          <a:p>
            <a:r>
              <a:rPr lang="en-US"/>
              <a:t>Executive summary</a:t>
            </a:r>
          </a:p>
        </p:txBody>
      </p:sp>
      <p:sp>
        <p:nvSpPr>
          <p:cNvPr id="7" name="TextBox 6">
            <a:extLst>
              <a:ext uri="{FF2B5EF4-FFF2-40B4-BE49-F238E27FC236}">
                <a16:creationId xmlns:a16="http://schemas.microsoft.com/office/drawing/2014/main" id="{15B99B8A-F996-BF07-77BF-E9723F89C4D3}"/>
              </a:ext>
            </a:extLst>
          </p:cNvPr>
          <p:cNvSpPr txBox="1">
            <a:spLocks/>
          </p:cNvSpPr>
          <p:nvPr userDrawn="1"/>
        </p:nvSpPr>
        <p:spPr>
          <a:xfrm>
            <a:off x="285714" y="6428713"/>
            <a:ext cx="7068286" cy="246221"/>
          </a:xfrm>
          <a:prstGeom prst="rect">
            <a:avLst/>
          </a:prstGeom>
          <a:noFill/>
        </p:spPr>
        <p:txBody>
          <a:bodyPr wrap="square">
            <a:spAutoFit/>
          </a:bodyPr>
          <a:lstStyle/>
          <a:p>
            <a:pPr algn="l"/>
            <a:fld id="{8C8B385D-DF67-E241-B0BF-76B80A8E743B}" type="slidenum">
              <a:rPr lang="en-US" sz="1000" smtClean="0">
                <a:solidFill>
                  <a:schemeClr val="bg1"/>
                </a:solidFill>
              </a:rPr>
              <a:pPr algn="l"/>
              <a:t>‹#›</a:t>
            </a:fld>
            <a:r>
              <a:rPr lang="en-US" sz="1000">
                <a:solidFill>
                  <a:schemeClr val="bg1"/>
                </a:solidFill>
              </a:rPr>
              <a:t>  |   ©2025 Kaiser Foundation Health Plan, Inc.</a:t>
            </a:r>
          </a:p>
        </p:txBody>
      </p:sp>
    </p:spTree>
    <p:extLst>
      <p:ext uri="{BB962C8B-B14F-4D97-AF65-F5344CB8AC3E}">
        <p14:creationId xmlns:p14="http://schemas.microsoft.com/office/powerpoint/2010/main" val="12769243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xecutive Summary_3 column">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1DEEFB8-16F6-149D-C606-BE0D2EF147E6}"/>
              </a:ext>
            </a:extLst>
          </p:cNvPr>
          <p:cNvSpPr>
            <a:spLocks noGrp="1"/>
          </p:cNvSpPr>
          <p:nvPr>
            <p:ph type="title" hasCustomPrompt="1"/>
          </p:nvPr>
        </p:nvSpPr>
        <p:spPr>
          <a:xfrm>
            <a:off x="671970" y="411481"/>
            <a:ext cx="10515599" cy="910957"/>
          </a:xfrm>
          <a:prstGeom prst="rect">
            <a:avLst/>
          </a:prstGeom>
        </p:spPr>
        <p:txBody>
          <a:bodyPr vert="horz" lIns="91440" tIns="45720" rIns="91440" bIns="45720" rtlCol="0" anchor="b" anchorCtr="0">
            <a:noAutofit/>
          </a:bodyPr>
          <a:lstStyle/>
          <a:p>
            <a:r>
              <a:rPr lang="en-US"/>
              <a:t>Headline goes here</a:t>
            </a:r>
          </a:p>
        </p:txBody>
      </p:sp>
      <p:sp>
        <p:nvSpPr>
          <p:cNvPr id="5" name="Text Placeholder 15">
            <a:extLst>
              <a:ext uri="{FF2B5EF4-FFF2-40B4-BE49-F238E27FC236}">
                <a16:creationId xmlns:a16="http://schemas.microsoft.com/office/drawing/2014/main" id="{BEF35C73-6800-537F-D64B-AADCCDCB2632}"/>
              </a:ext>
            </a:extLst>
          </p:cNvPr>
          <p:cNvSpPr>
            <a:spLocks noGrp="1"/>
          </p:cNvSpPr>
          <p:nvPr>
            <p:ph type="body" sz="quarter" idx="23" hasCustomPrompt="1"/>
          </p:nvPr>
        </p:nvSpPr>
        <p:spPr>
          <a:xfrm>
            <a:off x="671968" y="1714501"/>
            <a:ext cx="3518486" cy="338426"/>
          </a:xfrm>
          <a:prstGeom prst="rect">
            <a:avLst/>
          </a:prstGeom>
        </p:spPr>
        <p:txBody>
          <a:bodyPr>
            <a:spAutoFit/>
          </a:bodyPr>
          <a:lstStyle>
            <a:lvl1pPr>
              <a:defRPr>
                <a:solidFill>
                  <a:srgbClr val="003B71"/>
                </a:solidFill>
              </a:defRPr>
            </a:lvl1pPr>
            <a:lvl2pPr marL="0" indent="0">
              <a:buFont typeface="Arial" panose="020B0604020202020204" pitchFamily="34" charset="0"/>
              <a:buNone/>
              <a:defRPr sz="1200"/>
            </a:lvl2pPr>
            <a:lvl3pPr marL="0" indent="-114254">
              <a:buFont typeface="Arial" panose="020B0604020202020204" pitchFamily="34" charset="0"/>
              <a:buChar char="•"/>
              <a:defRPr sz="1200"/>
            </a:lvl3pPr>
            <a:lvl4pPr marL="0" indent="-114254">
              <a:buFont typeface="Arial" panose="020B0604020202020204" pitchFamily="34" charset="0"/>
              <a:buChar char="•"/>
              <a:defRPr sz="1200"/>
            </a:lvl4pPr>
            <a:lvl5pPr marL="0" indent="-114254">
              <a:buFont typeface="Arial" panose="020B0604020202020204" pitchFamily="34" charset="0"/>
              <a:buChar char="•"/>
              <a:defRPr sz="1200"/>
            </a:lvl5pPr>
          </a:lstStyle>
          <a:p>
            <a:pPr lvl="0"/>
            <a:r>
              <a:rPr lang="en-US"/>
              <a:t>Subhead goes here</a:t>
            </a:r>
          </a:p>
        </p:txBody>
      </p:sp>
      <p:sp>
        <p:nvSpPr>
          <p:cNvPr id="9" name="Text Placeholder 8">
            <a:extLst>
              <a:ext uri="{FF2B5EF4-FFF2-40B4-BE49-F238E27FC236}">
                <a16:creationId xmlns:a16="http://schemas.microsoft.com/office/drawing/2014/main" id="{3738039F-C54B-4E93-EDE4-3CD8A5B123FD}"/>
              </a:ext>
            </a:extLst>
          </p:cNvPr>
          <p:cNvSpPr>
            <a:spLocks noGrp="1"/>
          </p:cNvSpPr>
          <p:nvPr>
            <p:ph type="body" sz="quarter" idx="24" hasCustomPrompt="1"/>
          </p:nvPr>
        </p:nvSpPr>
        <p:spPr>
          <a:xfrm>
            <a:off x="672221" y="2449904"/>
            <a:ext cx="3518235" cy="3657600"/>
          </a:xfrm>
          <a:prstGeom prst="rect">
            <a:avLst/>
          </a:prstGeom>
        </p:spPr>
        <p:txBody>
          <a:bodyPr/>
          <a:lstStyle>
            <a:lvl2pPr>
              <a:spcBef>
                <a:spcPts val="700"/>
              </a:spcBef>
              <a:defRPr>
                <a:solidFill>
                  <a:srgbClr val="003B71"/>
                </a:solidFill>
              </a:defRPr>
            </a:lvl2pPr>
            <a:lvl6pPr>
              <a:defRPr>
                <a:solidFill>
                  <a:srgbClr val="003B71"/>
                </a:solidFill>
              </a:defRPr>
            </a:lvl6pPr>
            <a:lvl7pPr>
              <a:defRPr>
                <a:solidFill>
                  <a:srgbClr val="003B71"/>
                </a:solidFill>
              </a:defRPr>
            </a:lvl7pPr>
          </a:lstStyle>
          <a:p>
            <a:pPr lvl="1"/>
            <a:r>
              <a:rPr lang="en-US"/>
              <a:t>Bullet 1</a:t>
            </a:r>
          </a:p>
          <a:p>
            <a:pPr lvl="1"/>
            <a:r>
              <a:rPr lang="en-US"/>
              <a:t>Bullet 2</a:t>
            </a:r>
          </a:p>
          <a:p>
            <a:pPr lvl="1"/>
            <a:r>
              <a:rPr lang="en-US"/>
              <a:t>Bullet 3</a:t>
            </a:r>
          </a:p>
          <a:p>
            <a:pPr lvl="5"/>
            <a:r>
              <a:rPr lang="en-US"/>
              <a:t>Second level bullet</a:t>
            </a:r>
          </a:p>
          <a:p>
            <a:pPr lvl="6"/>
            <a:r>
              <a:rPr lang="en-US"/>
              <a:t>Third level bullet</a:t>
            </a:r>
          </a:p>
          <a:p>
            <a:pPr lvl="1"/>
            <a:endParaRPr lang="en-US"/>
          </a:p>
        </p:txBody>
      </p:sp>
    </p:spTree>
    <p:extLst>
      <p:ext uri="{BB962C8B-B14F-4D97-AF65-F5344CB8AC3E}">
        <p14:creationId xmlns:p14="http://schemas.microsoft.com/office/powerpoint/2010/main" val="1390647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Column. 2 line headline.">
    <p:spTree>
      <p:nvGrpSpPr>
        <p:cNvPr id="1" name=""/>
        <p:cNvGrpSpPr/>
        <p:nvPr/>
      </p:nvGrpSpPr>
      <p:grpSpPr>
        <a:xfrm>
          <a:off x="0" y="0"/>
          <a:ext cx="0" cy="0"/>
          <a:chOff x="0" y="0"/>
          <a:chExt cx="0" cy="0"/>
        </a:xfrm>
      </p:grpSpPr>
      <p:sp>
        <p:nvSpPr>
          <p:cNvPr id="6" name="Content Placeholder 5"/>
          <p:cNvSpPr>
            <a:spLocks noGrp="1"/>
          </p:cNvSpPr>
          <p:nvPr>
            <p:ph sz="quarter" idx="19" hasCustomPrompt="1"/>
          </p:nvPr>
        </p:nvSpPr>
        <p:spPr>
          <a:xfrm>
            <a:off x="669191" y="1761996"/>
            <a:ext cx="8838049" cy="4152900"/>
          </a:xfrm>
          <a:prstGeom prst="rect">
            <a:avLst/>
          </a:prstGeom>
        </p:spPr>
        <p:txBody>
          <a:bodyPr/>
          <a:lstStyle>
            <a:lvl1pPr>
              <a:lnSpc>
                <a:spcPct val="120000"/>
              </a:lnSpc>
              <a:defRPr/>
            </a:lvl1pPr>
            <a:lvl2pPr>
              <a:lnSpc>
                <a:spcPct val="120000"/>
              </a:lnSpc>
              <a:spcBef>
                <a:spcPts val="700"/>
              </a:spcBef>
              <a:defRPr>
                <a:solidFill>
                  <a:schemeClr val="tx1"/>
                </a:solidFill>
              </a:defRPr>
            </a:lvl2pPr>
            <a:lvl3pPr>
              <a:lnSpc>
                <a:spcPct val="120000"/>
              </a:lnSpc>
              <a:spcBef>
                <a:spcPts val="700"/>
              </a:spcBef>
              <a:defRPr>
                <a:solidFill>
                  <a:schemeClr val="tx1"/>
                </a:solidFill>
              </a:defRPr>
            </a:lvl3pPr>
            <a:lvl4pPr>
              <a:lnSpc>
                <a:spcPct val="120000"/>
              </a:lnSpc>
              <a:spcBef>
                <a:spcPts val="700"/>
              </a:spcBef>
              <a:defRPr>
                <a:solidFill>
                  <a:schemeClr val="tx1"/>
                </a:solidFill>
              </a:defRPr>
            </a:lvl4pPr>
            <a:lvl5pPr>
              <a:lnSpc>
                <a:spcPct val="120000"/>
              </a:lnSpc>
              <a:spcBef>
                <a:spcPts val="700"/>
              </a:spcBef>
              <a:defRPr>
                <a:solidFill>
                  <a:schemeClr val="tx1"/>
                </a:solidFill>
              </a:defRPr>
            </a:lvl5pPr>
          </a:lstStyle>
          <a:p>
            <a:pPr lvl="0"/>
            <a:r>
              <a:rPr lang="en-US"/>
              <a:t>Subhead goes here</a:t>
            </a:r>
          </a:p>
          <a:p>
            <a:pPr lvl="1"/>
            <a:r>
              <a:rPr lang="en-US"/>
              <a:t>Bullet 1 </a:t>
            </a:r>
          </a:p>
          <a:p>
            <a:pPr lvl="2"/>
            <a:r>
              <a:rPr lang="en-US"/>
              <a:t>Bullet 2</a:t>
            </a:r>
          </a:p>
          <a:p>
            <a:pPr lvl="3"/>
            <a:r>
              <a:rPr lang="en-US"/>
              <a:t>Bullet 3</a:t>
            </a:r>
          </a:p>
          <a:p>
            <a:pPr lvl="4"/>
            <a:r>
              <a:rPr lang="en-US"/>
              <a:t>Bullet 4</a:t>
            </a:r>
          </a:p>
        </p:txBody>
      </p:sp>
      <p:sp>
        <p:nvSpPr>
          <p:cNvPr id="3" name="Title Placeholder 1">
            <a:extLst>
              <a:ext uri="{FF2B5EF4-FFF2-40B4-BE49-F238E27FC236}">
                <a16:creationId xmlns:a16="http://schemas.microsoft.com/office/drawing/2014/main" id="{C3DC6B7D-6548-9893-E3D6-213C6CEC4B9F}"/>
              </a:ext>
            </a:extLst>
          </p:cNvPr>
          <p:cNvSpPr>
            <a:spLocks noGrp="1"/>
          </p:cNvSpPr>
          <p:nvPr>
            <p:ph type="title" hasCustomPrompt="1"/>
          </p:nvPr>
        </p:nvSpPr>
        <p:spPr>
          <a:xfrm>
            <a:off x="671970" y="411481"/>
            <a:ext cx="10515599" cy="910957"/>
          </a:xfrm>
          <a:prstGeom prst="rect">
            <a:avLst/>
          </a:prstGeom>
        </p:spPr>
        <p:txBody>
          <a:bodyPr vert="horz" lIns="91440" tIns="45720" rIns="91440" bIns="45720" rtlCol="0" anchor="b" anchorCtr="0">
            <a:noAutofit/>
          </a:bodyPr>
          <a:lstStyle/>
          <a:p>
            <a:r>
              <a:rPr lang="en-US"/>
              <a:t>Headline goes here</a:t>
            </a:r>
            <a:br>
              <a:rPr lang="en-US"/>
            </a:br>
            <a:r>
              <a:rPr lang="en-US"/>
              <a:t>can go to 2 lines</a:t>
            </a:r>
          </a:p>
        </p:txBody>
      </p:sp>
    </p:spTree>
  </p:cSld>
  <p:clrMapOvr>
    <a:masterClrMapping/>
  </p:clrMapOvr>
  <p:extLst>
    <p:ext uri="{DCECCB84-F9BA-43D5-87BE-67443E8EF086}">
      <p15:sldGuideLst xmlns:p15="http://schemas.microsoft.com/office/powerpoint/2012/main">
        <p15:guide id="1" pos="456" userDrawn="1">
          <p15:clr>
            <a:srgbClr val="FBAE40"/>
          </p15:clr>
        </p15:guide>
        <p15:guide id="2" pos="552"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5" userDrawn="1">
          <p15:clr>
            <a:srgbClr val="FBAE40"/>
          </p15:clr>
        </p15:guide>
        <p15:guide id="8" pos="2221" userDrawn="1">
          <p15:clr>
            <a:srgbClr val="FBAE40"/>
          </p15:clr>
        </p15:guide>
        <p15:guide id="9" pos="2688"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7" userDrawn="1">
          <p15:clr>
            <a:srgbClr val="FBAE40"/>
          </p15:clr>
        </p15:guide>
        <p15:guide id="20" pos="5567"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16" userDrawn="1">
          <p15:clr>
            <a:srgbClr val="FBAE40"/>
          </p15:clr>
        </p15:guide>
        <p15:guide id="26" pos="6012" userDrawn="1">
          <p15:clr>
            <a:srgbClr val="FBAE40"/>
          </p15:clr>
        </p15:guide>
        <p15:guide id="27" pos="6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ransition_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B18CDA-E172-0638-F3F4-8EB9914C27D8}"/>
              </a:ext>
            </a:extLst>
          </p:cNvPr>
          <p:cNvSpPr/>
          <p:nvPr userDrawn="1"/>
        </p:nvSpPr>
        <p:spPr>
          <a:xfrm>
            <a:off x="2" y="3"/>
            <a:ext cx="12192000" cy="6857999"/>
          </a:xfrm>
          <a:prstGeom prst="rect">
            <a:avLst/>
          </a:prstGeom>
          <a:solidFill>
            <a:srgbClr val="BDE9FF">
              <a:alpha val="5263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7" name="Picture 3">
            <a:extLst>
              <a:ext uri="{FF2B5EF4-FFF2-40B4-BE49-F238E27FC236}">
                <a16:creationId xmlns:a16="http://schemas.microsoft.com/office/drawing/2014/main" id="{EF70FD06-D7F0-E151-A957-2B89F6C7A06A}"/>
              </a:ext>
            </a:extLst>
          </p:cNvPr>
          <p:cNvPicPr>
            <a:picLocks noChangeAspect="1"/>
          </p:cNvPicPr>
          <p:nvPr userDrawn="1"/>
        </p:nvPicPr>
        <p:blipFill>
          <a:blip r:embed="rId2">
            <a:lum bright="100000"/>
            <a:alphaModFix amt="66000"/>
            <a:extLst>
              <a:ext uri="{96DAC541-7B7A-43D3-8B79-37D633B846F1}">
                <asvg:svgBlip xmlns:asvg="http://schemas.microsoft.com/office/drawing/2016/SVG/main" r:embed="rId3"/>
              </a:ext>
            </a:extLst>
          </a:blip>
          <a:srcRect t="4074" r="8148" b="4074"/>
          <a:stretch/>
        </p:blipFill>
        <p:spPr>
          <a:xfrm>
            <a:off x="-3176" y="0"/>
            <a:ext cx="12195176" cy="6858000"/>
          </a:xfrm>
          <a:prstGeom prst="rect">
            <a:avLst/>
          </a:prstGeom>
        </p:spPr>
      </p:pic>
      <p:sp>
        <p:nvSpPr>
          <p:cNvPr id="3" name="Rectangle 2"/>
          <p:cNvSpPr/>
          <p:nvPr/>
        </p:nvSpPr>
        <p:spPr>
          <a:xfrm>
            <a:off x="2" y="2156795"/>
            <a:ext cx="12192000" cy="22661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4" name="Title Placeholder 7">
            <a:extLst>
              <a:ext uri="{FF2B5EF4-FFF2-40B4-BE49-F238E27FC236}">
                <a16:creationId xmlns:a16="http://schemas.microsoft.com/office/drawing/2014/main" id="{6929CA0C-E77F-2D7F-5BAC-B1D11F467FE4}"/>
              </a:ext>
            </a:extLst>
          </p:cNvPr>
          <p:cNvSpPr>
            <a:spLocks noGrp="1"/>
          </p:cNvSpPr>
          <p:nvPr>
            <p:ph type="title" hasCustomPrompt="1"/>
          </p:nvPr>
        </p:nvSpPr>
        <p:spPr>
          <a:xfrm>
            <a:off x="841467" y="2743200"/>
            <a:ext cx="8457098" cy="1107996"/>
          </a:xfrm>
          <a:prstGeom prst="rect">
            <a:avLst/>
          </a:prstGeom>
        </p:spPr>
        <p:txBody>
          <a:bodyPr vert="horz" wrap="square" lIns="0" tIns="0" rIns="0" bIns="0" rtlCol="0" anchor="ctr" anchorCtr="0">
            <a:spAutoFit/>
          </a:bodyPr>
          <a:lstStyle>
            <a:lvl1pPr algn="l">
              <a:lnSpc>
                <a:spcPct val="100000"/>
              </a:lnSpc>
              <a:defRPr sz="3599" b="0" baseline="0">
                <a:solidFill>
                  <a:schemeClr val="bg1"/>
                </a:solidFill>
              </a:defRPr>
            </a:lvl1pPr>
          </a:lstStyle>
          <a:p>
            <a:r>
              <a:rPr lang="en-US" dirty="0"/>
              <a:t>A large bold statement goes here and can go up to two lines</a:t>
            </a:r>
          </a:p>
        </p:txBody>
      </p:sp>
      <p:pic>
        <p:nvPicPr>
          <p:cNvPr id="9" name="Picture 8">
            <a:extLst>
              <a:ext uri="{FF2B5EF4-FFF2-40B4-BE49-F238E27FC236}">
                <a16:creationId xmlns:a16="http://schemas.microsoft.com/office/drawing/2014/main" id="{8C6DCA88-42CF-DF49-52EC-50CCDF8070C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
        <p:nvSpPr>
          <p:cNvPr id="2" name="Slide Number Placeholder 8">
            <a:extLst>
              <a:ext uri="{FF2B5EF4-FFF2-40B4-BE49-F238E27FC236}">
                <a16:creationId xmlns:a16="http://schemas.microsoft.com/office/drawing/2014/main" id="{0F1D0401-F3D0-85F0-03DD-ED2B66B47A9C}"/>
              </a:ext>
            </a:extLst>
          </p:cNvPr>
          <p:cNvSpPr>
            <a:spLocks noGrp="1"/>
          </p:cNvSpPr>
          <p:nvPr>
            <p:ph type="sldNum" sz="quarter" idx="4"/>
          </p:nvPr>
        </p:nvSpPr>
        <p:spPr>
          <a:xfrm>
            <a:off x="327950" y="6472971"/>
            <a:ext cx="2818813" cy="153888"/>
          </a:xfrm>
          <a:prstGeom prst="rect">
            <a:avLst/>
          </a:prstGeom>
        </p:spPr>
        <p:txBody>
          <a:bodyPr vert="horz" wrap="none" lIns="0" tIns="0" rIns="0" bIns="0" rtlCol="0" anchor="b" anchorCtr="0">
            <a:spAutoFit/>
          </a:bodyPr>
          <a:lstStyle>
            <a:lvl1pPr algn="l">
              <a:defRPr sz="1000">
                <a:solidFill>
                  <a:schemeClr val="tx1">
                    <a:tint val="75000"/>
                  </a:schemeClr>
                </a:solidFill>
              </a:defRPr>
            </a:lvl1pPr>
          </a:lstStyle>
          <a:p>
            <a:fld id="{8C8B385D-DF67-E241-B0BF-76B80A8E743B}" type="slidenum">
              <a:rPr lang="en-US" smtClean="0"/>
              <a:pPr/>
              <a:t>‹#›</a:t>
            </a:fld>
            <a:r>
              <a:rPr lang="en-US"/>
              <a:t>  |   ©2025 Kaiser Foundation Health Plan, Inc.</a:t>
            </a:r>
          </a:p>
        </p:txBody>
      </p:sp>
    </p:spTree>
    <p:extLst>
      <p:ext uri="{BB962C8B-B14F-4D97-AF65-F5344CB8AC3E}">
        <p14:creationId xmlns:p14="http://schemas.microsoft.com/office/powerpoint/2010/main" val="27269574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Column. Image.">
    <p:spTree>
      <p:nvGrpSpPr>
        <p:cNvPr id="1" name=""/>
        <p:cNvGrpSpPr/>
        <p:nvPr/>
      </p:nvGrpSpPr>
      <p:grpSpPr>
        <a:xfrm>
          <a:off x="0" y="0"/>
          <a:ext cx="0" cy="0"/>
          <a:chOff x="0" y="0"/>
          <a:chExt cx="0" cy="0"/>
        </a:xfrm>
      </p:grpSpPr>
      <p:sp>
        <p:nvSpPr>
          <p:cNvPr id="18" name="Picture Placeholder 21">
            <a:extLst>
              <a:ext uri="{FF2B5EF4-FFF2-40B4-BE49-F238E27FC236}">
                <a16:creationId xmlns:a16="http://schemas.microsoft.com/office/drawing/2014/main" id="{621EDFEE-2BF2-9A65-AB8F-A1E09AD3F50A}"/>
              </a:ext>
            </a:extLst>
          </p:cNvPr>
          <p:cNvSpPr>
            <a:spLocks noGrp="1"/>
          </p:cNvSpPr>
          <p:nvPr>
            <p:ph type="pic" sz="quarter" idx="18" hasCustomPrompt="1"/>
          </p:nvPr>
        </p:nvSpPr>
        <p:spPr>
          <a:xfrm>
            <a:off x="6876948" y="0"/>
            <a:ext cx="5315052" cy="6858000"/>
          </a:xfrm>
          <a:prstGeom prst="rect">
            <a:avLst/>
          </a:prstGeom>
          <a:solidFill>
            <a:schemeClr val="bg1">
              <a:lumMod val="95000"/>
            </a:schemeClr>
          </a:solidFill>
        </p:spPr>
        <p:txBody>
          <a:bodyPr anchor="ctr" anchorCtr="1">
            <a:noAutofit/>
          </a:bodyPr>
          <a:lstStyle/>
          <a:p>
            <a:r>
              <a:rPr lang="en-US"/>
              <a:t>/</a:t>
            </a:r>
          </a:p>
        </p:txBody>
      </p:sp>
      <p:sp>
        <p:nvSpPr>
          <p:cNvPr id="2" name="Text Placeholder 2">
            <a:extLst>
              <a:ext uri="{FF2B5EF4-FFF2-40B4-BE49-F238E27FC236}">
                <a16:creationId xmlns:a16="http://schemas.microsoft.com/office/drawing/2014/main" id="{B4AC116D-340D-2940-1B2F-3B6830C3B93D}"/>
              </a:ext>
            </a:extLst>
          </p:cNvPr>
          <p:cNvSpPr>
            <a:spLocks noGrp="1"/>
          </p:cNvSpPr>
          <p:nvPr>
            <p:ph idx="1" hasCustomPrompt="1"/>
          </p:nvPr>
        </p:nvSpPr>
        <p:spPr>
          <a:xfrm>
            <a:off x="671968" y="1767663"/>
            <a:ext cx="5500222" cy="4351338"/>
          </a:xfrm>
          <a:prstGeom prst="rect">
            <a:avLst/>
          </a:prstGeom>
        </p:spPr>
        <p:txBody>
          <a:bodyPr vert="horz" lIns="91440" tIns="45720" rIns="91440" bIns="45720" rtlCol="0">
            <a:noAutofit/>
          </a:bodyPr>
          <a:lstStyle>
            <a:lvl1pPr>
              <a:lnSpc>
                <a:spcPct val="120000"/>
              </a:lnSpc>
              <a:defRPr/>
            </a:lvl1pPr>
            <a:lvl2pPr>
              <a:lnSpc>
                <a:spcPct val="120000"/>
              </a:lnSpc>
              <a:spcBef>
                <a:spcPts val="700"/>
              </a:spcBef>
              <a:defRPr b="0"/>
            </a:lvl2pPr>
            <a:lvl3pPr>
              <a:lnSpc>
                <a:spcPct val="120000"/>
              </a:lnSpc>
              <a:spcBef>
                <a:spcPts val="700"/>
              </a:spcBef>
              <a:defRPr b="0"/>
            </a:lvl3pPr>
            <a:lvl4pPr>
              <a:lnSpc>
                <a:spcPct val="120000"/>
              </a:lnSpc>
              <a:spcBef>
                <a:spcPts val="700"/>
              </a:spcBef>
              <a:defRPr b="0"/>
            </a:lvl4pPr>
            <a:lvl5pPr>
              <a:lnSpc>
                <a:spcPct val="120000"/>
              </a:lnSpc>
              <a:spcBef>
                <a:spcPts val="700"/>
              </a:spcBef>
              <a:defRPr b="0"/>
            </a:lvl5pPr>
          </a:lstStyle>
          <a:p>
            <a:pPr lvl="0"/>
            <a:r>
              <a:rPr lang="en-US"/>
              <a:t>Subhead goes here</a:t>
            </a:r>
          </a:p>
          <a:p>
            <a:pPr lvl="1"/>
            <a:r>
              <a:rPr lang="en-US"/>
              <a:t>Bullet 1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a:p>
            <a:pPr lvl="2"/>
            <a:r>
              <a:rPr lang="en-US"/>
              <a:t>Bullet 2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a:p>
            <a:pPr lvl="3"/>
            <a:r>
              <a:rPr lang="en-US"/>
              <a:t>Bullet 3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a:p>
            <a:pPr lvl="4"/>
            <a:r>
              <a:rPr lang="en-US"/>
              <a:t>Bullet 4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p:txBody>
      </p:sp>
      <p:sp>
        <p:nvSpPr>
          <p:cNvPr id="3" name="Title Placeholder 1">
            <a:extLst>
              <a:ext uri="{FF2B5EF4-FFF2-40B4-BE49-F238E27FC236}">
                <a16:creationId xmlns:a16="http://schemas.microsoft.com/office/drawing/2014/main" id="{89228D6C-0A79-B1C9-2A05-8F1949A2DB0D}"/>
              </a:ext>
            </a:extLst>
          </p:cNvPr>
          <p:cNvSpPr>
            <a:spLocks noGrp="1"/>
          </p:cNvSpPr>
          <p:nvPr>
            <p:ph type="title" hasCustomPrompt="1"/>
          </p:nvPr>
        </p:nvSpPr>
        <p:spPr>
          <a:xfrm>
            <a:off x="671968" y="404037"/>
            <a:ext cx="5500222" cy="914845"/>
          </a:xfrm>
          <a:prstGeom prst="rect">
            <a:avLst/>
          </a:prstGeom>
        </p:spPr>
        <p:txBody>
          <a:bodyPr vert="horz" lIns="91440" tIns="45720" rIns="91440" bIns="45720" rtlCol="0" anchor="b" anchorCtr="0">
            <a:noAutofit/>
          </a:bodyPr>
          <a:lstStyle>
            <a:lvl1pPr>
              <a:defRPr sz="2599"/>
            </a:lvl1pPr>
          </a:lstStyle>
          <a:p>
            <a:r>
              <a:rPr lang="en-US"/>
              <a:t>Headline goes here</a:t>
            </a:r>
          </a:p>
        </p:txBody>
      </p:sp>
    </p:spTree>
    <p:extLst>
      <p:ext uri="{BB962C8B-B14F-4D97-AF65-F5344CB8AC3E}">
        <p14:creationId xmlns:p14="http://schemas.microsoft.com/office/powerpoint/2010/main" val="1644419923"/>
      </p:ext>
    </p:extLst>
  </p:cSld>
  <p:clrMapOvr>
    <a:masterClrMapping/>
  </p:clrMapOvr>
  <p:extLst>
    <p:ext uri="{DCECCB84-F9BA-43D5-87BE-67443E8EF086}">
      <p15:sldGuideLst xmlns:p15="http://schemas.microsoft.com/office/powerpoint/2012/main">
        <p15:guide id="2" pos="456"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5" userDrawn="1">
          <p15:clr>
            <a:srgbClr val="FBAE40"/>
          </p15:clr>
        </p15:guide>
        <p15:guide id="8" pos="2221" userDrawn="1">
          <p15:clr>
            <a:srgbClr val="FBAE40"/>
          </p15:clr>
        </p15:guide>
        <p15:guide id="9" pos="2688"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7" userDrawn="1">
          <p15:clr>
            <a:srgbClr val="FBAE40"/>
          </p15:clr>
        </p15:guide>
        <p15:guide id="20" pos="5567"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16" userDrawn="1">
          <p15:clr>
            <a:srgbClr val="FBAE40"/>
          </p15:clr>
        </p15:guide>
        <p15:guide id="26" pos="6012" userDrawn="1">
          <p15:clr>
            <a:srgbClr val="FBAE40"/>
          </p15:clr>
        </p15:guide>
        <p15:guide id="27" pos="612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Column with 3 Photos">
    <p:spTree>
      <p:nvGrpSpPr>
        <p:cNvPr id="1" name=""/>
        <p:cNvGrpSpPr/>
        <p:nvPr/>
      </p:nvGrpSpPr>
      <p:grpSpPr>
        <a:xfrm>
          <a:off x="0" y="0"/>
          <a:ext cx="0" cy="0"/>
          <a:chOff x="0" y="0"/>
          <a:chExt cx="0" cy="0"/>
        </a:xfrm>
      </p:grpSpPr>
      <p:sp>
        <p:nvSpPr>
          <p:cNvPr id="22" name="Picture Placeholder 21"/>
          <p:cNvSpPr>
            <a:spLocks noGrp="1"/>
          </p:cNvSpPr>
          <p:nvPr>
            <p:ph type="pic" sz="quarter" idx="18"/>
          </p:nvPr>
        </p:nvSpPr>
        <p:spPr>
          <a:xfrm>
            <a:off x="9435848" y="0"/>
            <a:ext cx="2756152" cy="6858000"/>
          </a:xfrm>
          <a:prstGeom prst="rect">
            <a:avLst/>
          </a:prstGeom>
          <a:solidFill>
            <a:schemeClr val="bg1">
              <a:lumMod val="95000"/>
            </a:schemeClr>
          </a:solidFill>
        </p:spPr>
        <p:txBody>
          <a:bodyPr anchor="ctr" anchorCtr="1">
            <a:noAutofit/>
          </a:bodyPr>
          <a:lstStyle/>
          <a:p>
            <a:endParaRPr lang="en-US"/>
          </a:p>
        </p:txBody>
      </p:sp>
      <p:sp>
        <p:nvSpPr>
          <p:cNvPr id="3" name="Picture Placeholder 2"/>
          <p:cNvSpPr>
            <a:spLocks noGrp="1"/>
          </p:cNvSpPr>
          <p:nvPr>
            <p:ph type="pic" sz="quarter" idx="19"/>
          </p:nvPr>
        </p:nvSpPr>
        <p:spPr>
          <a:xfrm>
            <a:off x="6876948" y="3"/>
            <a:ext cx="2455665" cy="3353447"/>
          </a:xfrm>
          <a:prstGeom prst="rect">
            <a:avLst/>
          </a:prstGeom>
          <a:solidFill>
            <a:schemeClr val="bg1">
              <a:lumMod val="95000"/>
            </a:schemeClr>
          </a:solidFill>
        </p:spPr>
        <p:txBody>
          <a:bodyPr anchor="ctr" anchorCtr="1">
            <a:noAutofit/>
          </a:bodyPr>
          <a:lstStyle/>
          <a:p>
            <a:endParaRPr lang="en-US"/>
          </a:p>
        </p:txBody>
      </p:sp>
      <p:sp>
        <p:nvSpPr>
          <p:cNvPr id="10" name="Picture Placeholder 2"/>
          <p:cNvSpPr>
            <a:spLocks noGrp="1"/>
          </p:cNvSpPr>
          <p:nvPr>
            <p:ph type="pic" sz="quarter" idx="20"/>
          </p:nvPr>
        </p:nvSpPr>
        <p:spPr>
          <a:xfrm>
            <a:off x="6876950" y="3556038"/>
            <a:ext cx="2455664" cy="3301965"/>
          </a:xfrm>
          <a:prstGeom prst="rect">
            <a:avLst/>
          </a:prstGeom>
          <a:solidFill>
            <a:schemeClr val="bg1">
              <a:lumMod val="95000"/>
            </a:schemeClr>
          </a:solidFill>
        </p:spPr>
        <p:txBody>
          <a:bodyPr anchor="ctr" anchorCtr="1"/>
          <a:lstStyle/>
          <a:p>
            <a:endParaRPr lang="en-US"/>
          </a:p>
        </p:txBody>
      </p:sp>
      <p:sp>
        <p:nvSpPr>
          <p:cNvPr id="6" name="Text Placeholder 2">
            <a:extLst>
              <a:ext uri="{FF2B5EF4-FFF2-40B4-BE49-F238E27FC236}">
                <a16:creationId xmlns:a16="http://schemas.microsoft.com/office/drawing/2014/main" id="{E38479BC-658F-2D44-3F7C-53B8CB7EEB20}"/>
              </a:ext>
            </a:extLst>
          </p:cNvPr>
          <p:cNvSpPr>
            <a:spLocks noGrp="1"/>
          </p:cNvSpPr>
          <p:nvPr>
            <p:ph idx="1" hasCustomPrompt="1"/>
          </p:nvPr>
        </p:nvSpPr>
        <p:spPr>
          <a:xfrm>
            <a:off x="671968" y="1767663"/>
            <a:ext cx="5500222" cy="4351338"/>
          </a:xfrm>
          <a:prstGeom prst="rect">
            <a:avLst/>
          </a:prstGeom>
        </p:spPr>
        <p:txBody>
          <a:bodyPr vert="horz" lIns="91440" tIns="45720" rIns="91440" bIns="45720" rtlCol="0">
            <a:noAutofit/>
          </a:bodyPr>
          <a:lstStyle>
            <a:lvl1pPr>
              <a:defRPr lang="en-US" sz="1599" b="1" kern="1200" dirty="0">
                <a:solidFill>
                  <a:srgbClr val="0078B3"/>
                </a:solidFill>
                <a:latin typeface="+mn-lt"/>
                <a:ea typeface="+mn-ea"/>
                <a:cs typeface="+mn-cs"/>
              </a:defRPr>
            </a:lvl1pPr>
            <a:lvl2pPr marL="0" indent="-114254" algn="l" defTabSz="914034" rtl="0" eaLnBrk="1" latinLnBrk="0" hangingPunct="1">
              <a:lnSpc>
                <a:spcPct val="120000"/>
              </a:lnSpc>
              <a:spcBef>
                <a:spcPts val="700"/>
              </a:spcBef>
              <a:spcAft>
                <a:spcPts val="700"/>
              </a:spcAft>
              <a:buFont typeface="Arial" panose="020B0604020202020204" pitchFamily="34" charset="0"/>
              <a:buChar char="•"/>
              <a:defRPr lang="en-US" sz="1399" b="0" kern="1200" dirty="0">
                <a:solidFill>
                  <a:schemeClr val="tx1"/>
                </a:solidFill>
                <a:latin typeface="+mn-lt"/>
                <a:ea typeface="+mn-ea"/>
                <a:cs typeface="+mn-cs"/>
              </a:defRPr>
            </a:lvl2pPr>
            <a:lvl3pPr marL="0" indent="-114254" algn="l" defTabSz="914034" rtl="0" eaLnBrk="1" latinLnBrk="0" hangingPunct="1">
              <a:lnSpc>
                <a:spcPct val="120000"/>
              </a:lnSpc>
              <a:spcBef>
                <a:spcPts val="700"/>
              </a:spcBef>
              <a:spcAft>
                <a:spcPts val="700"/>
              </a:spcAft>
              <a:buFont typeface="Arial" panose="020B0604020202020204" pitchFamily="34" charset="0"/>
              <a:buChar char="•"/>
              <a:defRPr lang="en-US" sz="1399" b="0" kern="1200" dirty="0">
                <a:solidFill>
                  <a:schemeClr val="tx1"/>
                </a:solidFill>
                <a:latin typeface="+mn-lt"/>
                <a:ea typeface="+mn-ea"/>
                <a:cs typeface="+mn-cs"/>
              </a:defRPr>
            </a:lvl3pPr>
            <a:lvl4pPr marL="0" indent="-114254" algn="l" defTabSz="914034" rtl="0" eaLnBrk="1" latinLnBrk="0" hangingPunct="1">
              <a:lnSpc>
                <a:spcPct val="120000"/>
              </a:lnSpc>
              <a:spcBef>
                <a:spcPts val="700"/>
              </a:spcBef>
              <a:spcAft>
                <a:spcPts val="700"/>
              </a:spcAft>
              <a:buFont typeface="Arial" panose="020B0604020202020204" pitchFamily="34" charset="0"/>
              <a:buChar char="•"/>
              <a:defRPr lang="en-US" sz="1399" b="0" kern="1200" dirty="0">
                <a:solidFill>
                  <a:schemeClr val="tx1"/>
                </a:solidFill>
                <a:latin typeface="+mn-lt"/>
                <a:ea typeface="+mn-ea"/>
                <a:cs typeface="+mn-cs"/>
              </a:defRPr>
            </a:lvl4pPr>
            <a:lvl5pPr marL="0" indent="-114254" algn="l" defTabSz="914034" rtl="0" eaLnBrk="1" latinLnBrk="0" hangingPunct="1">
              <a:lnSpc>
                <a:spcPct val="120000"/>
              </a:lnSpc>
              <a:spcBef>
                <a:spcPts val="700"/>
              </a:spcBef>
              <a:spcAft>
                <a:spcPts val="700"/>
              </a:spcAft>
              <a:buFont typeface="Arial" panose="020B0604020202020204" pitchFamily="34" charset="0"/>
              <a:buChar char="•"/>
              <a:defRPr lang="en-US" sz="1399" b="0" kern="1200" dirty="0">
                <a:solidFill>
                  <a:schemeClr val="tx1"/>
                </a:solidFill>
                <a:latin typeface="+mn-lt"/>
                <a:ea typeface="+mn-ea"/>
                <a:cs typeface="+mn-cs"/>
              </a:defRPr>
            </a:lvl5pPr>
          </a:lstStyle>
          <a:p>
            <a:pPr marL="0" lvl="0" indent="0" algn="l" defTabSz="914034" rtl="0" eaLnBrk="1" latinLnBrk="0" hangingPunct="1">
              <a:lnSpc>
                <a:spcPct val="120000"/>
              </a:lnSpc>
              <a:spcBef>
                <a:spcPts val="0"/>
              </a:spcBef>
              <a:spcAft>
                <a:spcPts val="700"/>
              </a:spcAft>
              <a:buFont typeface="Arial" panose="020B0604020202020204" pitchFamily="34" charset="0"/>
              <a:buNone/>
            </a:pPr>
            <a:r>
              <a:rPr lang="en-US"/>
              <a:t>Subhead goes here</a:t>
            </a:r>
          </a:p>
          <a:p>
            <a:pPr lvl="1"/>
            <a:r>
              <a:rPr lang="en-US"/>
              <a:t>Bullet 1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a:p>
            <a:pPr lvl="2"/>
            <a:r>
              <a:rPr lang="en-US"/>
              <a:t>Bullet 2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a:p>
            <a:pPr lvl="3"/>
            <a:r>
              <a:rPr lang="en-US"/>
              <a:t>Bullet 3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a:p>
            <a:pPr lvl="4"/>
            <a:r>
              <a:rPr lang="en-US"/>
              <a:t>Bullet 4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p:txBody>
      </p:sp>
      <p:sp>
        <p:nvSpPr>
          <p:cNvPr id="2" name="Title Placeholder 1">
            <a:extLst>
              <a:ext uri="{FF2B5EF4-FFF2-40B4-BE49-F238E27FC236}">
                <a16:creationId xmlns:a16="http://schemas.microsoft.com/office/drawing/2014/main" id="{84C1DC41-EE35-3017-3F6C-DAC2F94858DD}"/>
              </a:ext>
            </a:extLst>
          </p:cNvPr>
          <p:cNvSpPr>
            <a:spLocks noGrp="1"/>
          </p:cNvSpPr>
          <p:nvPr>
            <p:ph type="title" hasCustomPrompt="1"/>
          </p:nvPr>
        </p:nvSpPr>
        <p:spPr>
          <a:xfrm>
            <a:off x="671968" y="414670"/>
            <a:ext cx="5500222" cy="904212"/>
          </a:xfrm>
          <a:prstGeom prst="rect">
            <a:avLst/>
          </a:prstGeom>
        </p:spPr>
        <p:txBody>
          <a:bodyPr vert="horz" lIns="91440" tIns="45720" rIns="91440" bIns="45720" rtlCol="0" anchor="b" anchorCtr="0">
            <a:noAutofit/>
          </a:bodyPr>
          <a:lstStyle>
            <a:lvl1pPr>
              <a:defRPr sz="2599"/>
            </a:lvl1pPr>
          </a:lstStyle>
          <a:p>
            <a:r>
              <a:rPr lang="en-US"/>
              <a:t>Headline goes here</a:t>
            </a:r>
          </a:p>
        </p:txBody>
      </p:sp>
    </p:spTree>
  </p:cSld>
  <p:clrMapOvr>
    <a:masterClrMapping/>
  </p:clrMapOvr>
  <p:extLst>
    <p:ext uri="{DCECCB84-F9BA-43D5-87BE-67443E8EF086}">
      <p15:sldGuideLst xmlns:p15="http://schemas.microsoft.com/office/powerpoint/2012/main">
        <p15:guide id="1" pos="444" userDrawn="1">
          <p15:clr>
            <a:srgbClr val="FBAE40"/>
          </p15:clr>
        </p15:guide>
        <p15:guide id="2" pos="552"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13" userDrawn="1">
          <p15:clr>
            <a:srgbClr val="FBAE40"/>
          </p15:clr>
        </p15:guide>
        <p15:guide id="8" pos="2221" userDrawn="1">
          <p15:clr>
            <a:srgbClr val="FBAE40"/>
          </p15:clr>
        </p15:guide>
        <p15:guide id="9" pos="2676"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7" userDrawn="1">
          <p15:clr>
            <a:srgbClr val="FBAE40"/>
          </p15:clr>
        </p15:guide>
        <p15:guide id="20" pos="5567"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28" userDrawn="1">
          <p15:clr>
            <a:srgbClr val="FBAE40"/>
          </p15:clr>
        </p15:guide>
        <p15:guide id="26" pos="6012" userDrawn="1">
          <p15:clr>
            <a:srgbClr val="FBAE40"/>
          </p15:clr>
        </p15:guide>
        <p15:guide id="27" pos="610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1 Column. Image.">
    <p:spTree>
      <p:nvGrpSpPr>
        <p:cNvPr id="1" name=""/>
        <p:cNvGrpSpPr/>
        <p:nvPr/>
      </p:nvGrpSpPr>
      <p:grpSpPr>
        <a:xfrm>
          <a:off x="0" y="0"/>
          <a:ext cx="0" cy="0"/>
          <a:chOff x="0" y="0"/>
          <a:chExt cx="0" cy="0"/>
        </a:xfrm>
      </p:grpSpPr>
      <p:sp>
        <p:nvSpPr>
          <p:cNvPr id="18" name="Picture Placeholder 21">
            <a:extLst>
              <a:ext uri="{FF2B5EF4-FFF2-40B4-BE49-F238E27FC236}">
                <a16:creationId xmlns:a16="http://schemas.microsoft.com/office/drawing/2014/main" id="{621EDFEE-2BF2-9A65-AB8F-A1E09AD3F50A}"/>
              </a:ext>
            </a:extLst>
          </p:cNvPr>
          <p:cNvSpPr>
            <a:spLocks noGrp="1"/>
          </p:cNvSpPr>
          <p:nvPr>
            <p:ph type="pic" sz="quarter" idx="18" hasCustomPrompt="1"/>
          </p:nvPr>
        </p:nvSpPr>
        <p:spPr>
          <a:xfrm>
            <a:off x="6876948" y="0"/>
            <a:ext cx="5315052" cy="6858000"/>
          </a:xfrm>
          <a:prstGeom prst="rect">
            <a:avLst/>
          </a:prstGeom>
          <a:solidFill>
            <a:schemeClr val="bg1">
              <a:lumMod val="95000"/>
            </a:schemeClr>
          </a:solidFill>
        </p:spPr>
        <p:txBody>
          <a:bodyPr anchor="ctr" anchorCtr="1">
            <a:noAutofit/>
          </a:bodyPr>
          <a:lstStyle/>
          <a:p>
            <a:r>
              <a:rPr lang="en-US"/>
              <a:t>/</a:t>
            </a:r>
          </a:p>
        </p:txBody>
      </p:sp>
      <p:sp>
        <p:nvSpPr>
          <p:cNvPr id="7" name="Text Placeholder 2">
            <a:extLst>
              <a:ext uri="{FF2B5EF4-FFF2-40B4-BE49-F238E27FC236}">
                <a16:creationId xmlns:a16="http://schemas.microsoft.com/office/drawing/2014/main" id="{E9806D20-0771-0D33-5255-0A697D8863F4}"/>
              </a:ext>
            </a:extLst>
          </p:cNvPr>
          <p:cNvSpPr>
            <a:spLocks noGrp="1"/>
          </p:cNvSpPr>
          <p:nvPr>
            <p:ph idx="19" hasCustomPrompt="1"/>
          </p:nvPr>
        </p:nvSpPr>
        <p:spPr>
          <a:xfrm>
            <a:off x="660315" y="5577840"/>
            <a:ext cx="5536479" cy="618350"/>
          </a:xfrm>
          <a:prstGeom prst="rect">
            <a:avLst/>
          </a:prstGeom>
        </p:spPr>
        <p:txBody>
          <a:bodyPr vert="horz" lIns="91440" tIns="45720" rIns="91440" bIns="45720" rtlCol="0">
            <a:noAutofit/>
          </a:bodyPr>
          <a:lstStyle>
            <a:lvl2pPr marL="0" indent="0">
              <a:buNone/>
              <a:defRPr sz="1399" b="1">
                <a:solidFill>
                  <a:schemeClr val="tx1"/>
                </a:solidFill>
                <a:latin typeface="Arial" panose="020B0604020202020204" pitchFamily="34" charset="0"/>
                <a:cs typeface="Arial" panose="020B0604020202020204" pitchFamily="34" charset="0"/>
              </a:defRPr>
            </a:lvl2pPr>
            <a:lvl3pPr>
              <a:defRPr b="1"/>
            </a:lvl3pPr>
            <a:lvl4pPr>
              <a:defRPr b="1"/>
            </a:lvl4pPr>
            <a:lvl5pPr>
              <a:defRPr b="1"/>
            </a:lvl5pPr>
          </a:lstStyle>
          <a:p>
            <a:pPr lvl="1"/>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Description goes here</a:t>
            </a:r>
            <a:endParaRPr lang="en-US"/>
          </a:p>
        </p:txBody>
      </p:sp>
      <p:sp>
        <p:nvSpPr>
          <p:cNvPr id="4" name="Text Placeholder 2">
            <a:extLst>
              <a:ext uri="{FF2B5EF4-FFF2-40B4-BE49-F238E27FC236}">
                <a16:creationId xmlns:a16="http://schemas.microsoft.com/office/drawing/2014/main" id="{9D8D8EA7-C473-06F0-BF2D-08960C72FD35}"/>
              </a:ext>
            </a:extLst>
          </p:cNvPr>
          <p:cNvSpPr>
            <a:spLocks noGrp="1"/>
          </p:cNvSpPr>
          <p:nvPr>
            <p:ph idx="1" hasCustomPrompt="1"/>
          </p:nvPr>
        </p:nvSpPr>
        <p:spPr>
          <a:xfrm>
            <a:off x="671968" y="1767663"/>
            <a:ext cx="5500222" cy="3528238"/>
          </a:xfrm>
          <a:prstGeom prst="rect">
            <a:avLst/>
          </a:prstGeom>
        </p:spPr>
        <p:txBody>
          <a:bodyPr vert="horz" lIns="91440" tIns="45720" rIns="91440" bIns="45720" rtlCol="0">
            <a:noAutofit/>
          </a:bodyPr>
          <a:lstStyle>
            <a:lvl1pPr>
              <a:defRPr lang="en-US" sz="1599" b="1" kern="1200" dirty="0">
                <a:solidFill>
                  <a:schemeClr val="tx1"/>
                </a:solidFill>
                <a:latin typeface="+mn-lt"/>
                <a:ea typeface="+mn-ea"/>
                <a:cs typeface="+mn-cs"/>
              </a:defRPr>
            </a:lvl1pPr>
            <a:lvl2pPr marL="0" indent="-114254" algn="l" defTabSz="914034" rtl="0" eaLnBrk="1" latinLnBrk="0" hangingPunct="1">
              <a:lnSpc>
                <a:spcPct val="120000"/>
              </a:lnSpc>
              <a:spcBef>
                <a:spcPts val="700"/>
              </a:spcBef>
              <a:spcAft>
                <a:spcPts val="700"/>
              </a:spcAft>
              <a:buFont typeface="Arial" panose="020B0604020202020204" pitchFamily="34" charset="0"/>
              <a:buChar char="•"/>
              <a:defRPr lang="en-US" sz="1399" b="0" kern="1200" dirty="0">
                <a:solidFill>
                  <a:schemeClr val="tx1"/>
                </a:solidFill>
                <a:latin typeface="+mn-lt"/>
                <a:ea typeface="+mn-ea"/>
                <a:cs typeface="+mn-cs"/>
              </a:defRPr>
            </a:lvl2pPr>
            <a:lvl3pPr marL="0" indent="-114254" algn="l" defTabSz="914034" rtl="0" eaLnBrk="1" latinLnBrk="0" hangingPunct="1">
              <a:lnSpc>
                <a:spcPct val="120000"/>
              </a:lnSpc>
              <a:spcBef>
                <a:spcPts val="700"/>
              </a:spcBef>
              <a:spcAft>
                <a:spcPts val="700"/>
              </a:spcAft>
              <a:buFont typeface="Arial" panose="020B0604020202020204" pitchFamily="34" charset="0"/>
              <a:buChar char="•"/>
              <a:defRPr lang="en-US" sz="1399" b="0" kern="1200" dirty="0">
                <a:solidFill>
                  <a:schemeClr val="tx1"/>
                </a:solidFill>
                <a:latin typeface="+mn-lt"/>
                <a:ea typeface="+mn-ea"/>
                <a:cs typeface="+mn-cs"/>
              </a:defRPr>
            </a:lvl3pPr>
            <a:lvl4pPr marL="0" indent="-114254" algn="l" defTabSz="914034" rtl="0" eaLnBrk="1" latinLnBrk="0" hangingPunct="1">
              <a:lnSpc>
                <a:spcPct val="120000"/>
              </a:lnSpc>
              <a:spcBef>
                <a:spcPts val="700"/>
              </a:spcBef>
              <a:spcAft>
                <a:spcPts val="700"/>
              </a:spcAft>
              <a:buFont typeface="Arial" panose="020B0604020202020204" pitchFamily="34" charset="0"/>
              <a:buChar char="•"/>
              <a:defRPr lang="en-US" sz="1399" b="0" kern="1200" dirty="0">
                <a:solidFill>
                  <a:schemeClr val="tx1"/>
                </a:solidFill>
                <a:latin typeface="+mn-lt"/>
                <a:ea typeface="+mn-ea"/>
                <a:cs typeface="+mn-cs"/>
              </a:defRPr>
            </a:lvl4pPr>
            <a:lvl5pPr marL="0" indent="-114254" algn="l" defTabSz="914034" rtl="0" eaLnBrk="1" latinLnBrk="0" hangingPunct="1">
              <a:lnSpc>
                <a:spcPct val="120000"/>
              </a:lnSpc>
              <a:spcBef>
                <a:spcPts val="700"/>
              </a:spcBef>
              <a:spcAft>
                <a:spcPts val="700"/>
              </a:spcAft>
              <a:buFont typeface="Arial" panose="020B0604020202020204" pitchFamily="34" charset="0"/>
              <a:buChar char="•"/>
              <a:defRPr lang="en-US" sz="1399" b="0" kern="1200" dirty="0">
                <a:solidFill>
                  <a:schemeClr val="tx1"/>
                </a:solidFill>
                <a:latin typeface="+mn-lt"/>
                <a:ea typeface="+mn-ea"/>
                <a:cs typeface="+mn-cs"/>
              </a:defRPr>
            </a:lvl5pPr>
          </a:lstStyle>
          <a:p>
            <a:pPr marL="0" lvl="0" indent="0" algn="l" defTabSz="914034" rtl="0" eaLnBrk="1" latinLnBrk="0" hangingPunct="1">
              <a:lnSpc>
                <a:spcPct val="120000"/>
              </a:lnSpc>
              <a:spcBef>
                <a:spcPts val="0"/>
              </a:spcBef>
              <a:spcAft>
                <a:spcPts val="700"/>
              </a:spcAft>
              <a:buFont typeface="Arial" panose="020B0604020202020204" pitchFamily="34" charset="0"/>
              <a:buNone/>
            </a:pPr>
            <a:r>
              <a:rPr lang="en-US"/>
              <a:t>Subhead goes here</a:t>
            </a:r>
          </a:p>
          <a:p>
            <a:pPr lvl="1"/>
            <a:r>
              <a:rPr lang="en-US"/>
              <a:t>Bullet 1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a:p>
            <a:pPr lvl="2"/>
            <a:r>
              <a:rPr lang="en-US"/>
              <a:t>Bullet 2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a:p>
            <a:pPr lvl="3"/>
            <a:r>
              <a:rPr lang="en-US"/>
              <a:t>Bullet 3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a:p>
            <a:pPr lvl="4"/>
            <a:r>
              <a:rPr lang="en-US"/>
              <a:t>Bullet 4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p:txBody>
      </p:sp>
      <p:sp>
        <p:nvSpPr>
          <p:cNvPr id="5" name="Title Placeholder 1">
            <a:extLst>
              <a:ext uri="{FF2B5EF4-FFF2-40B4-BE49-F238E27FC236}">
                <a16:creationId xmlns:a16="http://schemas.microsoft.com/office/drawing/2014/main" id="{7E9E3985-205C-E2CD-5DE3-650E4B59125E}"/>
              </a:ext>
            </a:extLst>
          </p:cNvPr>
          <p:cNvSpPr>
            <a:spLocks noGrp="1"/>
          </p:cNvSpPr>
          <p:nvPr>
            <p:ph type="title" hasCustomPrompt="1"/>
          </p:nvPr>
        </p:nvSpPr>
        <p:spPr>
          <a:xfrm>
            <a:off x="671968" y="414670"/>
            <a:ext cx="5500222" cy="904212"/>
          </a:xfrm>
          <a:prstGeom prst="rect">
            <a:avLst/>
          </a:prstGeom>
        </p:spPr>
        <p:txBody>
          <a:bodyPr vert="horz" lIns="91440" tIns="45720" rIns="91440" bIns="45720" rtlCol="0" anchor="b" anchorCtr="0">
            <a:noAutofit/>
          </a:bodyPr>
          <a:lstStyle>
            <a:lvl1pPr>
              <a:defRPr sz="2599"/>
            </a:lvl1pPr>
          </a:lstStyle>
          <a:p>
            <a:r>
              <a:rPr lang="en-US"/>
              <a:t>Headline goes here</a:t>
            </a:r>
          </a:p>
        </p:txBody>
      </p:sp>
    </p:spTree>
    <p:extLst>
      <p:ext uri="{BB962C8B-B14F-4D97-AF65-F5344CB8AC3E}">
        <p14:creationId xmlns:p14="http://schemas.microsoft.com/office/powerpoint/2010/main" val="4234847194"/>
      </p:ext>
    </p:extLst>
  </p:cSld>
  <p:clrMapOvr>
    <a:masterClrMapping/>
  </p:clrMapOvr>
  <p:extLst>
    <p:ext uri="{DCECCB84-F9BA-43D5-87BE-67443E8EF086}">
      <p15:sldGuideLst xmlns:p15="http://schemas.microsoft.com/office/powerpoint/2012/main">
        <p15:guide id="2" pos="456"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5" userDrawn="1">
          <p15:clr>
            <a:srgbClr val="FBAE40"/>
          </p15:clr>
        </p15:guide>
        <p15:guide id="8" pos="2221" userDrawn="1">
          <p15:clr>
            <a:srgbClr val="FBAE40"/>
          </p15:clr>
        </p15:guide>
        <p15:guide id="9" pos="2688"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7" userDrawn="1">
          <p15:clr>
            <a:srgbClr val="FBAE40"/>
          </p15:clr>
        </p15:guide>
        <p15:guide id="20" pos="5567"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16" userDrawn="1">
          <p15:clr>
            <a:srgbClr val="FBAE40"/>
          </p15:clr>
        </p15:guide>
        <p15:guide id="26" pos="6012" userDrawn="1">
          <p15:clr>
            <a:srgbClr val="FBAE40"/>
          </p15:clr>
        </p15:guide>
        <p15:guide id="27" pos="612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1 Column.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98FF37-FEFE-C8B5-13A0-DC7AAE0E18DF}"/>
              </a:ext>
            </a:extLst>
          </p:cNvPr>
          <p:cNvSpPr/>
          <p:nvPr userDrawn="1"/>
        </p:nvSpPr>
        <p:spPr>
          <a:xfrm>
            <a:off x="6876950" y="3968"/>
            <a:ext cx="5315051" cy="6858000"/>
          </a:xfrm>
          <a:prstGeom prst="rect">
            <a:avLst/>
          </a:prstGeom>
          <a:solidFill>
            <a:srgbClr val="EFF4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1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Placeholder 1">
            <a:extLst>
              <a:ext uri="{FF2B5EF4-FFF2-40B4-BE49-F238E27FC236}">
                <a16:creationId xmlns:a16="http://schemas.microsoft.com/office/drawing/2014/main" id="{1448103B-ED80-8234-4FCF-5255773399B6}"/>
              </a:ext>
            </a:extLst>
          </p:cNvPr>
          <p:cNvSpPr>
            <a:spLocks noGrp="1"/>
          </p:cNvSpPr>
          <p:nvPr>
            <p:ph type="title" hasCustomPrompt="1"/>
          </p:nvPr>
        </p:nvSpPr>
        <p:spPr>
          <a:xfrm>
            <a:off x="671968" y="414669"/>
            <a:ext cx="5500222" cy="904212"/>
          </a:xfrm>
          <a:prstGeom prst="rect">
            <a:avLst/>
          </a:prstGeom>
        </p:spPr>
        <p:txBody>
          <a:bodyPr vert="horz" lIns="91440" tIns="45720" rIns="91440" bIns="45720" rtlCol="0" anchor="b" anchorCtr="0">
            <a:noAutofit/>
          </a:bodyPr>
          <a:lstStyle>
            <a:lvl1pPr>
              <a:defRPr sz="2599"/>
            </a:lvl1pPr>
          </a:lstStyle>
          <a:p>
            <a:r>
              <a:rPr lang="en-US"/>
              <a:t>Headline goes here</a:t>
            </a:r>
          </a:p>
        </p:txBody>
      </p:sp>
      <p:sp>
        <p:nvSpPr>
          <p:cNvPr id="4" name="Text Placeholder 2">
            <a:extLst>
              <a:ext uri="{FF2B5EF4-FFF2-40B4-BE49-F238E27FC236}">
                <a16:creationId xmlns:a16="http://schemas.microsoft.com/office/drawing/2014/main" id="{3EEC9E39-9D38-4169-6F24-02DAC640FA29}"/>
              </a:ext>
            </a:extLst>
          </p:cNvPr>
          <p:cNvSpPr>
            <a:spLocks noGrp="1"/>
          </p:cNvSpPr>
          <p:nvPr>
            <p:ph idx="1" hasCustomPrompt="1"/>
          </p:nvPr>
        </p:nvSpPr>
        <p:spPr>
          <a:xfrm>
            <a:off x="671968" y="1767663"/>
            <a:ext cx="5499428" cy="4351338"/>
          </a:xfrm>
          <a:prstGeom prst="rect">
            <a:avLst/>
          </a:prstGeom>
        </p:spPr>
        <p:txBody>
          <a:bodyPr vert="horz" lIns="91440" tIns="45720" rIns="91440" bIns="45720" rtlCol="0">
            <a:noAutofit/>
          </a:bodyPr>
          <a:lstStyle>
            <a:lvl1pPr>
              <a:defRPr lang="en-US" sz="1599" b="1" kern="1200" dirty="0">
                <a:solidFill>
                  <a:schemeClr val="tx1"/>
                </a:solidFill>
                <a:latin typeface="+mn-lt"/>
                <a:ea typeface="+mn-ea"/>
                <a:cs typeface="+mn-cs"/>
              </a:defRPr>
            </a:lvl1pPr>
            <a:lvl2pPr marL="0" indent="-114254" algn="l" defTabSz="914034" rtl="0" eaLnBrk="1" latinLnBrk="0" hangingPunct="1">
              <a:lnSpc>
                <a:spcPct val="120000"/>
              </a:lnSpc>
              <a:spcBef>
                <a:spcPts val="700"/>
              </a:spcBef>
              <a:spcAft>
                <a:spcPts val="700"/>
              </a:spcAft>
              <a:buFont typeface="Arial" panose="020B0604020202020204" pitchFamily="34" charset="0"/>
              <a:buChar char="•"/>
              <a:defRPr lang="en-US" sz="1399" b="0" kern="1200" dirty="0">
                <a:solidFill>
                  <a:schemeClr val="tx1"/>
                </a:solidFill>
                <a:latin typeface="+mn-lt"/>
                <a:ea typeface="+mn-ea"/>
                <a:cs typeface="+mn-cs"/>
              </a:defRPr>
            </a:lvl2pPr>
            <a:lvl3pPr marL="0" indent="-114254" algn="l" defTabSz="914034" rtl="0" eaLnBrk="1" latinLnBrk="0" hangingPunct="1">
              <a:lnSpc>
                <a:spcPct val="120000"/>
              </a:lnSpc>
              <a:spcBef>
                <a:spcPts val="700"/>
              </a:spcBef>
              <a:spcAft>
                <a:spcPts val="700"/>
              </a:spcAft>
              <a:buFont typeface="Arial" panose="020B0604020202020204" pitchFamily="34" charset="0"/>
              <a:buChar char="•"/>
              <a:defRPr lang="en-US" sz="1399" b="0" kern="1200" dirty="0">
                <a:solidFill>
                  <a:schemeClr val="tx1"/>
                </a:solidFill>
                <a:latin typeface="+mn-lt"/>
                <a:ea typeface="+mn-ea"/>
                <a:cs typeface="+mn-cs"/>
              </a:defRPr>
            </a:lvl3pPr>
            <a:lvl4pPr marL="0" indent="-114254" algn="l" defTabSz="914034" rtl="0" eaLnBrk="1" latinLnBrk="0" hangingPunct="1">
              <a:lnSpc>
                <a:spcPct val="120000"/>
              </a:lnSpc>
              <a:spcBef>
                <a:spcPts val="700"/>
              </a:spcBef>
              <a:spcAft>
                <a:spcPts val="700"/>
              </a:spcAft>
              <a:buFont typeface="Arial" panose="020B0604020202020204" pitchFamily="34" charset="0"/>
              <a:buChar char="•"/>
              <a:defRPr lang="en-US" sz="1399" b="0" kern="1200" dirty="0">
                <a:solidFill>
                  <a:schemeClr val="tx1"/>
                </a:solidFill>
                <a:latin typeface="+mn-lt"/>
                <a:ea typeface="+mn-ea"/>
                <a:cs typeface="+mn-cs"/>
              </a:defRPr>
            </a:lvl4pPr>
            <a:lvl5pPr marL="0" indent="-114254" algn="l" defTabSz="914034" rtl="0" eaLnBrk="1" latinLnBrk="0" hangingPunct="1">
              <a:lnSpc>
                <a:spcPct val="120000"/>
              </a:lnSpc>
              <a:spcBef>
                <a:spcPts val="700"/>
              </a:spcBef>
              <a:spcAft>
                <a:spcPts val="700"/>
              </a:spcAft>
              <a:buFont typeface="Arial" panose="020B0604020202020204" pitchFamily="34" charset="0"/>
              <a:buChar char="•"/>
              <a:defRPr lang="en-US" sz="1399" b="0" kern="1200" dirty="0">
                <a:solidFill>
                  <a:schemeClr val="tx1"/>
                </a:solidFill>
                <a:latin typeface="+mn-lt"/>
                <a:ea typeface="+mn-ea"/>
                <a:cs typeface="+mn-cs"/>
              </a:defRPr>
            </a:lvl5pPr>
          </a:lstStyle>
          <a:p>
            <a:pPr marL="0" lvl="0" indent="0" algn="l" defTabSz="914034" rtl="0" eaLnBrk="1" latinLnBrk="0" hangingPunct="1">
              <a:lnSpc>
                <a:spcPct val="120000"/>
              </a:lnSpc>
              <a:spcBef>
                <a:spcPts val="0"/>
              </a:spcBef>
              <a:spcAft>
                <a:spcPts val="700"/>
              </a:spcAft>
              <a:buFont typeface="Arial" panose="020B0604020202020204" pitchFamily="34" charset="0"/>
              <a:buNone/>
            </a:pPr>
            <a:r>
              <a:rPr lang="en-US"/>
              <a:t>Subhead goes here</a:t>
            </a:r>
          </a:p>
          <a:p>
            <a:pPr lvl="1"/>
            <a:r>
              <a:rPr lang="en-US"/>
              <a:t>Bullet 1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a:p>
            <a:pPr lvl="2"/>
            <a:r>
              <a:rPr lang="en-US"/>
              <a:t>Bullet 2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a:p>
            <a:pPr lvl="3"/>
            <a:r>
              <a:rPr lang="en-US"/>
              <a:t>Bullet 3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a:p>
            <a:pPr lvl="4"/>
            <a:r>
              <a:rPr lang="en-US"/>
              <a:t>Bullet 4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p:txBody>
      </p:sp>
    </p:spTree>
    <p:extLst>
      <p:ext uri="{BB962C8B-B14F-4D97-AF65-F5344CB8AC3E}">
        <p14:creationId xmlns:p14="http://schemas.microsoft.com/office/powerpoint/2010/main" val="3446824029"/>
      </p:ext>
    </p:extLst>
  </p:cSld>
  <p:clrMapOvr>
    <a:masterClrMapping/>
  </p:clrMapOvr>
  <p:extLst>
    <p:ext uri="{DCECCB84-F9BA-43D5-87BE-67443E8EF086}">
      <p15:sldGuideLst xmlns:p15="http://schemas.microsoft.com/office/powerpoint/2012/main">
        <p15:guide id="2" pos="456"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5" userDrawn="1">
          <p15:clr>
            <a:srgbClr val="FBAE40"/>
          </p15:clr>
        </p15:guide>
        <p15:guide id="8" pos="2221" userDrawn="1">
          <p15:clr>
            <a:srgbClr val="FBAE40"/>
          </p15:clr>
        </p15:guide>
        <p15:guide id="9" pos="2688"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900"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7" userDrawn="1">
          <p15:clr>
            <a:srgbClr val="FBAE40"/>
          </p15:clr>
        </p15:guide>
        <p15:guide id="20" pos="5567"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16" userDrawn="1">
          <p15:clr>
            <a:srgbClr val="FBAE40"/>
          </p15:clr>
        </p15:guide>
        <p15:guide id="26" pos="6012" userDrawn="1">
          <p15:clr>
            <a:srgbClr val="FBAE40"/>
          </p15:clr>
        </p15:guide>
        <p15:guide id="27" pos="612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Column with Photo">
    <p:spTree>
      <p:nvGrpSpPr>
        <p:cNvPr id="1" name=""/>
        <p:cNvGrpSpPr/>
        <p:nvPr/>
      </p:nvGrpSpPr>
      <p:grpSpPr>
        <a:xfrm>
          <a:off x="0" y="0"/>
          <a:ext cx="0" cy="0"/>
          <a:chOff x="0" y="0"/>
          <a:chExt cx="0" cy="0"/>
        </a:xfrm>
      </p:grpSpPr>
      <p:sp>
        <p:nvSpPr>
          <p:cNvPr id="8" name="Text Placeholder 10"/>
          <p:cNvSpPr>
            <a:spLocks noGrp="1"/>
          </p:cNvSpPr>
          <p:nvPr>
            <p:ph type="body" sz="quarter" idx="15" hasCustomPrompt="1"/>
          </p:nvPr>
        </p:nvSpPr>
        <p:spPr>
          <a:xfrm>
            <a:off x="7984469" y="202592"/>
            <a:ext cx="3806854" cy="194651"/>
          </a:xfrm>
          <a:prstGeom prst="rect">
            <a:avLst/>
          </a:prstGeom>
        </p:spPr>
        <p:txBody>
          <a:bodyPr wrap="none">
            <a:noAutofit/>
          </a:bodyPr>
          <a:lstStyle>
            <a:lvl1pPr marL="0" indent="0" algn="r">
              <a:buNone/>
              <a:defRPr sz="1200" baseline="0">
                <a:solidFill>
                  <a:schemeClr val="tx1">
                    <a:lumMod val="75000"/>
                    <a:lumOff val="25000"/>
                  </a:schemeClr>
                </a:solidFill>
              </a:defRPr>
            </a:lvl1pPr>
          </a:lstStyle>
          <a:p>
            <a:pPr lvl="0"/>
            <a:r>
              <a:rPr lang="en-US"/>
              <a:t>DEPARTMENT NAME</a:t>
            </a:r>
          </a:p>
        </p:txBody>
      </p:sp>
      <p:sp>
        <p:nvSpPr>
          <p:cNvPr id="22" name="Picture Placeholder 21"/>
          <p:cNvSpPr>
            <a:spLocks noGrp="1"/>
          </p:cNvSpPr>
          <p:nvPr>
            <p:ph type="pic" sz="quarter" idx="18"/>
          </p:nvPr>
        </p:nvSpPr>
        <p:spPr>
          <a:xfrm>
            <a:off x="7943610" y="0"/>
            <a:ext cx="4248390" cy="6858000"/>
          </a:xfrm>
          <a:prstGeom prst="rect">
            <a:avLst/>
          </a:prstGeom>
          <a:solidFill>
            <a:schemeClr val="bg1">
              <a:lumMod val="95000"/>
            </a:schemeClr>
          </a:solidFill>
        </p:spPr>
        <p:txBody>
          <a:bodyPr anchor="ctr" anchorCtr="1">
            <a:noAutofit/>
          </a:bodyPr>
          <a:lstStyle/>
          <a:p>
            <a:endParaRPr lang="en-US"/>
          </a:p>
        </p:txBody>
      </p:sp>
      <p:sp>
        <p:nvSpPr>
          <p:cNvPr id="4" name="Text Placeholder 2">
            <a:extLst>
              <a:ext uri="{FF2B5EF4-FFF2-40B4-BE49-F238E27FC236}">
                <a16:creationId xmlns:a16="http://schemas.microsoft.com/office/drawing/2014/main" id="{C2B06D8C-90E6-72BF-66C9-477B5C2D1FEB}"/>
              </a:ext>
            </a:extLst>
          </p:cNvPr>
          <p:cNvSpPr>
            <a:spLocks noGrp="1"/>
          </p:cNvSpPr>
          <p:nvPr>
            <p:ph idx="1" hasCustomPrompt="1"/>
          </p:nvPr>
        </p:nvSpPr>
        <p:spPr>
          <a:xfrm>
            <a:off x="671968" y="1767663"/>
            <a:ext cx="6782938" cy="4351338"/>
          </a:xfrm>
          <a:prstGeom prst="rect">
            <a:avLst/>
          </a:prstGeom>
        </p:spPr>
        <p:txBody>
          <a:bodyPr vert="horz" lIns="91440" tIns="45720" rIns="91440" bIns="45720" rtlCol="0">
            <a:noAutofit/>
          </a:bodyPr>
          <a:lstStyle>
            <a:lvl1pPr>
              <a:defRPr lang="en-US" sz="1599" b="1" kern="1200" dirty="0">
                <a:solidFill>
                  <a:schemeClr val="tx1"/>
                </a:solidFill>
                <a:latin typeface="+mn-lt"/>
                <a:ea typeface="+mn-ea"/>
                <a:cs typeface="+mn-cs"/>
              </a:defRPr>
            </a:lvl1pPr>
            <a:lvl2pPr marL="0" indent="-114254" algn="l" defTabSz="914034" rtl="0" eaLnBrk="1" latinLnBrk="0" hangingPunct="1">
              <a:lnSpc>
                <a:spcPct val="120000"/>
              </a:lnSpc>
              <a:spcBef>
                <a:spcPts val="700"/>
              </a:spcBef>
              <a:spcAft>
                <a:spcPts val="700"/>
              </a:spcAft>
              <a:buFont typeface="Arial" panose="020B0604020202020204" pitchFamily="34" charset="0"/>
              <a:buChar char="•"/>
              <a:defRPr lang="en-US" sz="1399" b="0" kern="1200" dirty="0">
                <a:solidFill>
                  <a:schemeClr val="tx1"/>
                </a:solidFill>
                <a:latin typeface="+mn-lt"/>
                <a:ea typeface="+mn-ea"/>
                <a:cs typeface="+mn-cs"/>
              </a:defRPr>
            </a:lvl2pPr>
            <a:lvl3pPr marL="0" indent="-114254" algn="l" defTabSz="914034" rtl="0" eaLnBrk="1" latinLnBrk="0" hangingPunct="1">
              <a:lnSpc>
                <a:spcPct val="120000"/>
              </a:lnSpc>
              <a:spcBef>
                <a:spcPts val="700"/>
              </a:spcBef>
              <a:spcAft>
                <a:spcPts val="700"/>
              </a:spcAft>
              <a:buFont typeface="Arial" panose="020B0604020202020204" pitchFamily="34" charset="0"/>
              <a:buChar char="•"/>
              <a:defRPr lang="en-US" sz="1399" b="0" kern="1200" dirty="0">
                <a:solidFill>
                  <a:schemeClr val="tx1"/>
                </a:solidFill>
                <a:latin typeface="+mn-lt"/>
                <a:ea typeface="+mn-ea"/>
                <a:cs typeface="+mn-cs"/>
              </a:defRPr>
            </a:lvl3pPr>
            <a:lvl4pPr marL="0" indent="-114254" algn="l" defTabSz="914034" rtl="0" eaLnBrk="1" latinLnBrk="0" hangingPunct="1">
              <a:lnSpc>
                <a:spcPct val="120000"/>
              </a:lnSpc>
              <a:spcBef>
                <a:spcPts val="700"/>
              </a:spcBef>
              <a:spcAft>
                <a:spcPts val="700"/>
              </a:spcAft>
              <a:buFont typeface="Arial" panose="020B0604020202020204" pitchFamily="34" charset="0"/>
              <a:buChar char="•"/>
              <a:defRPr lang="en-US" sz="1399" b="0" kern="1200" dirty="0">
                <a:solidFill>
                  <a:schemeClr val="tx1"/>
                </a:solidFill>
                <a:latin typeface="+mn-lt"/>
                <a:ea typeface="+mn-ea"/>
                <a:cs typeface="+mn-cs"/>
              </a:defRPr>
            </a:lvl4pPr>
            <a:lvl5pPr marL="0" indent="-114254" algn="l" defTabSz="914034" rtl="0" eaLnBrk="1" latinLnBrk="0" hangingPunct="1">
              <a:lnSpc>
                <a:spcPct val="120000"/>
              </a:lnSpc>
              <a:spcBef>
                <a:spcPts val="700"/>
              </a:spcBef>
              <a:spcAft>
                <a:spcPts val="700"/>
              </a:spcAft>
              <a:buFont typeface="Arial" panose="020B0604020202020204" pitchFamily="34" charset="0"/>
              <a:buChar char="•"/>
              <a:defRPr lang="en-US" sz="1399" b="0" kern="1200" dirty="0">
                <a:solidFill>
                  <a:schemeClr val="tx1"/>
                </a:solidFill>
                <a:latin typeface="+mn-lt"/>
                <a:ea typeface="+mn-ea"/>
                <a:cs typeface="+mn-cs"/>
              </a:defRPr>
            </a:lvl5pPr>
          </a:lstStyle>
          <a:p>
            <a:pPr marL="0" lvl="0" indent="0" algn="l" defTabSz="914034" rtl="0" eaLnBrk="1" latinLnBrk="0" hangingPunct="1">
              <a:lnSpc>
                <a:spcPct val="120000"/>
              </a:lnSpc>
              <a:spcBef>
                <a:spcPts val="0"/>
              </a:spcBef>
              <a:spcAft>
                <a:spcPts val="700"/>
              </a:spcAft>
              <a:buFont typeface="Arial" panose="020B0604020202020204" pitchFamily="34" charset="0"/>
              <a:buNone/>
            </a:pPr>
            <a:r>
              <a:rPr lang="en-US"/>
              <a:t>Subhead goes here</a:t>
            </a:r>
          </a:p>
          <a:p>
            <a:pPr lvl="1"/>
            <a:r>
              <a:rPr lang="en-US"/>
              <a:t>Bullet 1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a:p>
            <a:pPr lvl="2"/>
            <a:r>
              <a:rPr lang="en-US"/>
              <a:t>Bullet 2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a:p>
            <a:pPr lvl="3"/>
            <a:r>
              <a:rPr lang="en-US"/>
              <a:t>Bullet 3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a:p>
            <a:pPr lvl="4"/>
            <a:r>
              <a:rPr lang="en-US"/>
              <a:t>Bullet 4 </a:t>
            </a: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 bullet description goes here</a:t>
            </a:r>
            <a:endParaRPr lang="en-US"/>
          </a:p>
        </p:txBody>
      </p:sp>
      <p:sp>
        <p:nvSpPr>
          <p:cNvPr id="2" name="Title Placeholder 1">
            <a:extLst>
              <a:ext uri="{FF2B5EF4-FFF2-40B4-BE49-F238E27FC236}">
                <a16:creationId xmlns:a16="http://schemas.microsoft.com/office/drawing/2014/main" id="{C8FB727A-0F80-7D76-6624-14454BC16F73}"/>
              </a:ext>
            </a:extLst>
          </p:cNvPr>
          <p:cNvSpPr>
            <a:spLocks noGrp="1"/>
          </p:cNvSpPr>
          <p:nvPr>
            <p:ph type="title" hasCustomPrompt="1"/>
          </p:nvPr>
        </p:nvSpPr>
        <p:spPr>
          <a:xfrm>
            <a:off x="671968" y="397242"/>
            <a:ext cx="5500222" cy="921643"/>
          </a:xfrm>
          <a:prstGeom prst="rect">
            <a:avLst/>
          </a:prstGeom>
        </p:spPr>
        <p:txBody>
          <a:bodyPr vert="horz" lIns="91440" tIns="45720" rIns="91440" bIns="45720" rtlCol="0" anchor="b" anchorCtr="0">
            <a:noAutofit/>
          </a:bodyPr>
          <a:lstStyle>
            <a:lvl1pPr>
              <a:defRPr sz="2599"/>
            </a:lvl1pPr>
          </a:lstStyle>
          <a:p>
            <a:r>
              <a:rPr lang="en-US"/>
              <a:t>Headline goes here</a:t>
            </a:r>
          </a:p>
        </p:txBody>
      </p:sp>
    </p:spTree>
  </p:cSld>
  <p:clrMapOvr>
    <a:masterClrMapping/>
  </p:clrMapOvr>
  <p:extLst>
    <p:ext uri="{DCECCB84-F9BA-43D5-87BE-67443E8EF086}">
      <p15:sldGuideLst xmlns:p15="http://schemas.microsoft.com/office/powerpoint/2012/main">
        <p15:guide id="1" pos="444" userDrawn="1">
          <p15:clr>
            <a:srgbClr val="FBAE40"/>
          </p15:clr>
        </p15:guide>
        <p15:guide id="2" pos="552"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5" userDrawn="1">
          <p15:clr>
            <a:srgbClr val="FBAE40"/>
          </p15:clr>
        </p15:guide>
        <p15:guide id="8" pos="2221" userDrawn="1">
          <p15:clr>
            <a:srgbClr val="FBAE40"/>
          </p15:clr>
        </p15:guide>
        <p15:guide id="9" pos="2676"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7" userDrawn="1">
          <p15:clr>
            <a:srgbClr val="FBAE40"/>
          </p15:clr>
        </p15:guide>
        <p15:guide id="20" pos="5567"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28" userDrawn="1">
          <p15:clr>
            <a:srgbClr val="FBAE40"/>
          </p15:clr>
        </p15:guide>
        <p15:guide id="26" pos="6012" userDrawn="1">
          <p15:clr>
            <a:srgbClr val="FBAE40"/>
          </p15:clr>
        </p15:guide>
        <p15:guide id="27" pos="610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 Call out and Image.">
    <p:spTree>
      <p:nvGrpSpPr>
        <p:cNvPr id="1" name=""/>
        <p:cNvGrpSpPr/>
        <p:nvPr/>
      </p:nvGrpSpPr>
      <p:grpSpPr>
        <a:xfrm>
          <a:off x="0" y="0"/>
          <a:ext cx="0" cy="0"/>
          <a:chOff x="0" y="0"/>
          <a:chExt cx="0" cy="0"/>
        </a:xfrm>
      </p:grpSpPr>
      <p:sp>
        <p:nvSpPr>
          <p:cNvPr id="29" name="Text Placeholder 2">
            <a:extLst>
              <a:ext uri="{FF2B5EF4-FFF2-40B4-BE49-F238E27FC236}">
                <a16:creationId xmlns:a16="http://schemas.microsoft.com/office/drawing/2014/main" id="{1C8E79E0-089A-B016-9393-5F4BF0D5333B}"/>
              </a:ext>
            </a:extLst>
          </p:cNvPr>
          <p:cNvSpPr>
            <a:spLocks noGrp="1"/>
          </p:cNvSpPr>
          <p:nvPr>
            <p:ph idx="20" hasCustomPrompt="1"/>
          </p:nvPr>
        </p:nvSpPr>
        <p:spPr>
          <a:xfrm>
            <a:off x="671969" y="4069080"/>
            <a:ext cx="5328795" cy="1739030"/>
          </a:xfrm>
          <a:prstGeom prst="rect">
            <a:avLst/>
          </a:prstGeom>
        </p:spPr>
        <p:txBody>
          <a:bodyPr vert="horz" lIns="91440" tIns="45720" rIns="91440" bIns="45720" rtlCol="0">
            <a:noAutofit/>
          </a:bodyPr>
          <a:lstStyle>
            <a:lvl1pPr>
              <a:defRPr sz="1599">
                <a:solidFill>
                  <a:schemeClr val="tx2"/>
                </a:solidFill>
              </a:defRPr>
            </a:lvl1pPr>
            <a:lvl2pPr marL="0" indent="-228509">
              <a:lnSpc>
                <a:spcPct val="120000"/>
              </a:lnSpc>
              <a:buSzPct val="90000"/>
              <a:buFont typeface="Arial" panose="020B0604020202020204" pitchFamily="34" charset="0"/>
              <a:buChar char="•"/>
              <a:defRPr lang="en-US" dirty="0">
                <a:solidFill>
                  <a:schemeClr val="tx2"/>
                </a:solidFill>
              </a:defRPr>
            </a:lvl2pPr>
          </a:lstStyle>
          <a:p>
            <a:pPr lvl="0"/>
            <a:r>
              <a:rPr lang="en-US"/>
              <a:t>Subhead 2 goes here</a:t>
            </a:r>
          </a:p>
          <a:p>
            <a:pPr lvl="1"/>
            <a:r>
              <a:rPr lang="en-US"/>
              <a:t>Bullet 1 goes here</a:t>
            </a:r>
          </a:p>
          <a:p>
            <a:pPr lvl="1"/>
            <a:r>
              <a:rPr lang="en-US"/>
              <a:t>Bullet 2 goes here</a:t>
            </a:r>
          </a:p>
          <a:p>
            <a:pPr lvl="1"/>
            <a:r>
              <a:rPr lang="en-US"/>
              <a:t>Bullet 3 goes here</a:t>
            </a:r>
          </a:p>
        </p:txBody>
      </p:sp>
      <p:sp>
        <p:nvSpPr>
          <p:cNvPr id="40" name="Picture Placeholder 21">
            <a:extLst>
              <a:ext uri="{FF2B5EF4-FFF2-40B4-BE49-F238E27FC236}">
                <a16:creationId xmlns:a16="http://schemas.microsoft.com/office/drawing/2014/main" id="{0D6A4D26-7EDA-682A-92D3-54A7DCC33C48}"/>
              </a:ext>
            </a:extLst>
          </p:cNvPr>
          <p:cNvSpPr>
            <a:spLocks noGrp="1"/>
          </p:cNvSpPr>
          <p:nvPr>
            <p:ph type="pic" sz="quarter" idx="18" hasCustomPrompt="1"/>
          </p:nvPr>
        </p:nvSpPr>
        <p:spPr>
          <a:xfrm>
            <a:off x="6876950" y="1767662"/>
            <a:ext cx="4419025" cy="2707356"/>
          </a:xfrm>
          <a:prstGeom prst="rect">
            <a:avLst/>
          </a:prstGeom>
          <a:solidFill>
            <a:schemeClr val="bg1">
              <a:lumMod val="95000"/>
            </a:schemeClr>
          </a:solidFill>
        </p:spPr>
        <p:txBody>
          <a:bodyPr anchor="ctr" anchorCtr="1">
            <a:noAutofit/>
          </a:bodyPr>
          <a:lstStyle/>
          <a:p>
            <a:r>
              <a:rPr lang="en-US"/>
              <a:t>/</a:t>
            </a:r>
          </a:p>
        </p:txBody>
      </p:sp>
      <p:sp>
        <p:nvSpPr>
          <p:cNvPr id="42" name="Text Placeholder 30">
            <a:extLst>
              <a:ext uri="{FF2B5EF4-FFF2-40B4-BE49-F238E27FC236}">
                <a16:creationId xmlns:a16="http://schemas.microsoft.com/office/drawing/2014/main" id="{73AB8AC9-407E-C7CB-F224-E84E79B8C111}"/>
              </a:ext>
            </a:extLst>
          </p:cNvPr>
          <p:cNvSpPr>
            <a:spLocks noGrp="1"/>
          </p:cNvSpPr>
          <p:nvPr>
            <p:ph type="body" sz="quarter" idx="22" hasCustomPrompt="1"/>
          </p:nvPr>
        </p:nvSpPr>
        <p:spPr>
          <a:xfrm>
            <a:off x="6821537" y="4827071"/>
            <a:ext cx="4474436" cy="1116530"/>
          </a:xfrm>
          <a:prstGeom prst="rect">
            <a:avLst/>
          </a:prstGeom>
        </p:spPr>
        <p:txBody>
          <a:bodyPr/>
          <a:lstStyle>
            <a:lvl2pPr>
              <a:defRPr>
                <a:solidFill>
                  <a:schemeClr val="tx1"/>
                </a:solidFill>
              </a:defRPr>
            </a:lvl2pPr>
            <a:lvl3pPr>
              <a:defRPr>
                <a:solidFill>
                  <a:schemeClr val="tx1"/>
                </a:solidFill>
              </a:defRPr>
            </a:lvl3pPr>
            <a:lvl4pPr>
              <a:defRPr>
                <a:solidFill>
                  <a:schemeClr val="tx1"/>
                </a:solidFill>
              </a:defRPr>
            </a:lvl4pPr>
            <a:lvl5pPr marL="0" indent="0">
              <a:buNone/>
              <a:defRPr/>
            </a:lvl5pPr>
          </a:lstStyle>
          <a:p>
            <a:pPr lvl="0"/>
            <a:r>
              <a:rPr lang="en-US"/>
              <a:t>Subhead goes here</a:t>
            </a:r>
          </a:p>
          <a:p>
            <a:pPr lvl="1"/>
            <a:r>
              <a:rPr lang="en-US"/>
              <a:t>Bullet 1</a:t>
            </a:r>
          </a:p>
          <a:p>
            <a:pPr lvl="2"/>
            <a:r>
              <a:rPr lang="en-US"/>
              <a:t>Bullet 2</a:t>
            </a:r>
          </a:p>
          <a:p>
            <a:pPr lvl="3"/>
            <a:r>
              <a:rPr lang="en-US"/>
              <a:t>Bullet 3</a:t>
            </a:r>
          </a:p>
        </p:txBody>
      </p:sp>
      <p:sp>
        <p:nvSpPr>
          <p:cNvPr id="43" name="Text Placeholder 2">
            <a:extLst>
              <a:ext uri="{FF2B5EF4-FFF2-40B4-BE49-F238E27FC236}">
                <a16:creationId xmlns:a16="http://schemas.microsoft.com/office/drawing/2014/main" id="{661D5375-CCA6-34D5-B3EE-8AA64BFC5B86}"/>
              </a:ext>
            </a:extLst>
          </p:cNvPr>
          <p:cNvSpPr>
            <a:spLocks noGrp="1"/>
          </p:cNvSpPr>
          <p:nvPr>
            <p:ph idx="1" hasCustomPrompt="1"/>
          </p:nvPr>
        </p:nvSpPr>
        <p:spPr>
          <a:xfrm>
            <a:off x="671968" y="1767666"/>
            <a:ext cx="5500222" cy="1723243"/>
          </a:xfrm>
          <a:prstGeom prst="rect">
            <a:avLst/>
          </a:prstGeom>
        </p:spPr>
        <p:txBody>
          <a:bodyPr vert="horz" lIns="91440" tIns="45720" rIns="91440" bIns="45720" rtlCol="0">
            <a:noAutofit/>
          </a:bodyPr>
          <a:lstStyle>
            <a:lvl1pPr>
              <a:defRPr>
                <a:solidFill>
                  <a:schemeClr val="tx1"/>
                </a:solidFill>
              </a:defRPr>
            </a:lvl1pPr>
            <a:lvl2pPr marL="57241" indent="-285750">
              <a:lnSpc>
                <a:spcPct val="120000"/>
              </a:lnSpc>
              <a:buFont typeface="Arial" panose="020B0604020202020204" pitchFamily="34" charset="0"/>
              <a:buChar char="•"/>
              <a:defRPr b="1">
                <a:solidFill>
                  <a:schemeClr val="tx1"/>
                </a:solidFill>
              </a:defRPr>
            </a:lvl2pPr>
            <a:lvl3pPr marL="57241" indent="-285750">
              <a:lnSpc>
                <a:spcPct val="120000"/>
              </a:lnSpc>
              <a:buFont typeface="Arial" panose="020B0604020202020204" pitchFamily="34" charset="0"/>
              <a:buChar char="•"/>
              <a:defRPr>
                <a:solidFill>
                  <a:schemeClr val="tx1"/>
                </a:solidFill>
              </a:defRPr>
            </a:lvl3pPr>
            <a:lvl4pPr marL="0" indent="0">
              <a:lnSpc>
                <a:spcPct val="120000"/>
              </a:lnSpc>
              <a:buFont typeface="Arial" panose="020B0604020202020204" pitchFamily="34" charset="0"/>
              <a:buNone/>
              <a:defRPr>
                <a:solidFill>
                  <a:schemeClr val="tx1"/>
                </a:solidFill>
              </a:defRPr>
            </a:lvl4pPr>
            <a:lvl5pPr marL="57241" indent="-285750">
              <a:lnSpc>
                <a:spcPct val="120000"/>
              </a:lnSpc>
              <a:buFont typeface="Arial" panose="020B0604020202020204" pitchFamily="34" charset="0"/>
              <a:buChar char="•"/>
              <a:defRPr>
                <a:solidFill>
                  <a:schemeClr val="tx1"/>
                </a:solidFill>
              </a:defRPr>
            </a:lvl5pPr>
          </a:lstStyle>
          <a:p>
            <a:pPr marL="0" marR="0" lvl="0" indent="0" algn="l" defTabSz="914034"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599" b="1" i="0" u="none" strike="noStrike" kern="1200" cap="none" spc="0" normalizeH="0" baseline="0" noProof="0">
                <a:ln>
                  <a:noFill/>
                </a:ln>
                <a:solidFill>
                  <a:srgbClr val="0078B3"/>
                </a:solidFill>
                <a:effectLst/>
                <a:uLnTx/>
                <a:uFillTx/>
                <a:latin typeface="Arial" panose="020B0604020202020204"/>
                <a:ea typeface="+mn-ea"/>
                <a:cs typeface="+mn-cs"/>
              </a:rPr>
              <a:t>Subhead goes here</a:t>
            </a:r>
          </a:p>
          <a:p>
            <a:pPr marL="0" marR="0" lvl="2" indent="-228509" algn="l" defTabSz="914034"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Bullet 1 — bullet description goes here</a:t>
            </a:r>
          </a:p>
          <a:p>
            <a:pPr marL="0" marR="0" lvl="2" indent="-228509" algn="l" defTabSz="914034"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Bullet 2 — bullet description goes here</a:t>
            </a:r>
          </a:p>
          <a:p>
            <a:pPr marL="0" marR="0" lvl="2" indent="-228509" algn="l" defTabSz="914034"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Bullet 3 — bullet description goes here</a:t>
            </a:r>
          </a:p>
          <a:p>
            <a:pPr marL="0" marR="0" lvl="4" indent="-228509" algn="l" defTabSz="914034"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399"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Bullet 4 — bullet description goes here</a:t>
            </a:r>
          </a:p>
        </p:txBody>
      </p:sp>
      <p:sp>
        <p:nvSpPr>
          <p:cNvPr id="3" name="Title Placeholder 1">
            <a:extLst>
              <a:ext uri="{FF2B5EF4-FFF2-40B4-BE49-F238E27FC236}">
                <a16:creationId xmlns:a16="http://schemas.microsoft.com/office/drawing/2014/main" id="{4EF304BC-9CD2-F36F-4210-CA3E85FCA80D}"/>
              </a:ext>
            </a:extLst>
          </p:cNvPr>
          <p:cNvSpPr>
            <a:spLocks noGrp="1"/>
          </p:cNvSpPr>
          <p:nvPr>
            <p:ph type="title" hasCustomPrompt="1"/>
          </p:nvPr>
        </p:nvSpPr>
        <p:spPr>
          <a:xfrm>
            <a:off x="671969" y="411480"/>
            <a:ext cx="11315271" cy="909828"/>
          </a:xfrm>
          <a:prstGeom prst="rect">
            <a:avLst/>
          </a:prstGeom>
        </p:spPr>
        <p:txBody>
          <a:bodyPr vert="horz" lIns="91440" tIns="45720" rIns="91440" bIns="45720" rtlCol="0" anchor="b" anchorCtr="0">
            <a:noAutofit/>
          </a:bodyPr>
          <a:lstStyle/>
          <a:p>
            <a:r>
              <a:rPr lang="en-US"/>
              <a:t>Headline goes here</a:t>
            </a:r>
          </a:p>
        </p:txBody>
      </p:sp>
    </p:spTree>
    <p:extLst>
      <p:ext uri="{BB962C8B-B14F-4D97-AF65-F5344CB8AC3E}">
        <p14:creationId xmlns:p14="http://schemas.microsoft.com/office/powerpoint/2010/main" val="2884592935"/>
      </p:ext>
    </p:extLst>
  </p:cSld>
  <p:clrMapOvr>
    <a:masterClrMapping/>
  </p:clrMapOvr>
  <p:extLst>
    <p:ext uri="{DCECCB84-F9BA-43D5-87BE-67443E8EF086}">
      <p15:sldGuideLst xmlns:p15="http://schemas.microsoft.com/office/powerpoint/2012/main">
        <p15:guide id="1" pos="456" userDrawn="1">
          <p15:clr>
            <a:srgbClr val="FBAE40"/>
          </p15:clr>
        </p15:guide>
        <p15:guide id="2" pos="552"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5" userDrawn="1">
          <p15:clr>
            <a:srgbClr val="FBAE40"/>
          </p15:clr>
        </p15:guide>
        <p15:guide id="8" pos="2221" userDrawn="1">
          <p15:clr>
            <a:srgbClr val="FBAE40"/>
          </p15:clr>
        </p15:guide>
        <p15:guide id="9" pos="2688"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7" userDrawn="1">
          <p15:clr>
            <a:srgbClr val="FBAE40"/>
          </p15:clr>
        </p15:guide>
        <p15:guide id="20" pos="5567"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16" userDrawn="1">
          <p15:clr>
            <a:srgbClr val="FBAE40"/>
          </p15:clr>
        </p15:guide>
        <p15:guide id="26" pos="6012" userDrawn="1">
          <p15:clr>
            <a:srgbClr val="FBAE40"/>
          </p15:clr>
        </p15:guide>
        <p15:guide id="27" pos="612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4" name="Content Placeholder 3"/>
          <p:cNvSpPr>
            <a:spLocks noGrp="1"/>
          </p:cNvSpPr>
          <p:nvPr>
            <p:ph sz="quarter" idx="20"/>
          </p:nvPr>
        </p:nvSpPr>
        <p:spPr>
          <a:xfrm>
            <a:off x="6137027" y="1761996"/>
            <a:ext cx="5330374" cy="4015374"/>
          </a:xfrm>
          <a:prstGeom prst="rect">
            <a:avLst/>
          </a:prstGeom>
        </p:spPr>
        <p:txBody>
          <a:bodyPr/>
          <a:lstStyle>
            <a:lvl1pPr marL="285636" indent="-285636">
              <a:lnSpc>
                <a:spcPct val="100000"/>
              </a:lnSpc>
              <a:buFont typeface="Arial" charset="0"/>
              <a:buChar char="•"/>
              <a:defRPr/>
            </a:lvl1pPr>
          </a:lstStyle>
          <a:p>
            <a:pPr lvl="0"/>
            <a:r>
              <a:rPr lang="en-US"/>
              <a:t>Click to edit Master text styles</a:t>
            </a:r>
          </a:p>
        </p:txBody>
      </p:sp>
      <p:sp>
        <p:nvSpPr>
          <p:cNvPr id="6" name="Content Placeholder 5"/>
          <p:cNvSpPr>
            <a:spLocks noGrp="1"/>
          </p:cNvSpPr>
          <p:nvPr>
            <p:ph sz="quarter" idx="21"/>
          </p:nvPr>
        </p:nvSpPr>
        <p:spPr>
          <a:xfrm>
            <a:off x="671969" y="1761996"/>
            <a:ext cx="4817401" cy="4015374"/>
          </a:xfrm>
          <a:prstGeom prst="rect">
            <a:avLst/>
          </a:prstGeom>
        </p:spPr>
        <p:txBody>
          <a:bodyPr/>
          <a:lstStyle>
            <a:lvl1pPr marL="228509" indent="-228509">
              <a:lnSpc>
                <a:spcPct val="100000"/>
              </a:lnSpc>
              <a:buFont typeface="Arial" charset="0"/>
              <a:buChar char="•"/>
              <a:defRPr/>
            </a:lvl1pPr>
            <a:lvl2pPr marL="685526" indent="-228509">
              <a:lnSpc>
                <a:spcPct val="100000"/>
              </a:lnSpc>
              <a:buFont typeface="Arial" charset="0"/>
              <a:buChar char="•"/>
              <a:defRPr>
                <a:solidFill>
                  <a:schemeClr val="tx1"/>
                </a:solidFill>
              </a:defRPr>
            </a:lvl2pPr>
            <a:lvl3pPr marL="1142543" indent="-228509">
              <a:lnSpc>
                <a:spcPct val="100000"/>
              </a:lnSpc>
              <a:buFont typeface="Arial" charset="0"/>
              <a:buChar char="•"/>
              <a:defRPr>
                <a:solidFill>
                  <a:schemeClr val="tx1"/>
                </a:solidFill>
              </a:defRPr>
            </a:lvl3pPr>
            <a:lvl4pPr marL="1599560" indent="-228509">
              <a:lnSpc>
                <a:spcPct val="100000"/>
              </a:lnSpc>
              <a:buFont typeface="Arial" charset="0"/>
              <a:buChar char="•"/>
              <a:defRPr>
                <a:solidFill>
                  <a:schemeClr val="tx1"/>
                </a:solidFill>
              </a:defRPr>
            </a:lvl4pPr>
            <a:lvl5pPr marL="2056577" indent="-228509">
              <a:lnSpc>
                <a:spcPct val="100000"/>
              </a:lnSpc>
              <a:buFont typeface="Arial"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D4F4CD55-3CF6-251E-EFE7-32D53AC6A77A}"/>
              </a:ext>
            </a:extLst>
          </p:cNvPr>
          <p:cNvSpPr>
            <a:spLocks noGrp="1"/>
          </p:cNvSpPr>
          <p:nvPr>
            <p:ph type="title" hasCustomPrompt="1"/>
          </p:nvPr>
        </p:nvSpPr>
        <p:spPr>
          <a:xfrm>
            <a:off x="671968" y="414670"/>
            <a:ext cx="11035908" cy="903082"/>
          </a:xfrm>
          <a:prstGeom prst="rect">
            <a:avLst/>
          </a:prstGeom>
        </p:spPr>
        <p:txBody>
          <a:bodyPr vert="horz" lIns="91440" tIns="45720" rIns="91440" bIns="45720" rtlCol="0" anchor="b" anchorCtr="0">
            <a:noAutofit/>
          </a:bodyPr>
          <a:lstStyle>
            <a:lvl1pPr>
              <a:defRPr sz="2599"/>
            </a:lvl1pPr>
          </a:lstStyle>
          <a:p>
            <a:r>
              <a:rPr lang="en-US"/>
              <a:t>Headline goes here</a:t>
            </a:r>
          </a:p>
        </p:txBody>
      </p:sp>
    </p:spTree>
  </p:cSld>
  <p:clrMapOvr>
    <a:masterClrMapping/>
  </p:clrMapOvr>
  <p:extLst>
    <p:ext uri="{DCECCB84-F9BA-43D5-87BE-67443E8EF086}">
      <p15:sldGuideLst xmlns:p15="http://schemas.microsoft.com/office/powerpoint/2012/main">
        <p15:guide id="1" pos="444" userDrawn="1">
          <p15:clr>
            <a:srgbClr val="FBAE40"/>
          </p15:clr>
        </p15:guide>
        <p15:guide id="2" pos="552" userDrawn="1">
          <p15:clr>
            <a:srgbClr val="FBAE40"/>
          </p15:clr>
        </p15:guide>
        <p15:guide id="3" pos="1020"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5" userDrawn="1">
          <p15:clr>
            <a:srgbClr val="FBAE40"/>
          </p15:clr>
        </p15:guide>
        <p15:guide id="8" pos="2221" userDrawn="1">
          <p15:clr>
            <a:srgbClr val="FBAE40"/>
          </p15:clr>
        </p15:guide>
        <p15:guide id="9" pos="2676"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7" userDrawn="1">
          <p15:clr>
            <a:srgbClr val="FBAE40"/>
          </p15:clr>
        </p15:guide>
        <p15:guide id="20" pos="5567"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28" userDrawn="1">
          <p15:clr>
            <a:srgbClr val="FBAE40"/>
          </p15:clr>
        </p15:guide>
        <p15:guide id="26" pos="6012" userDrawn="1">
          <p15:clr>
            <a:srgbClr val="FBAE40"/>
          </p15:clr>
        </p15:guide>
        <p15:guide id="27" pos="6108"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2 Column. Call out and Image.">
    <p:spTree>
      <p:nvGrpSpPr>
        <p:cNvPr id="1" name=""/>
        <p:cNvGrpSpPr/>
        <p:nvPr/>
      </p:nvGrpSpPr>
      <p:grpSpPr>
        <a:xfrm>
          <a:off x="0" y="0"/>
          <a:ext cx="0" cy="0"/>
          <a:chOff x="0" y="0"/>
          <a:chExt cx="0" cy="0"/>
        </a:xfrm>
      </p:grpSpPr>
      <p:sp>
        <p:nvSpPr>
          <p:cNvPr id="43" name="Text Placeholder 2">
            <a:extLst>
              <a:ext uri="{FF2B5EF4-FFF2-40B4-BE49-F238E27FC236}">
                <a16:creationId xmlns:a16="http://schemas.microsoft.com/office/drawing/2014/main" id="{661D5375-CCA6-34D5-B3EE-8AA64BFC5B86}"/>
              </a:ext>
            </a:extLst>
          </p:cNvPr>
          <p:cNvSpPr>
            <a:spLocks noGrp="1"/>
          </p:cNvSpPr>
          <p:nvPr>
            <p:ph idx="1" hasCustomPrompt="1"/>
          </p:nvPr>
        </p:nvSpPr>
        <p:spPr>
          <a:xfrm>
            <a:off x="671969" y="1767663"/>
            <a:ext cx="4452609" cy="275206"/>
          </a:xfrm>
          <a:prstGeom prst="rect">
            <a:avLst/>
          </a:prstGeom>
        </p:spPr>
        <p:txBody>
          <a:bodyPr vert="horz" lIns="91440" tIns="45720" rIns="91440" bIns="45720" rtlCol="0">
            <a:noAutofit/>
          </a:bodyPr>
          <a:lstStyle>
            <a:lvl1pPr>
              <a:defRPr sz="1599" baseline="0">
                <a:solidFill>
                  <a:schemeClr val="tx2"/>
                </a:solidFill>
              </a:defRPr>
            </a:lvl1pPr>
            <a:lvl2pPr>
              <a:defRPr b="1"/>
            </a:lvl2pPr>
          </a:lstStyle>
          <a:p>
            <a:pPr marL="0" marR="0" lvl="0" indent="0" algn="l" defTabSz="914034"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599" b="1" i="0" u="none" strike="noStrike" kern="1200" cap="none" spc="0" normalizeH="0" baseline="0" noProof="0">
                <a:ln>
                  <a:noFill/>
                </a:ln>
                <a:solidFill>
                  <a:srgbClr val="0078B3"/>
                </a:solidFill>
                <a:effectLst/>
                <a:uLnTx/>
                <a:uFillTx/>
                <a:latin typeface="Arial" panose="020B0604020202020204"/>
                <a:ea typeface="+mn-ea"/>
                <a:cs typeface="+mn-cs"/>
              </a:rPr>
              <a:t>Subhead goes here</a:t>
            </a:r>
          </a:p>
        </p:txBody>
      </p:sp>
      <p:sp>
        <p:nvSpPr>
          <p:cNvPr id="15" name="Picture Placeholder 21">
            <a:extLst>
              <a:ext uri="{FF2B5EF4-FFF2-40B4-BE49-F238E27FC236}">
                <a16:creationId xmlns:a16="http://schemas.microsoft.com/office/drawing/2014/main" id="{A8BC94EC-57E4-9859-D74F-2DC8BA1A6A2D}"/>
              </a:ext>
            </a:extLst>
          </p:cNvPr>
          <p:cNvSpPr>
            <a:spLocks noGrp="1"/>
          </p:cNvSpPr>
          <p:nvPr>
            <p:ph type="pic" sz="quarter" idx="20" hasCustomPrompt="1"/>
          </p:nvPr>
        </p:nvSpPr>
        <p:spPr>
          <a:xfrm>
            <a:off x="724600" y="2175031"/>
            <a:ext cx="4394098" cy="2335325"/>
          </a:xfrm>
          <a:prstGeom prst="rect">
            <a:avLst/>
          </a:prstGeom>
          <a:solidFill>
            <a:schemeClr val="bg1">
              <a:lumMod val="95000"/>
            </a:schemeClr>
          </a:solidFill>
        </p:spPr>
        <p:txBody>
          <a:bodyPr anchor="ctr" anchorCtr="1">
            <a:noAutofit/>
          </a:bodyPr>
          <a:lstStyle/>
          <a:p>
            <a:r>
              <a:rPr lang="en-US"/>
              <a:t>/</a:t>
            </a:r>
          </a:p>
        </p:txBody>
      </p:sp>
      <p:sp>
        <p:nvSpPr>
          <p:cNvPr id="16" name="Picture Placeholder 21">
            <a:extLst>
              <a:ext uri="{FF2B5EF4-FFF2-40B4-BE49-F238E27FC236}">
                <a16:creationId xmlns:a16="http://schemas.microsoft.com/office/drawing/2014/main" id="{F9F4BFB6-C1DE-CE16-B9E2-B3986F7B9832}"/>
              </a:ext>
            </a:extLst>
          </p:cNvPr>
          <p:cNvSpPr>
            <a:spLocks noGrp="1"/>
          </p:cNvSpPr>
          <p:nvPr>
            <p:ph type="pic" sz="quarter" idx="21" hasCustomPrompt="1"/>
          </p:nvPr>
        </p:nvSpPr>
        <p:spPr>
          <a:xfrm>
            <a:off x="6197117" y="2175031"/>
            <a:ext cx="4394098" cy="2335325"/>
          </a:xfrm>
          <a:prstGeom prst="rect">
            <a:avLst/>
          </a:prstGeom>
          <a:solidFill>
            <a:schemeClr val="bg1">
              <a:lumMod val="95000"/>
            </a:schemeClr>
          </a:solidFill>
        </p:spPr>
        <p:txBody>
          <a:bodyPr anchor="ctr" anchorCtr="1">
            <a:noAutofit/>
          </a:bodyPr>
          <a:lstStyle/>
          <a:p>
            <a:r>
              <a:rPr lang="en-US"/>
              <a:t>/</a:t>
            </a:r>
          </a:p>
        </p:txBody>
      </p:sp>
      <p:sp>
        <p:nvSpPr>
          <p:cNvPr id="18" name="Text Placeholder 17">
            <a:extLst>
              <a:ext uri="{FF2B5EF4-FFF2-40B4-BE49-F238E27FC236}">
                <a16:creationId xmlns:a16="http://schemas.microsoft.com/office/drawing/2014/main" id="{DE4CB962-7965-4AD4-BFE6-461C6B0FA6B0}"/>
              </a:ext>
            </a:extLst>
          </p:cNvPr>
          <p:cNvSpPr>
            <a:spLocks noGrp="1"/>
          </p:cNvSpPr>
          <p:nvPr>
            <p:ph type="body" sz="quarter" idx="22" hasCustomPrompt="1"/>
          </p:nvPr>
        </p:nvSpPr>
        <p:spPr>
          <a:xfrm>
            <a:off x="724601" y="5276709"/>
            <a:ext cx="4394421" cy="976313"/>
          </a:xfrm>
          <a:prstGeom prst="rect">
            <a:avLst/>
          </a:prstGeom>
        </p:spPr>
        <p:txBody>
          <a:bodyPr/>
          <a:lstStyle>
            <a:lvl1pPr>
              <a:lnSpc>
                <a:spcPct val="120000"/>
              </a:lnSpc>
              <a:defRPr sz="1399" b="0" i="0" baseline="0">
                <a:solidFill>
                  <a:schemeClr val="tx1"/>
                </a:solidFill>
                <a:latin typeface="+mn-lt"/>
              </a:defRPr>
            </a:lvl1pPr>
          </a:lstStyle>
          <a:p>
            <a:pPr marL="0" marR="0" lvl="0" indent="0" algn="l" defTabSz="914080" rtl="0" eaLnBrk="1" fontAlgn="auto" latinLnBrk="0" hangingPunct="1">
              <a:lnSpc>
                <a:spcPct val="100000"/>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Arial" panose="020B0604020202020204"/>
                <a:ea typeface="+mn-ea"/>
                <a:cs typeface="+mn-cs"/>
              </a:rPr>
              <a:t>Lorem ipsum dolor sit </a:t>
            </a:r>
            <a:r>
              <a:rPr kumimoji="0" lang="en-US" sz="1399" b="0" i="0" u="none" strike="noStrike" kern="1200" cap="none" spc="0" normalizeH="0" baseline="0" noProof="0" err="1">
                <a:ln>
                  <a:noFill/>
                </a:ln>
                <a:solidFill>
                  <a:srgbClr val="000000"/>
                </a:solidFill>
                <a:effectLst/>
                <a:uLnTx/>
                <a:uFillTx/>
                <a:latin typeface="Arial" panose="020B0604020202020204"/>
                <a:ea typeface="+mn-ea"/>
                <a:cs typeface="+mn-cs"/>
              </a:rPr>
              <a:t>amet</a:t>
            </a:r>
            <a:r>
              <a:rPr kumimoji="0" lang="en-US" sz="1399"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1399" b="0" i="0" u="none" strike="noStrike" kern="1200" cap="none" spc="0" normalizeH="0" baseline="0" noProof="0" err="1">
                <a:ln>
                  <a:noFill/>
                </a:ln>
                <a:solidFill>
                  <a:srgbClr val="000000"/>
                </a:solidFill>
                <a:effectLst/>
                <a:uLnTx/>
                <a:uFillTx/>
                <a:latin typeface="Arial" panose="020B0604020202020204"/>
                <a:ea typeface="+mn-ea"/>
                <a:cs typeface="+mn-cs"/>
              </a:rPr>
              <a:t>consectetur</a:t>
            </a:r>
            <a:r>
              <a:rPr kumimoji="0" lang="en-US" sz="1399"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1399" b="0" i="0" u="none" strike="noStrike" kern="1200" cap="none" spc="0" normalizeH="0" baseline="0" noProof="0" err="1">
                <a:ln>
                  <a:noFill/>
                </a:ln>
                <a:solidFill>
                  <a:srgbClr val="000000"/>
                </a:solidFill>
                <a:effectLst/>
                <a:uLnTx/>
                <a:uFillTx/>
                <a:latin typeface="Arial" panose="020B0604020202020204"/>
                <a:ea typeface="+mn-ea"/>
                <a:cs typeface="+mn-cs"/>
              </a:rPr>
              <a:t>adipiscing</a:t>
            </a:r>
            <a:r>
              <a:rPr kumimoji="0" lang="en-US" sz="1399"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1399" b="0" i="0" u="none" strike="noStrike" kern="1200" cap="none" spc="0" normalizeH="0" baseline="0" noProof="0" err="1">
                <a:ln>
                  <a:noFill/>
                </a:ln>
                <a:solidFill>
                  <a:srgbClr val="000000"/>
                </a:solidFill>
                <a:effectLst/>
                <a:uLnTx/>
                <a:uFillTx/>
                <a:latin typeface="Arial" panose="020B0604020202020204"/>
                <a:ea typeface="+mn-ea"/>
                <a:cs typeface="+mn-cs"/>
              </a:rPr>
              <a:t>elit</a:t>
            </a:r>
            <a:r>
              <a:rPr kumimoji="0" lang="en-US" sz="1399"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1399" b="0" i="0" u="none" strike="noStrike" kern="1200" cap="none" spc="0" normalizeH="0" baseline="0" noProof="0" err="1">
                <a:ln>
                  <a:noFill/>
                </a:ln>
                <a:solidFill>
                  <a:srgbClr val="000000"/>
                </a:solidFill>
                <a:effectLst/>
                <a:uLnTx/>
                <a:uFillTx/>
                <a:latin typeface="Arial" panose="020B0604020202020204"/>
                <a:ea typeface="+mn-ea"/>
                <a:cs typeface="+mn-cs"/>
              </a:rPr>
              <a:t>eiusmod</a:t>
            </a:r>
            <a:r>
              <a:rPr kumimoji="0" lang="en-US" sz="1399"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1399" b="0" i="0" u="none" strike="noStrike" kern="1200" cap="none" spc="0" normalizeH="0" baseline="0" noProof="0" err="1">
                <a:ln>
                  <a:noFill/>
                </a:ln>
                <a:solidFill>
                  <a:srgbClr val="000000"/>
                </a:solidFill>
                <a:effectLst/>
                <a:uLnTx/>
                <a:uFillTx/>
                <a:latin typeface="Arial" panose="020B0604020202020204"/>
                <a:ea typeface="+mn-ea"/>
                <a:cs typeface="+mn-cs"/>
              </a:rPr>
              <a:t>tempor</a:t>
            </a:r>
            <a:r>
              <a:rPr kumimoji="0" lang="en-US" sz="1399"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1399" b="0" i="0" u="none" strike="noStrike" kern="1200" cap="none" spc="0" normalizeH="0" baseline="0" noProof="0" err="1">
                <a:ln>
                  <a:noFill/>
                </a:ln>
                <a:solidFill>
                  <a:srgbClr val="000000"/>
                </a:solidFill>
                <a:effectLst/>
                <a:uLnTx/>
                <a:uFillTx/>
                <a:latin typeface="Arial" panose="020B0604020202020204"/>
                <a:ea typeface="+mn-ea"/>
                <a:cs typeface="+mn-cs"/>
              </a:rPr>
              <a:t>incididunt</a:t>
            </a:r>
            <a:r>
              <a:rPr kumimoji="0" lang="en-US" sz="1399"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1399" b="0" i="0" u="none" strike="noStrike" kern="1200" cap="none" spc="0" normalizeH="0" baseline="0" noProof="0" err="1">
                <a:ln>
                  <a:noFill/>
                </a:ln>
                <a:solidFill>
                  <a:srgbClr val="000000"/>
                </a:solidFill>
                <a:effectLst/>
                <a:uLnTx/>
                <a:uFillTx/>
                <a:latin typeface="Arial" panose="020B0604020202020204"/>
                <a:ea typeface="+mn-ea"/>
                <a:cs typeface="+mn-cs"/>
              </a:rPr>
              <a:t>ut</a:t>
            </a:r>
            <a:r>
              <a:rPr kumimoji="0" lang="en-US" sz="1399" b="0" i="0" u="none" strike="noStrike" kern="1200" cap="none" spc="0" normalizeH="0" baseline="0" noProof="0">
                <a:ln>
                  <a:noFill/>
                </a:ln>
                <a:solidFill>
                  <a:srgbClr val="000000"/>
                </a:solidFill>
                <a:effectLst/>
                <a:uLnTx/>
                <a:uFillTx/>
                <a:latin typeface="Arial" panose="020B0604020202020204"/>
                <a:ea typeface="+mn-ea"/>
                <a:cs typeface="+mn-cs"/>
              </a:rPr>
              <a:t> labore et dolore magna </a:t>
            </a:r>
            <a:r>
              <a:rPr kumimoji="0" lang="en-US" sz="1399" b="0" i="0" u="none" strike="noStrike" kern="1200" cap="none" spc="0" normalizeH="0" baseline="0" noProof="0" err="1">
                <a:ln>
                  <a:noFill/>
                </a:ln>
                <a:solidFill>
                  <a:srgbClr val="000000"/>
                </a:solidFill>
                <a:effectLst/>
                <a:uLnTx/>
                <a:uFillTx/>
                <a:latin typeface="Arial" panose="020B0604020202020204"/>
                <a:ea typeface="+mn-ea"/>
                <a:cs typeface="+mn-cs"/>
              </a:rPr>
              <a:t>aliqua</a:t>
            </a:r>
            <a:r>
              <a:rPr kumimoji="0" lang="en-US" sz="1399" b="0" i="0" u="none" strike="noStrike" kern="1200" cap="none" spc="0" normalizeH="0" baseline="0" noProof="0">
                <a:ln>
                  <a:noFill/>
                </a:ln>
                <a:solidFill>
                  <a:srgbClr val="000000"/>
                </a:solidFill>
                <a:effectLst/>
                <a:uLnTx/>
                <a:uFillTx/>
                <a:latin typeface="Arial" panose="020B0604020202020204"/>
                <a:ea typeface="+mn-ea"/>
                <a:cs typeface="+mn-cs"/>
              </a:rPr>
              <a:t>. Ut </a:t>
            </a:r>
            <a:r>
              <a:rPr kumimoji="0" lang="en-US" sz="1399" b="0" i="0" u="none" strike="noStrike" kern="1200" cap="none" spc="0" normalizeH="0" baseline="0" noProof="0" err="1">
                <a:ln>
                  <a:noFill/>
                </a:ln>
                <a:solidFill>
                  <a:srgbClr val="000000"/>
                </a:solidFill>
                <a:effectLst/>
                <a:uLnTx/>
                <a:uFillTx/>
                <a:latin typeface="Arial" panose="020B0604020202020204"/>
                <a:ea typeface="+mn-ea"/>
                <a:cs typeface="+mn-cs"/>
              </a:rPr>
              <a:t>enim</a:t>
            </a:r>
            <a:r>
              <a:rPr kumimoji="0" lang="en-US" sz="1399" b="0" i="0" u="none" strike="noStrike" kern="1200" cap="none" spc="0" normalizeH="0" baseline="0" noProof="0">
                <a:ln>
                  <a:noFill/>
                </a:ln>
                <a:solidFill>
                  <a:srgbClr val="000000"/>
                </a:solidFill>
                <a:effectLst/>
                <a:uLnTx/>
                <a:uFillTx/>
                <a:latin typeface="Arial" panose="020B0604020202020204"/>
                <a:ea typeface="+mn-ea"/>
                <a:cs typeface="+mn-cs"/>
              </a:rPr>
              <a:t> ad minim </a:t>
            </a:r>
            <a:r>
              <a:rPr kumimoji="0" lang="en-US" sz="1399" b="0" i="0" u="none" strike="noStrike" kern="1200" cap="none" spc="0" normalizeH="0" baseline="0" noProof="0" err="1">
                <a:ln>
                  <a:noFill/>
                </a:ln>
                <a:solidFill>
                  <a:srgbClr val="000000"/>
                </a:solidFill>
                <a:effectLst/>
                <a:uLnTx/>
                <a:uFillTx/>
                <a:latin typeface="Arial" panose="020B0604020202020204"/>
                <a:ea typeface="+mn-ea"/>
                <a:cs typeface="+mn-cs"/>
              </a:rPr>
              <a:t>veniam</a:t>
            </a:r>
            <a:r>
              <a:rPr kumimoji="0" lang="en-US" sz="1399"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1399" b="0" i="0" u="none" strike="noStrike" kern="1200" cap="none" spc="0" normalizeH="0" baseline="0" noProof="0" err="1">
                <a:ln>
                  <a:noFill/>
                </a:ln>
                <a:solidFill>
                  <a:srgbClr val="000000"/>
                </a:solidFill>
                <a:effectLst/>
                <a:uLnTx/>
                <a:uFillTx/>
                <a:latin typeface="Arial" panose="020B0604020202020204"/>
                <a:ea typeface="+mn-ea"/>
                <a:cs typeface="+mn-cs"/>
              </a:rPr>
              <a:t>quis</a:t>
            </a:r>
            <a:r>
              <a:rPr kumimoji="0" lang="en-US" sz="1399"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1399" b="0" i="0" u="none" strike="noStrike" kern="1200" cap="none" spc="0" normalizeH="0" baseline="0" noProof="0" err="1">
                <a:ln>
                  <a:noFill/>
                </a:ln>
                <a:solidFill>
                  <a:srgbClr val="000000"/>
                </a:solidFill>
                <a:effectLst/>
                <a:uLnTx/>
                <a:uFillTx/>
                <a:latin typeface="Arial" panose="020B0604020202020204"/>
                <a:ea typeface="+mn-ea"/>
                <a:cs typeface="+mn-cs"/>
              </a:rPr>
              <a:t>nostrud</a:t>
            </a:r>
            <a:r>
              <a:rPr kumimoji="0" lang="en-US" sz="1399"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1399" b="0" i="0" u="none" strike="noStrike" kern="1200" cap="none" spc="0" normalizeH="0" baseline="0" noProof="0" err="1">
                <a:ln>
                  <a:noFill/>
                </a:ln>
                <a:solidFill>
                  <a:srgbClr val="000000"/>
                </a:solidFill>
                <a:effectLst/>
                <a:uLnTx/>
                <a:uFillTx/>
                <a:latin typeface="Arial" panose="020B0604020202020204"/>
                <a:ea typeface="+mn-ea"/>
                <a:cs typeface="+mn-cs"/>
              </a:rPr>
              <a:t>exercitat</a:t>
            </a:r>
            <a:r>
              <a:rPr kumimoji="0" lang="en-US" sz="1399" b="0" i="0" u="none" strike="noStrike" kern="1200" cap="none" spc="0" normalizeH="0" baseline="0" noProof="0">
                <a:ln>
                  <a:noFill/>
                </a:ln>
                <a:solidFill>
                  <a:srgbClr val="000000"/>
                </a:solidFill>
                <a:effectLst/>
                <a:uLnTx/>
                <a:uFillTx/>
                <a:latin typeface="Arial" panose="020B0604020202020204"/>
                <a:ea typeface="+mn-ea"/>
                <a:cs typeface="+mn-cs"/>
              </a:rPr>
              <a:t>.</a:t>
            </a:r>
          </a:p>
        </p:txBody>
      </p:sp>
      <p:sp>
        <p:nvSpPr>
          <p:cNvPr id="20" name="Text Placeholder 2">
            <a:extLst>
              <a:ext uri="{FF2B5EF4-FFF2-40B4-BE49-F238E27FC236}">
                <a16:creationId xmlns:a16="http://schemas.microsoft.com/office/drawing/2014/main" id="{CDE20EF4-14A0-F41D-3810-4821FF6E625B}"/>
              </a:ext>
            </a:extLst>
          </p:cNvPr>
          <p:cNvSpPr>
            <a:spLocks noGrp="1"/>
          </p:cNvSpPr>
          <p:nvPr>
            <p:ph idx="24" hasCustomPrompt="1"/>
          </p:nvPr>
        </p:nvSpPr>
        <p:spPr>
          <a:xfrm>
            <a:off x="6141385" y="1767663"/>
            <a:ext cx="4452609" cy="275206"/>
          </a:xfrm>
          <a:prstGeom prst="rect">
            <a:avLst/>
          </a:prstGeom>
        </p:spPr>
        <p:txBody>
          <a:bodyPr vert="horz" lIns="91440" tIns="45720" rIns="91440" bIns="45720" rtlCol="0">
            <a:noAutofit/>
          </a:bodyPr>
          <a:lstStyle>
            <a:lvl1pPr>
              <a:defRPr sz="1599" baseline="0">
                <a:solidFill>
                  <a:schemeClr val="accent1"/>
                </a:solidFill>
              </a:defRPr>
            </a:lvl1pPr>
            <a:lvl2pPr>
              <a:defRPr b="1"/>
            </a:lvl2pPr>
          </a:lstStyle>
          <a:p>
            <a:pPr marL="0" marR="0" lvl="0" indent="0" algn="l" defTabSz="914034"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599" b="1" i="0" u="none" strike="noStrike" kern="1200" cap="none" spc="0" normalizeH="0" baseline="0" noProof="0">
                <a:ln>
                  <a:noFill/>
                </a:ln>
                <a:solidFill>
                  <a:srgbClr val="0078B3"/>
                </a:solidFill>
                <a:effectLst/>
                <a:uLnTx/>
                <a:uFillTx/>
                <a:latin typeface="Arial" panose="020B0604020202020204"/>
                <a:ea typeface="+mn-ea"/>
                <a:cs typeface="+mn-cs"/>
              </a:rPr>
              <a:t>Subhead goes here</a:t>
            </a:r>
          </a:p>
        </p:txBody>
      </p:sp>
      <p:sp>
        <p:nvSpPr>
          <p:cNvPr id="6" name="Title Placeholder 1">
            <a:extLst>
              <a:ext uri="{FF2B5EF4-FFF2-40B4-BE49-F238E27FC236}">
                <a16:creationId xmlns:a16="http://schemas.microsoft.com/office/drawing/2014/main" id="{33502D9D-B723-2816-693A-6DCB3CDEDA64}"/>
              </a:ext>
            </a:extLst>
          </p:cNvPr>
          <p:cNvSpPr>
            <a:spLocks noGrp="1"/>
          </p:cNvSpPr>
          <p:nvPr>
            <p:ph type="title" hasCustomPrompt="1"/>
          </p:nvPr>
        </p:nvSpPr>
        <p:spPr>
          <a:xfrm>
            <a:off x="671968" y="414670"/>
            <a:ext cx="11137494" cy="903874"/>
          </a:xfrm>
          <a:prstGeom prst="rect">
            <a:avLst/>
          </a:prstGeom>
        </p:spPr>
        <p:txBody>
          <a:bodyPr vert="horz" lIns="91440" tIns="45720" rIns="91440" bIns="45720" rtlCol="0" anchor="b" anchorCtr="0">
            <a:noAutofit/>
          </a:bodyPr>
          <a:lstStyle>
            <a:lvl1pPr>
              <a:defRPr sz="2599"/>
            </a:lvl1pPr>
          </a:lstStyle>
          <a:p>
            <a:r>
              <a:rPr lang="en-US"/>
              <a:t>Headline goes here</a:t>
            </a:r>
          </a:p>
        </p:txBody>
      </p:sp>
    </p:spTree>
    <p:extLst>
      <p:ext uri="{BB962C8B-B14F-4D97-AF65-F5344CB8AC3E}">
        <p14:creationId xmlns:p14="http://schemas.microsoft.com/office/powerpoint/2010/main" val="1467871683"/>
      </p:ext>
    </p:extLst>
  </p:cSld>
  <p:clrMapOvr>
    <a:masterClrMapping/>
  </p:clrMapOvr>
  <p:extLst>
    <p:ext uri="{DCECCB84-F9BA-43D5-87BE-67443E8EF086}">
      <p15:sldGuideLst xmlns:p15="http://schemas.microsoft.com/office/powerpoint/2012/main">
        <p15:guide id="1" pos="456" userDrawn="1">
          <p15:clr>
            <a:srgbClr val="FBAE40"/>
          </p15:clr>
        </p15:guide>
        <p15:guide id="2" pos="552"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5" userDrawn="1">
          <p15:clr>
            <a:srgbClr val="FBAE40"/>
          </p15:clr>
        </p15:guide>
        <p15:guide id="8" pos="2221" userDrawn="1">
          <p15:clr>
            <a:srgbClr val="FBAE40"/>
          </p15:clr>
        </p15:guide>
        <p15:guide id="9" pos="2688"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7" userDrawn="1">
          <p15:clr>
            <a:srgbClr val="FBAE40"/>
          </p15:clr>
        </p15:guide>
        <p15:guide id="20" pos="5567"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16" userDrawn="1">
          <p15:clr>
            <a:srgbClr val="FBAE40"/>
          </p15:clr>
        </p15:guide>
        <p15:guide id="26" pos="6012" userDrawn="1">
          <p15:clr>
            <a:srgbClr val="FBAE40"/>
          </p15:clr>
        </p15:guide>
        <p15:guide id="27" pos="612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 3 topic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67533F-74B3-8499-2EDF-F1534788C299}"/>
              </a:ext>
            </a:extLst>
          </p:cNvPr>
          <p:cNvSpPr/>
          <p:nvPr userDrawn="1"/>
        </p:nvSpPr>
        <p:spPr>
          <a:xfrm>
            <a:off x="77933" y="0"/>
            <a:ext cx="4408141" cy="6858000"/>
          </a:xfrm>
          <a:prstGeom prst="rect">
            <a:avLst/>
          </a:prstGeom>
          <a:solidFill>
            <a:srgbClr val="EFF4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49"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 Placeholder 23">
            <a:extLst>
              <a:ext uri="{FF2B5EF4-FFF2-40B4-BE49-F238E27FC236}">
                <a16:creationId xmlns:a16="http://schemas.microsoft.com/office/drawing/2014/main" id="{42C3BECE-6BDA-7403-60A6-03E4927EDBA0}"/>
              </a:ext>
            </a:extLst>
          </p:cNvPr>
          <p:cNvSpPr>
            <a:spLocks noGrp="1"/>
          </p:cNvSpPr>
          <p:nvPr>
            <p:ph type="body" sz="quarter" idx="13" hasCustomPrompt="1"/>
          </p:nvPr>
        </p:nvSpPr>
        <p:spPr>
          <a:xfrm>
            <a:off x="5257117" y="1738377"/>
            <a:ext cx="1784809" cy="292388"/>
          </a:xfrm>
          <a:prstGeom prst="rect">
            <a:avLst/>
          </a:prstGeom>
        </p:spPr>
        <p:txBody>
          <a:bodyPr anchor="b" anchorCtr="0"/>
          <a:lstStyle>
            <a:lvl1pPr algn="r">
              <a:defRPr/>
            </a:lvl1pPr>
          </a:lstStyle>
          <a:p>
            <a:pPr lvl="0"/>
            <a:r>
              <a:rPr lang="en-US"/>
              <a:t>Topic 1</a:t>
            </a:r>
          </a:p>
        </p:txBody>
      </p:sp>
      <p:sp>
        <p:nvSpPr>
          <p:cNvPr id="26" name="Text Placeholder 23">
            <a:extLst>
              <a:ext uri="{FF2B5EF4-FFF2-40B4-BE49-F238E27FC236}">
                <a16:creationId xmlns:a16="http://schemas.microsoft.com/office/drawing/2014/main" id="{D70AC5FE-4B01-08C3-19FE-2E9476D231B9}"/>
              </a:ext>
            </a:extLst>
          </p:cNvPr>
          <p:cNvSpPr>
            <a:spLocks noGrp="1"/>
          </p:cNvSpPr>
          <p:nvPr>
            <p:ph type="body" sz="quarter" idx="14" hasCustomPrompt="1"/>
          </p:nvPr>
        </p:nvSpPr>
        <p:spPr>
          <a:xfrm>
            <a:off x="5257117" y="2085053"/>
            <a:ext cx="1784809" cy="292388"/>
          </a:xfrm>
          <a:prstGeom prst="rect">
            <a:avLst/>
          </a:prstGeom>
        </p:spPr>
        <p:txBody>
          <a:bodyPr/>
          <a:lstStyle>
            <a:lvl1pPr algn="r">
              <a:defRPr sz="1399" b="0"/>
            </a:lvl1pPr>
          </a:lstStyle>
          <a:p>
            <a:pPr lvl="0"/>
            <a:r>
              <a:rPr lang="en-US"/>
              <a:t>Subhead here</a:t>
            </a:r>
          </a:p>
        </p:txBody>
      </p:sp>
      <p:sp>
        <p:nvSpPr>
          <p:cNvPr id="3" name="Title Placeholder 1">
            <a:extLst>
              <a:ext uri="{FF2B5EF4-FFF2-40B4-BE49-F238E27FC236}">
                <a16:creationId xmlns:a16="http://schemas.microsoft.com/office/drawing/2014/main" id="{0E85861C-AEE8-DBB4-CB44-CF2CFE6565A6}"/>
              </a:ext>
            </a:extLst>
          </p:cNvPr>
          <p:cNvSpPr>
            <a:spLocks noGrp="1"/>
          </p:cNvSpPr>
          <p:nvPr>
            <p:ph type="title" hasCustomPrompt="1"/>
          </p:nvPr>
        </p:nvSpPr>
        <p:spPr>
          <a:xfrm>
            <a:off x="671968" y="914403"/>
            <a:ext cx="3594676" cy="1305667"/>
          </a:xfrm>
          <a:prstGeom prst="rect">
            <a:avLst/>
          </a:prstGeom>
        </p:spPr>
        <p:txBody>
          <a:bodyPr vert="horz" lIns="91440" tIns="45720" rIns="91440" bIns="45720" rtlCol="0" anchor="b" anchorCtr="0">
            <a:noAutofit/>
          </a:bodyPr>
          <a:lstStyle/>
          <a:p>
            <a:r>
              <a:rPr lang="en-US"/>
              <a:t>Headline goes here</a:t>
            </a:r>
          </a:p>
        </p:txBody>
      </p:sp>
      <p:sp>
        <p:nvSpPr>
          <p:cNvPr id="6" name="Content Placeholder 5">
            <a:extLst>
              <a:ext uri="{FF2B5EF4-FFF2-40B4-BE49-F238E27FC236}">
                <a16:creationId xmlns:a16="http://schemas.microsoft.com/office/drawing/2014/main" id="{58F3B5DD-FBB7-2400-A41B-14618D89775F}"/>
              </a:ext>
            </a:extLst>
          </p:cNvPr>
          <p:cNvSpPr>
            <a:spLocks noGrp="1"/>
          </p:cNvSpPr>
          <p:nvPr>
            <p:ph sz="quarter" idx="22" hasCustomPrompt="1"/>
          </p:nvPr>
        </p:nvSpPr>
        <p:spPr>
          <a:xfrm>
            <a:off x="671968" y="2377440"/>
            <a:ext cx="3581978" cy="3283603"/>
          </a:xfrm>
          <a:prstGeom prst="rect">
            <a:avLst/>
          </a:prstGeom>
        </p:spPr>
        <p:txBody>
          <a:bodyPr>
            <a:normAutofit/>
          </a:bodyPr>
          <a:lstStyle>
            <a:lvl1pPr>
              <a:lnSpc>
                <a:spcPct val="120000"/>
              </a:lnSpc>
              <a:spcAft>
                <a:spcPts val="1499"/>
              </a:spcAft>
              <a:defRPr sz="1200" b="0">
                <a:solidFill>
                  <a:schemeClr val="tx2"/>
                </a:solidFill>
              </a:defRPr>
            </a:lvl1pPr>
            <a:lvl2pPr marL="0" indent="0">
              <a:lnSpc>
                <a:spcPts val="1749"/>
              </a:lnSpc>
              <a:spcAft>
                <a:spcPts val="1499"/>
              </a:spcAft>
              <a:buSzPct val="90000"/>
              <a:buFont typeface="Arial" panose="020B0604020202020204" pitchFamily="34" charset="0"/>
              <a:buNone/>
              <a:defRPr sz="1200">
                <a:solidFill>
                  <a:srgbClr val="003B71"/>
                </a:solidFill>
              </a:defRPr>
            </a:lvl2pPr>
            <a:lvl3pPr marL="0" indent="0">
              <a:lnSpc>
                <a:spcPts val="1799"/>
              </a:lnSpc>
              <a:spcAft>
                <a:spcPts val="700"/>
              </a:spcAft>
              <a:buSzPct val="90000"/>
              <a:buFont typeface="Arial" panose="020B0604020202020204" pitchFamily="34" charset="0"/>
              <a:buNone/>
              <a:defRPr sz="1200">
                <a:solidFill>
                  <a:srgbClr val="003B71"/>
                </a:solidFill>
              </a:defRPr>
            </a:lvl3pPr>
            <a:lvl4pPr marL="0" indent="0">
              <a:lnSpc>
                <a:spcPts val="1799"/>
              </a:lnSpc>
              <a:spcAft>
                <a:spcPts val="700"/>
              </a:spcAft>
              <a:buSzPct val="90000"/>
              <a:buFont typeface="Arial" panose="020B0604020202020204" pitchFamily="34" charset="0"/>
              <a:buNone/>
              <a:defRPr sz="1200">
                <a:solidFill>
                  <a:srgbClr val="003B71"/>
                </a:solidFill>
              </a:defRPr>
            </a:lvl4pPr>
            <a:lvl5pPr marL="0" indent="0">
              <a:lnSpc>
                <a:spcPts val="1799"/>
              </a:lnSpc>
              <a:spcAft>
                <a:spcPts val="700"/>
              </a:spcAft>
              <a:buSzPct val="90000"/>
              <a:buFont typeface="Arial" panose="020B0604020202020204" pitchFamily="34" charset="0"/>
              <a:buNone/>
              <a:defRPr sz="1200">
                <a:solidFill>
                  <a:srgbClr val="003B71"/>
                </a:solidFill>
              </a:defRPr>
            </a:lvl5pPr>
          </a:lstStyle>
          <a:p>
            <a:pPr lvl="0"/>
            <a:r>
              <a:rPr lang="en-US"/>
              <a:t>Body text goes here</a:t>
            </a:r>
          </a:p>
        </p:txBody>
      </p:sp>
      <p:sp>
        <p:nvSpPr>
          <p:cNvPr id="7" name="Content Placeholder 5">
            <a:extLst>
              <a:ext uri="{FF2B5EF4-FFF2-40B4-BE49-F238E27FC236}">
                <a16:creationId xmlns:a16="http://schemas.microsoft.com/office/drawing/2014/main" id="{AD13CD7F-060A-D511-8F22-EBF7462F7505}"/>
              </a:ext>
            </a:extLst>
          </p:cNvPr>
          <p:cNvSpPr>
            <a:spLocks noGrp="1"/>
          </p:cNvSpPr>
          <p:nvPr>
            <p:ph sz="quarter" idx="19" hasCustomPrompt="1"/>
          </p:nvPr>
        </p:nvSpPr>
        <p:spPr>
          <a:xfrm>
            <a:off x="7410176" y="1810733"/>
            <a:ext cx="4114264" cy="290849"/>
          </a:xfrm>
          <a:prstGeom prst="rect">
            <a:avLst/>
          </a:prstGeom>
        </p:spPr>
        <p:txBody>
          <a:bodyPr>
            <a:spAutoFit/>
          </a:bodyPr>
          <a:lstStyle>
            <a:lvl1pPr>
              <a:lnSpc>
                <a:spcPts val="1749"/>
              </a:lnSpc>
              <a:spcAft>
                <a:spcPts val="1499"/>
              </a:spcAft>
              <a:defRPr sz="1200" b="0">
                <a:solidFill>
                  <a:schemeClr val="bg1"/>
                </a:solidFill>
              </a:defRPr>
            </a:lvl1pPr>
            <a:lvl2pPr marL="0" indent="0">
              <a:lnSpc>
                <a:spcPts val="1749"/>
              </a:lnSpc>
              <a:spcAft>
                <a:spcPts val="1499"/>
              </a:spcAft>
              <a:buSzPct val="90000"/>
              <a:buFont typeface="Arial" panose="020B0604020202020204" pitchFamily="34" charset="0"/>
              <a:buNone/>
              <a:defRPr sz="1200">
                <a:solidFill>
                  <a:srgbClr val="003B71"/>
                </a:solidFill>
              </a:defRPr>
            </a:lvl2pPr>
            <a:lvl3pPr marL="0" indent="0">
              <a:lnSpc>
                <a:spcPts val="1799"/>
              </a:lnSpc>
              <a:spcAft>
                <a:spcPts val="700"/>
              </a:spcAft>
              <a:buSzPct val="90000"/>
              <a:buFont typeface="Arial" panose="020B0604020202020204" pitchFamily="34" charset="0"/>
              <a:buNone/>
              <a:defRPr sz="1200">
                <a:solidFill>
                  <a:srgbClr val="003B71"/>
                </a:solidFill>
              </a:defRPr>
            </a:lvl3pPr>
            <a:lvl4pPr marL="0" indent="0">
              <a:lnSpc>
                <a:spcPts val="1799"/>
              </a:lnSpc>
              <a:spcAft>
                <a:spcPts val="700"/>
              </a:spcAft>
              <a:buSzPct val="90000"/>
              <a:buFont typeface="Arial" panose="020B0604020202020204" pitchFamily="34" charset="0"/>
              <a:buNone/>
              <a:defRPr sz="1200">
                <a:solidFill>
                  <a:srgbClr val="003B71"/>
                </a:solidFill>
              </a:defRPr>
            </a:lvl4pPr>
            <a:lvl5pPr marL="0" indent="0">
              <a:lnSpc>
                <a:spcPts val="1799"/>
              </a:lnSpc>
              <a:spcAft>
                <a:spcPts val="700"/>
              </a:spcAft>
              <a:buSzPct val="90000"/>
              <a:buFont typeface="Arial" panose="020B0604020202020204" pitchFamily="34" charset="0"/>
              <a:buNone/>
              <a:defRPr sz="1200">
                <a:solidFill>
                  <a:srgbClr val="003B71"/>
                </a:solidFill>
              </a:defRPr>
            </a:lvl5pPr>
          </a:lstStyle>
          <a:p>
            <a:pPr lvl="0"/>
            <a:r>
              <a:rPr lang="en-US"/>
              <a:t>Body text goes here</a:t>
            </a:r>
          </a:p>
        </p:txBody>
      </p:sp>
      <p:sp>
        <p:nvSpPr>
          <p:cNvPr id="2" name="TextBox 1">
            <a:extLst>
              <a:ext uri="{FF2B5EF4-FFF2-40B4-BE49-F238E27FC236}">
                <a16:creationId xmlns:a16="http://schemas.microsoft.com/office/drawing/2014/main" id="{B17C9551-A1B1-3136-B15A-3C40403CEA50}"/>
              </a:ext>
            </a:extLst>
          </p:cNvPr>
          <p:cNvSpPr txBox="1">
            <a:spLocks/>
          </p:cNvSpPr>
          <p:nvPr userDrawn="1"/>
        </p:nvSpPr>
        <p:spPr>
          <a:xfrm>
            <a:off x="285714" y="6428713"/>
            <a:ext cx="7068286" cy="246221"/>
          </a:xfrm>
          <a:prstGeom prst="rect">
            <a:avLst/>
          </a:prstGeom>
          <a:noFill/>
        </p:spPr>
        <p:txBody>
          <a:bodyPr wrap="square">
            <a:spAutoFit/>
          </a:bodyPr>
          <a:lstStyle/>
          <a:p>
            <a:pPr algn="l"/>
            <a:fld id="{8C8B385D-DF67-E241-B0BF-76B80A8E743B}" type="slidenum">
              <a:rPr lang="en-US" sz="1000" smtClean="0">
                <a:solidFill>
                  <a:srgbClr val="898989"/>
                </a:solidFill>
              </a:rPr>
              <a:pPr algn="l"/>
              <a:t>‹#›</a:t>
            </a:fld>
            <a:r>
              <a:rPr lang="en-US" sz="1000">
                <a:solidFill>
                  <a:srgbClr val="898989"/>
                </a:solidFill>
              </a:rPr>
              <a:t>  |    ©2025 Kaiser Foundation Health Plan, Inc.</a:t>
            </a:r>
          </a:p>
        </p:txBody>
      </p:sp>
    </p:spTree>
    <p:extLst>
      <p:ext uri="{BB962C8B-B14F-4D97-AF65-F5344CB8AC3E}">
        <p14:creationId xmlns:p14="http://schemas.microsoft.com/office/powerpoint/2010/main" val="26236960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sp>
        <p:nvSpPr>
          <p:cNvPr id="3" name="Text Placeholder 22">
            <a:extLst>
              <a:ext uri="{FF2B5EF4-FFF2-40B4-BE49-F238E27FC236}">
                <a16:creationId xmlns:a16="http://schemas.microsoft.com/office/drawing/2014/main" id="{61EEF4E3-E178-FE68-02B2-E70EF0F9BEE3}"/>
              </a:ext>
            </a:extLst>
          </p:cNvPr>
          <p:cNvSpPr>
            <a:spLocks noGrp="1"/>
          </p:cNvSpPr>
          <p:nvPr>
            <p:ph type="body" sz="quarter" idx="11" hasCustomPrompt="1"/>
          </p:nvPr>
        </p:nvSpPr>
        <p:spPr>
          <a:xfrm>
            <a:off x="671998" y="1417320"/>
            <a:ext cx="10509225" cy="338426"/>
          </a:xfrm>
          <a:prstGeom prst="rect">
            <a:avLst/>
          </a:prstGeom>
        </p:spPr>
        <p:txBody>
          <a:bodyPr wrap="square">
            <a:spAutoFit/>
          </a:bodyPr>
          <a:lstStyle>
            <a:lvl1pPr>
              <a:spcBef>
                <a:spcPts val="2400"/>
              </a:spcBef>
              <a:spcAft>
                <a:spcPts val="1200"/>
              </a:spcAft>
              <a:defRPr sz="1499" b="0"/>
            </a:lvl1pPr>
            <a:lvl3pPr marL="0" indent="0">
              <a:buNone/>
              <a:defRPr/>
            </a:lvl3pPr>
          </a:lstStyle>
          <a:p>
            <a:pPr>
              <a:spcBef>
                <a:spcPts val="2400"/>
              </a:spcBef>
              <a:spcAft>
                <a:spcPts val="1200"/>
              </a:spcAft>
            </a:pPr>
            <a:r>
              <a:rPr lang="en-US" sz="1599">
                <a:solidFill>
                  <a:schemeClr val="accent1"/>
                </a:solidFill>
                <a:ea typeface="+mj-ea"/>
                <a:cs typeface="+mj-cs"/>
              </a:rPr>
              <a:t>Subhead goes here</a:t>
            </a:r>
          </a:p>
        </p:txBody>
      </p:sp>
      <p:sp>
        <p:nvSpPr>
          <p:cNvPr id="5" name="Content Placeholder 5">
            <a:extLst>
              <a:ext uri="{FF2B5EF4-FFF2-40B4-BE49-F238E27FC236}">
                <a16:creationId xmlns:a16="http://schemas.microsoft.com/office/drawing/2014/main" id="{B0E9CCDB-569C-6532-E29A-C2E36F287443}"/>
              </a:ext>
            </a:extLst>
          </p:cNvPr>
          <p:cNvSpPr>
            <a:spLocks noGrp="1"/>
          </p:cNvSpPr>
          <p:nvPr>
            <p:ph sz="quarter" idx="19" hasCustomPrompt="1"/>
          </p:nvPr>
        </p:nvSpPr>
        <p:spPr>
          <a:xfrm>
            <a:off x="671968" y="2285943"/>
            <a:ext cx="3199983" cy="2601277"/>
          </a:xfrm>
          <a:prstGeom prst="rect">
            <a:avLst/>
          </a:prstGeom>
        </p:spPr>
        <p:txBody>
          <a:bodyPr/>
          <a:lstStyle>
            <a:lvl1pPr>
              <a:lnSpc>
                <a:spcPct val="120000"/>
              </a:lnSpc>
              <a:spcAft>
                <a:spcPts val="500"/>
              </a:spcAft>
              <a:defRPr sz="1399">
                <a:solidFill>
                  <a:srgbClr val="003B71"/>
                </a:solidFill>
              </a:defRPr>
            </a:lvl1pPr>
            <a:lvl2pPr marL="0" indent="-228509">
              <a:lnSpc>
                <a:spcPct val="120000"/>
              </a:lnSpc>
              <a:spcBef>
                <a:spcPts val="700"/>
              </a:spcBef>
              <a:spcAft>
                <a:spcPts val="700"/>
              </a:spcAft>
              <a:buSzPct val="90000"/>
              <a:buFont typeface="Arial" panose="020B0604020202020204" pitchFamily="34" charset="0"/>
              <a:buChar char="•"/>
              <a:defRPr sz="1200">
                <a:solidFill>
                  <a:schemeClr val="tx1"/>
                </a:solidFill>
              </a:defRPr>
            </a:lvl2pPr>
            <a:lvl3pPr marL="0" indent="-228509">
              <a:lnSpc>
                <a:spcPct val="120000"/>
              </a:lnSpc>
              <a:spcBef>
                <a:spcPts val="700"/>
              </a:spcBef>
              <a:spcAft>
                <a:spcPts val="700"/>
              </a:spcAft>
              <a:buSzPct val="90000"/>
              <a:buFont typeface="Arial" panose="020B0604020202020204" pitchFamily="34" charset="0"/>
              <a:buChar char="•"/>
              <a:defRPr sz="1200">
                <a:solidFill>
                  <a:schemeClr val="tx1"/>
                </a:solidFill>
              </a:defRPr>
            </a:lvl3pPr>
            <a:lvl4pPr marL="0" indent="-228509">
              <a:lnSpc>
                <a:spcPct val="120000"/>
              </a:lnSpc>
              <a:spcBef>
                <a:spcPts val="700"/>
              </a:spcBef>
              <a:spcAft>
                <a:spcPts val="700"/>
              </a:spcAft>
              <a:buSzPct val="90000"/>
              <a:buFont typeface="Arial" panose="020B0604020202020204" pitchFamily="34" charset="0"/>
              <a:buChar char="•"/>
              <a:defRPr sz="1200">
                <a:solidFill>
                  <a:schemeClr val="tx1"/>
                </a:solidFill>
              </a:defRPr>
            </a:lvl4pPr>
            <a:lvl5pPr marL="0" indent="-228509">
              <a:lnSpc>
                <a:spcPct val="120000"/>
              </a:lnSpc>
              <a:spcBef>
                <a:spcPts val="700"/>
              </a:spcBef>
              <a:spcAft>
                <a:spcPts val="700"/>
              </a:spcAft>
              <a:buSzPct val="90000"/>
              <a:buFont typeface="Arial" panose="020B0604020202020204" pitchFamily="34" charset="0"/>
              <a:buChar char="•"/>
              <a:defRPr sz="1200">
                <a:solidFill>
                  <a:schemeClr val="tx1"/>
                </a:solidFill>
              </a:defRPr>
            </a:lvl5pPr>
          </a:lstStyle>
          <a:p>
            <a:pPr lvl="0"/>
            <a:r>
              <a:rPr lang="en-US"/>
              <a:t>Subhead goes here</a:t>
            </a:r>
          </a:p>
          <a:p>
            <a:pPr lvl="1"/>
            <a:r>
              <a:rPr lang="en-US"/>
              <a:t>Bullet 1 </a:t>
            </a:r>
          </a:p>
          <a:p>
            <a:pPr lvl="2"/>
            <a:r>
              <a:rPr lang="en-US"/>
              <a:t>Bullet 2</a:t>
            </a:r>
          </a:p>
          <a:p>
            <a:pPr lvl="3"/>
            <a:r>
              <a:rPr lang="en-US"/>
              <a:t>Bullet 3</a:t>
            </a:r>
          </a:p>
          <a:p>
            <a:pPr lvl="4"/>
            <a:r>
              <a:rPr lang="en-US"/>
              <a:t>Bullet 4</a:t>
            </a:r>
          </a:p>
        </p:txBody>
      </p:sp>
      <p:sp>
        <p:nvSpPr>
          <p:cNvPr id="8" name="Title Placeholder 1">
            <a:extLst>
              <a:ext uri="{FF2B5EF4-FFF2-40B4-BE49-F238E27FC236}">
                <a16:creationId xmlns:a16="http://schemas.microsoft.com/office/drawing/2014/main" id="{C18A46AF-8A3E-BED5-D2E8-9D34477ED239}"/>
              </a:ext>
            </a:extLst>
          </p:cNvPr>
          <p:cNvSpPr>
            <a:spLocks noGrp="1"/>
          </p:cNvSpPr>
          <p:nvPr>
            <p:ph type="title" hasCustomPrompt="1"/>
          </p:nvPr>
        </p:nvSpPr>
        <p:spPr>
          <a:xfrm>
            <a:off x="671970" y="411481"/>
            <a:ext cx="10515599" cy="910957"/>
          </a:xfrm>
          <a:prstGeom prst="rect">
            <a:avLst/>
          </a:prstGeom>
        </p:spPr>
        <p:txBody>
          <a:bodyPr vert="horz" lIns="91440" tIns="45720" rIns="91440" bIns="45720" rtlCol="0" anchor="b" anchorCtr="0">
            <a:noAutofit/>
          </a:bodyPr>
          <a:lstStyle/>
          <a:p>
            <a:r>
              <a:rPr lang="en-US"/>
              <a:t>Headline goes here</a:t>
            </a:r>
          </a:p>
        </p:txBody>
      </p:sp>
    </p:spTree>
    <p:extLst>
      <p:ext uri="{BB962C8B-B14F-4D97-AF65-F5344CB8AC3E}">
        <p14:creationId xmlns:p14="http://schemas.microsoft.com/office/powerpoint/2010/main" val="78839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_5">
    <p:spTree>
      <p:nvGrpSpPr>
        <p:cNvPr id="1" name=""/>
        <p:cNvGrpSpPr/>
        <p:nvPr/>
      </p:nvGrpSpPr>
      <p:grpSpPr>
        <a:xfrm>
          <a:off x="0" y="0"/>
          <a:ext cx="0" cy="0"/>
          <a:chOff x="0" y="0"/>
          <a:chExt cx="0" cy="0"/>
        </a:xfrm>
      </p:grpSpPr>
      <p:sp>
        <p:nvSpPr>
          <p:cNvPr id="10" name="Rectangle 9"/>
          <p:cNvSpPr/>
          <p:nvPr userDrawn="1"/>
        </p:nvSpPr>
        <p:spPr>
          <a:xfrm>
            <a:off x="2"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5" name="Rectangle 4"/>
          <p:cNvSpPr/>
          <p:nvPr userDrawn="1"/>
        </p:nvSpPr>
        <p:spPr>
          <a:xfrm>
            <a:off x="0" y="3429000"/>
            <a:ext cx="8992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6" name="Rectangle 5"/>
          <p:cNvSpPr/>
          <p:nvPr userDrawn="1"/>
        </p:nvSpPr>
        <p:spPr>
          <a:xfrm>
            <a:off x="0" y="0"/>
            <a:ext cx="89929" cy="3429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3" name="Slide Number Placeholder 8">
            <a:extLst>
              <a:ext uri="{FF2B5EF4-FFF2-40B4-BE49-F238E27FC236}">
                <a16:creationId xmlns:a16="http://schemas.microsoft.com/office/drawing/2014/main" id="{928AA18B-976F-1F1C-1AD4-F22DAD740102}"/>
              </a:ext>
            </a:extLst>
          </p:cNvPr>
          <p:cNvSpPr>
            <a:spLocks noGrp="1"/>
          </p:cNvSpPr>
          <p:nvPr>
            <p:ph type="sldNum" sz="quarter" idx="4"/>
          </p:nvPr>
        </p:nvSpPr>
        <p:spPr>
          <a:xfrm>
            <a:off x="327950" y="6472971"/>
            <a:ext cx="2818813" cy="153888"/>
          </a:xfrm>
          <a:prstGeom prst="rect">
            <a:avLst/>
          </a:prstGeom>
        </p:spPr>
        <p:txBody>
          <a:bodyPr vert="horz" wrap="none" lIns="0" tIns="0" rIns="0" bIns="0" rtlCol="0" anchor="b" anchorCtr="0">
            <a:spAutoFit/>
          </a:bodyPr>
          <a:lstStyle>
            <a:lvl1pPr algn="l">
              <a:defRPr sz="1000">
                <a:solidFill>
                  <a:schemeClr val="tx1">
                    <a:tint val="75000"/>
                  </a:schemeClr>
                </a:solidFill>
              </a:defRPr>
            </a:lvl1pPr>
          </a:lstStyle>
          <a:p>
            <a:fld id="{8C8B385D-DF67-E241-B0BF-76B80A8E743B}" type="slidenum">
              <a:rPr lang="en-US" smtClean="0"/>
              <a:pPr/>
              <a:t>‹#›</a:t>
            </a:fld>
            <a:r>
              <a:rPr lang="en-US"/>
              <a:t>  |   ©2025 Kaiser Foundation Health Plan, Inc.</a:t>
            </a:r>
          </a:p>
        </p:txBody>
      </p:sp>
      <p:pic>
        <p:nvPicPr>
          <p:cNvPr id="2" name="Picture 1">
            <a:extLst>
              <a:ext uri="{FF2B5EF4-FFF2-40B4-BE49-F238E27FC236}">
                <a16:creationId xmlns:a16="http://schemas.microsoft.com/office/drawing/2014/main" id="{BA05C321-79BC-FE8E-B65B-84C1095280A8}"/>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
        <p:nvSpPr>
          <p:cNvPr id="4" name="Title Placeholder 7">
            <a:extLst>
              <a:ext uri="{FF2B5EF4-FFF2-40B4-BE49-F238E27FC236}">
                <a16:creationId xmlns:a16="http://schemas.microsoft.com/office/drawing/2014/main" id="{B8F0CC3E-6700-4F85-89BC-3ACD1489C8E0}"/>
              </a:ext>
            </a:extLst>
          </p:cNvPr>
          <p:cNvSpPr>
            <a:spLocks noGrp="1"/>
          </p:cNvSpPr>
          <p:nvPr>
            <p:ph type="title" hasCustomPrompt="1"/>
          </p:nvPr>
        </p:nvSpPr>
        <p:spPr>
          <a:xfrm>
            <a:off x="841467" y="2743200"/>
            <a:ext cx="8457098" cy="1107996"/>
          </a:xfrm>
          <a:prstGeom prst="rect">
            <a:avLst/>
          </a:prstGeom>
        </p:spPr>
        <p:txBody>
          <a:bodyPr vert="horz" wrap="square" lIns="0" tIns="0" rIns="0" bIns="0" rtlCol="0" anchor="ctr" anchorCtr="0">
            <a:spAutoFit/>
          </a:bodyPr>
          <a:lstStyle>
            <a:lvl1pPr algn="l">
              <a:lnSpc>
                <a:spcPct val="100000"/>
              </a:lnSpc>
              <a:defRPr sz="3599" b="0" baseline="0">
                <a:solidFill>
                  <a:schemeClr val="bg1"/>
                </a:solidFill>
              </a:defRPr>
            </a:lvl1pPr>
          </a:lstStyle>
          <a:p>
            <a:r>
              <a:rPr lang="en-US" dirty="0"/>
              <a:t>A large bold statement goes here and can go up to two lines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2">
            <a:extLst>
              <a:ext uri="{FF2B5EF4-FFF2-40B4-BE49-F238E27FC236}">
                <a16:creationId xmlns:a16="http://schemas.microsoft.com/office/drawing/2014/main" id="{358AF800-2BED-4373-2363-E8E39A7B7C23}"/>
              </a:ext>
            </a:extLst>
          </p:cNvPr>
          <p:cNvSpPr>
            <a:spLocks noGrp="1"/>
          </p:cNvSpPr>
          <p:nvPr>
            <p:ph type="body" sz="quarter" idx="11" hasCustomPrompt="1"/>
          </p:nvPr>
        </p:nvSpPr>
        <p:spPr>
          <a:xfrm>
            <a:off x="671998" y="1417320"/>
            <a:ext cx="10509225" cy="338426"/>
          </a:xfrm>
          <a:prstGeom prst="rect">
            <a:avLst/>
          </a:prstGeom>
        </p:spPr>
        <p:txBody>
          <a:bodyPr wrap="square">
            <a:spAutoFit/>
          </a:bodyPr>
          <a:lstStyle>
            <a:lvl1pPr>
              <a:spcBef>
                <a:spcPts val="2400"/>
              </a:spcBef>
              <a:spcAft>
                <a:spcPts val="1200"/>
              </a:spcAft>
              <a:defRPr sz="1499" b="0">
                <a:solidFill>
                  <a:srgbClr val="0078B3"/>
                </a:solidFill>
              </a:defRPr>
            </a:lvl1pPr>
            <a:lvl3pPr marL="0" indent="0">
              <a:buNone/>
              <a:defRPr/>
            </a:lvl3pPr>
          </a:lstStyle>
          <a:p>
            <a:pPr>
              <a:spcBef>
                <a:spcPts val="2400"/>
              </a:spcBef>
              <a:spcAft>
                <a:spcPts val="1200"/>
              </a:spcAft>
            </a:pPr>
            <a:r>
              <a:rPr lang="en-US" sz="1599">
                <a:solidFill>
                  <a:schemeClr val="accent1"/>
                </a:solidFill>
                <a:ea typeface="+mj-ea"/>
                <a:cs typeface="+mj-cs"/>
              </a:rPr>
              <a:t>Subhead goes here</a:t>
            </a:r>
          </a:p>
        </p:txBody>
      </p:sp>
      <p:sp>
        <p:nvSpPr>
          <p:cNvPr id="6" name="Title Placeholder 1">
            <a:extLst>
              <a:ext uri="{FF2B5EF4-FFF2-40B4-BE49-F238E27FC236}">
                <a16:creationId xmlns:a16="http://schemas.microsoft.com/office/drawing/2014/main" id="{B8F24C3D-83FC-B3DC-4E95-BE1B6A3AA20D}"/>
              </a:ext>
            </a:extLst>
          </p:cNvPr>
          <p:cNvSpPr>
            <a:spLocks noGrp="1"/>
          </p:cNvSpPr>
          <p:nvPr>
            <p:ph type="title" hasCustomPrompt="1"/>
          </p:nvPr>
        </p:nvSpPr>
        <p:spPr>
          <a:xfrm>
            <a:off x="671970" y="411481"/>
            <a:ext cx="10515599" cy="910957"/>
          </a:xfrm>
          <a:prstGeom prst="rect">
            <a:avLst/>
          </a:prstGeom>
        </p:spPr>
        <p:txBody>
          <a:bodyPr vert="horz" lIns="91440" tIns="45720" rIns="91440" bIns="45720" rtlCol="0" anchor="b" anchorCtr="0">
            <a:noAutofit/>
          </a:bodyPr>
          <a:lstStyle/>
          <a:p>
            <a:r>
              <a:rPr lang="en-US"/>
              <a:t>Headline goes here</a:t>
            </a:r>
          </a:p>
        </p:txBody>
      </p:sp>
      <p:sp>
        <p:nvSpPr>
          <p:cNvPr id="4" name="Content Placeholder 5">
            <a:extLst>
              <a:ext uri="{FF2B5EF4-FFF2-40B4-BE49-F238E27FC236}">
                <a16:creationId xmlns:a16="http://schemas.microsoft.com/office/drawing/2014/main" id="{BC5CEBD6-AE13-ED3A-63F8-F43712E8E432}"/>
              </a:ext>
            </a:extLst>
          </p:cNvPr>
          <p:cNvSpPr>
            <a:spLocks noGrp="1"/>
          </p:cNvSpPr>
          <p:nvPr>
            <p:ph sz="quarter" idx="19" hasCustomPrompt="1"/>
          </p:nvPr>
        </p:nvSpPr>
        <p:spPr>
          <a:xfrm>
            <a:off x="671968" y="2285943"/>
            <a:ext cx="3199983" cy="2601277"/>
          </a:xfrm>
          <a:prstGeom prst="rect">
            <a:avLst/>
          </a:prstGeom>
        </p:spPr>
        <p:txBody>
          <a:bodyPr/>
          <a:lstStyle>
            <a:lvl1pPr>
              <a:lnSpc>
                <a:spcPct val="120000"/>
              </a:lnSpc>
              <a:spcAft>
                <a:spcPts val="500"/>
              </a:spcAft>
              <a:defRPr sz="1399">
                <a:solidFill>
                  <a:srgbClr val="0078B3"/>
                </a:solidFill>
              </a:defRPr>
            </a:lvl1pPr>
            <a:lvl2pPr marL="0" indent="-228509">
              <a:lnSpc>
                <a:spcPct val="120000"/>
              </a:lnSpc>
              <a:spcBef>
                <a:spcPts val="700"/>
              </a:spcBef>
              <a:spcAft>
                <a:spcPts val="700"/>
              </a:spcAft>
              <a:buSzPct val="90000"/>
              <a:buFont typeface="Arial" panose="020B0604020202020204" pitchFamily="34" charset="0"/>
              <a:buChar char="•"/>
              <a:defRPr sz="1200">
                <a:solidFill>
                  <a:schemeClr val="tx1"/>
                </a:solidFill>
              </a:defRPr>
            </a:lvl2pPr>
            <a:lvl3pPr marL="0" indent="-228509">
              <a:lnSpc>
                <a:spcPct val="120000"/>
              </a:lnSpc>
              <a:spcBef>
                <a:spcPts val="700"/>
              </a:spcBef>
              <a:spcAft>
                <a:spcPts val="700"/>
              </a:spcAft>
              <a:buSzPct val="90000"/>
              <a:buFont typeface="Arial" panose="020B0604020202020204" pitchFamily="34" charset="0"/>
              <a:buChar char="•"/>
              <a:defRPr sz="1200">
                <a:solidFill>
                  <a:schemeClr val="tx1"/>
                </a:solidFill>
              </a:defRPr>
            </a:lvl3pPr>
            <a:lvl4pPr marL="0" indent="-228509">
              <a:lnSpc>
                <a:spcPct val="120000"/>
              </a:lnSpc>
              <a:spcBef>
                <a:spcPts val="700"/>
              </a:spcBef>
              <a:spcAft>
                <a:spcPts val="700"/>
              </a:spcAft>
              <a:buSzPct val="90000"/>
              <a:buFont typeface="Arial" panose="020B0604020202020204" pitchFamily="34" charset="0"/>
              <a:buChar char="•"/>
              <a:defRPr sz="1200">
                <a:solidFill>
                  <a:schemeClr val="tx1"/>
                </a:solidFill>
              </a:defRPr>
            </a:lvl4pPr>
            <a:lvl5pPr marL="0" indent="-228509">
              <a:lnSpc>
                <a:spcPct val="120000"/>
              </a:lnSpc>
              <a:spcBef>
                <a:spcPts val="700"/>
              </a:spcBef>
              <a:spcAft>
                <a:spcPts val="700"/>
              </a:spcAft>
              <a:buSzPct val="90000"/>
              <a:buFont typeface="Arial" panose="020B0604020202020204" pitchFamily="34" charset="0"/>
              <a:buChar char="•"/>
              <a:defRPr sz="1200">
                <a:solidFill>
                  <a:schemeClr val="tx1"/>
                </a:solidFill>
              </a:defRPr>
            </a:lvl5pPr>
          </a:lstStyle>
          <a:p>
            <a:pPr lvl="0"/>
            <a:r>
              <a:rPr lang="en-US"/>
              <a:t>Subhead goes here</a:t>
            </a:r>
          </a:p>
          <a:p>
            <a:pPr lvl="1"/>
            <a:r>
              <a:rPr lang="en-US"/>
              <a:t>Bullet 1 </a:t>
            </a:r>
          </a:p>
          <a:p>
            <a:pPr lvl="2"/>
            <a:r>
              <a:rPr lang="en-US"/>
              <a:t>Bullet 2</a:t>
            </a:r>
          </a:p>
          <a:p>
            <a:pPr lvl="3"/>
            <a:r>
              <a:rPr lang="en-US"/>
              <a:t>Bullet 3</a:t>
            </a:r>
          </a:p>
          <a:p>
            <a:pPr lvl="4"/>
            <a:r>
              <a:rPr lang="en-US"/>
              <a:t>Bullet 4</a:t>
            </a:r>
          </a:p>
        </p:txBody>
      </p:sp>
    </p:spTree>
    <p:extLst>
      <p:ext uri="{BB962C8B-B14F-4D97-AF65-F5344CB8AC3E}">
        <p14:creationId xmlns:p14="http://schemas.microsoft.com/office/powerpoint/2010/main" val="4127699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1218953" y="2236284"/>
            <a:ext cx="2637288" cy="2012693"/>
          </a:xfrm>
          <a:prstGeom prst="rect">
            <a:avLst/>
          </a:prstGeom>
          <a:solidFill>
            <a:schemeClr val="bg1">
              <a:lumMod val="95000"/>
            </a:schemeClr>
          </a:solidFill>
        </p:spPr>
        <p:txBody>
          <a:bodyPr/>
          <a:lstStyle/>
          <a:p>
            <a:pPr marL="228509" marR="0" lvl="0" indent="-228509"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17" name="Picture Placeholder 3"/>
          <p:cNvSpPr>
            <a:spLocks noGrp="1"/>
          </p:cNvSpPr>
          <p:nvPr>
            <p:ph type="pic" sz="quarter" idx="21"/>
          </p:nvPr>
        </p:nvSpPr>
        <p:spPr>
          <a:xfrm>
            <a:off x="4767833" y="2236284"/>
            <a:ext cx="2637288" cy="2012693"/>
          </a:xfrm>
          <a:prstGeom prst="rect">
            <a:avLst/>
          </a:prstGeom>
          <a:solidFill>
            <a:schemeClr val="bg1">
              <a:lumMod val="95000"/>
            </a:schemeClr>
          </a:solidFill>
        </p:spPr>
        <p:txBody>
          <a:bodyPr/>
          <a:lstStyle/>
          <a:p>
            <a:pPr marL="228509" marR="0" lvl="0" indent="-228509"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18" name="Picture Placeholder 3"/>
          <p:cNvSpPr>
            <a:spLocks noGrp="1"/>
          </p:cNvSpPr>
          <p:nvPr>
            <p:ph type="pic" sz="quarter" idx="22"/>
          </p:nvPr>
        </p:nvSpPr>
        <p:spPr>
          <a:xfrm>
            <a:off x="8349016" y="2236284"/>
            <a:ext cx="2637288" cy="2012693"/>
          </a:xfrm>
          <a:prstGeom prst="rect">
            <a:avLst/>
          </a:prstGeom>
          <a:solidFill>
            <a:schemeClr val="bg1">
              <a:lumMod val="95000"/>
            </a:schemeClr>
          </a:solidFill>
        </p:spPr>
        <p:txBody>
          <a:bodyPr>
            <a:noAutofit/>
          </a:bodyPr>
          <a:lstStyle/>
          <a:p>
            <a:pPr marL="228509" marR="0" lvl="0" indent="-228509"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19" name="Text Placeholder 11"/>
          <p:cNvSpPr>
            <a:spLocks noGrp="1"/>
          </p:cNvSpPr>
          <p:nvPr>
            <p:ph type="body" sz="quarter" idx="24" hasCustomPrompt="1"/>
          </p:nvPr>
        </p:nvSpPr>
        <p:spPr>
          <a:xfrm>
            <a:off x="1218953" y="4389293"/>
            <a:ext cx="2637288" cy="1047415"/>
          </a:xfrm>
          <a:prstGeom prst="rect">
            <a:avLst/>
          </a:prstGeom>
        </p:spPr>
        <p:txBody>
          <a:bodyPr wrap="square">
            <a:noAutofit/>
          </a:bodyPr>
          <a:lstStyle>
            <a:lvl1pPr marL="0" marR="0" indent="0" algn="l" defTabSz="914034" rtl="0" eaLnBrk="1" fontAlgn="auto" latinLnBrk="0" hangingPunct="1">
              <a:lnSpc>
                <a:spcPct val="120000"/>
              </a:lnSpc>
              <a:spcBef>
                <a:spcPts val="1000"/>
              </a:spcBef>
              <a:spcAft>
                <a:spcPts val="0"/>
              </a:spcAft>
              <a:buClrTx/>
              <a:buSzTx/>
              <a:buFontTx/>
              <a:buNone/>
              <a:tabLst/>
              <a:defRPr sz="1599" baseline="0">
                <a:solidFill>
                  <a:schemeClr val="tx1"/>
                </a:solidFill>
              </a:defRPr>
            </a:lvl1pPr>
          </a:lstStyle>
          <a:p>
            <a:r>
              <a:rPr lang="en-US">
                <a:effectLst/>
                <a:latin typeface="Arial" charset="0"/>
              </a:rPr>
              <a:t>Keep supporting points clear and simple. Try not to exceed three lines.</a:t>
            </a:r>
          </a:p>
        </p:txBody>
      </p:sp>
      <p:sp>
        <p:nvSpPr>
          <p:cNvPr id="20" name="Text Placeholder 11"/>
          <p:cNvSpPr>
            <a:spLocks noGrp="1"/>
          </p:cNvSpPr>
          <p:nvPr>
            <p:ph type="body" sz="quarter" idx="25" hasCustomPrompt="1"/>
          </p:nvPr>
        </p:nvSpPr>
        <p:spPr>
          <a:xfrm>
            <a:off x="4767833" y="4389293"/>
            <a:ext cx="2637288" cy="1047415"/>
          </a:xfrm>
          <a:prstGeom prst="rect">
            <a:avLst/>
          </a:prstGeom>
        </p:spPr>
        <p:txBody>
          <a:bodyPr>
            <a:noAutofit/>
          </a:bodyPr>
          <a:lstStyle>
            <a:lvl1pPr marL="0" marR="0" indent="0" algn="l" defTabSz="914034" rtl="0" eaLnBrk="1" fontAlgn="auto" latinLnBrk="0" hangingPunct="1">
              <a:lnSpc>
                <a:spcPct val="120000"/>
              </a:lnSpc>
              <a:spcBef>
                <a:spcPts val="1000"/>
              </a:spcBef>
              <a:spcAft>
                <a:spcPts val="0"/>
              </a:spcAft>
              <a:buClrTx/>
              <a:buSzTx/>
              <a:buFontTx/>
              <a:buNone/>
              <a:tabLst/>
              <a:defRPr lang="en-US" sz="1599" b="1" kern="1200" baseline="0" dirty="0">
                <a:solidFill>
                  <a:schemeClr val="tx1"/>
                </a:solidFill>
                <a:effectLst/>
                <a:latin typeface="Arial" charset="0"/>
                <a:ea typeface="+mn-ea"/>
                <a:cs typeface="+mn-cs"/>
              </a:defRPr>
            </a:lvl1pPr>
          </a:lstStyle>
          <a:p>
            <a:r>
              <a:rPr lang="en-US">
                <a:effectLst/>
                <a:latin typeface="Arial" charset="0"/>
              </a:rPr>
              <a:t>Keep supporting points clear and simple. Try not to exceed three lines.</a:t>
            </a:r>
          </a:p>
        </p:txBody>
      </p:sp>
      <p:sp>
        <p:nvSpPr>
          <p:cNvPr id="21" name="Text Placeholder 11"/>
          <p:cNvSpPr>
            <a:spLocks noGrp="1"/>
          </p:cNvSpPr>
          <p:nvPr>
            <p:ph type="body" sz="quarter" idx="26" hasCustomPrompt="1"/>
          </p:nvPr>
        </p:nvSpPr>
        <p:spPr>
          <a:xfrm>
            <a:off x="8349016" y="4389293"/>
            <a:ext cx="2637288" cy="1047415"/>
          </a:xfrm>
          <a:prstGeom prst="rect">
            <a:avLst/>
          </a:prstGeom>
        </p:spPr>
        <p:txBody>
          <a:bodyPr>
            <a:noAutofit/>
          </a:bodyPr>
          <a:lstStyle>
            <a:lvl1pPr marL="0" marR="0" indent="0" algn="l" defTabSz="914034" rtl="0" eaLnBrk="1" fontAlgn="auto" latinLnBrk="0" hangingPunct="1">
              <a:lnSpc>
                <a:spcPct val="120000"/>
              </a:lnSpc>
              <a:spcBef>
                <a:spcPts val="1000"/>
              </a:spcBef>
              <a:spcAft>
                <a:spcPts val="0"/>
              </a:spcAft>
              <a:buClrTx/>
              <a:buSzTx/>
              <a:buFontTx/>
              <a:buNone/>
              <a:tabLst/>
              <a:defRPr lang="en-US" sz="1599" b="1" kern="1200" baseline="0" dirty="0">
                <a:solidFill>
                  <a:schemeClr val="tx1"/>
                </a:solidFill>
                <a:effectLst/>
                <a:latin typeface="Arial" charset="0"/>
                <a:ea typeface="+mn-ea"/>
                <a:cs typeface="+mn-cs"/>
              </a:defRPr>
            </a:lvl1pPr>
          </a:lstStyle>
          <a:p>
            <a:r>
              <a:rPr lang="en-US">
                <a:effectLst/>
                <a:latin typeface="Arial" charset="0"/>
              </a:rPr>
              <a:t>Keep supporting points clear and simple. Try not to exceed three lines.</a:t>
            </a:r>
          </a:p>
        </p:txBody>
      </p:sp>
      <p:sp>
        <p:nvSpPr>
          <p:cNvPr id="5" name="Text Placeholder 22">
            <a:extLst>
              <a:ext uri="{FF2B5EF4-FFF2-40B4-BE49-F238E27FC236}">
                <a16:creationId xmlns:a16="http://schemas.microsoft.com/office/drawing/2014/main" id="{E030FBD8-4583-406A-D63B-E5C6EDF4BC71}"/>
              </a:ext>
            </a:extLst>
          </p:cNvPr>
          <p:cNvSpPr>
            <a:spLocks noGrp="1"/>
          </p:cNvSpPr>
          <p:nvPr>
            <p:ph type="body" sz="quarter" idx="11" hasCustomPrompt="1"/>
          </p:nvPr>
        </p:nvSpPr>
        <p:spPr>
          <a:xfrm>
            <a:off x="671998" y="1417320"/>
            <a:ext cx="10509225" cy="338426"/>
          </a:xfrm>
          <a:prstGeom prst="rect">
            <a:avLst/>
          </a:prstGeom>
        </p:spPr>
        <p:txBody>
          <a:bodyPr wrap="square">
            <a:spAutoFit/>
          </a:bodyPr>
          <a:lstStyle>
            <a:lvl1pPr>
              <a:spcBef>
                <a:spcPts val="2400"/>
              </a:spcBef>
              <a:spcAft>
                <a:spcPts val="1200"/>
              </a:spcAft>
              <a:defRPr sz="1499" b="0"/>
            </a:lvl1pPr>
            <a:lvl3pPr marL="0" indent="0">
              <a:buNone/>
              <a:defRPr/>
            </a:lvl3pPr>
          </a:lstStyle>
          <a:p>
            <a:pPr>
              <a:spcBef>
                <a:spcPts val="2400"/>
              </a:spcBef>
              <a:spcAft>
                <a:spcPts val="1200"/>
              </a:spcAft>
            </a:pPr>
            <a:r>
              <a:rPr lang="en-US" sz="1599">
                <a:solidFill>
                  <a:schemeClr val="accent1"/>
                </a:solidFill>
                <a:ea typeface="+mj-ea"/>
                <a:cs typeface="+mj-cs"/>
              </a:rPr>
              <a:t>Subhead goes here</a:t>
            </a:r>
          </a:p>
        </p:txBody>
      </p:sp>
      <p:sp>
        <p:nvSpPr>
          <p:cNvPr id="6" name="Title Placeholder 1">
            <a:extLst>
              <a:ext uri="{FF2B5EF4-FFF2-40B4-BE49-F238E27FC236}">
                <a16:creationId xmlns:a16="http://schemas.microsoft.com/office/drawing/2014/main" id="{7AB253EB-0BAC-254E-317D-6DCB0366B7E7}"/>
              </a:ext>
            </a:extLst>
          </p:cNvPr>
          <p:cNvSpPr>
            <a:spLocks noGrp="1"/>
          </p:cNvSpPr>
          <p:nvPr>
            <p:ph type="title" hasCustomPrompt="1"/>
          </p:nvPr>
        </p:nvSpPr>
        <p:spPr>
          <a:xfrm>
            <a:off x="671970" y="411481"/>
            <a:ext cx="10515599" cy="910957"/>
          </a:xfrm>
          <a:prstGeom prst="rect">
            <a:avLst/>
          </a:prstGeom>
        </p:spPr>
        <p:txBody>
          <a:bodyPr vert="horz" lIns="91440" tIns="45720" rIns="91440" bIns="45720" rtlCol="0" anchor="b" anchorCtr="0">
            <a:noAutofit/>
          </a:bodyPr>
          <a:lstStyle/>
          <a:p>
            <a:r>
              <a:rPr lang="en-US"/>
              <a:t>Headline goes here</a:t>
            </a:r>
          </a:p>
        </p:txBody>
      </p:sp>
    </p:spTree>
  </p:cSld>
  <p:clrMapOvr>
    <a:masterClrMapping/>
  </p:clrMapOvr>
  <p:extLst>
    <p:ext uri="{DCECCB84-F9BA-43D5-87BE-67443E8EF086}">
      <p15:sldGuideLst xmlns:p15="http://schemas.microsoft.com/office/powerpoint/2012/main">
        <p15:guide id="1" pos="456" userDrawn="1">
          <p15:clr>
            <a:srgbClr val="FBAE40"/>
          </p15:clr>
        </p15:guide>
        <p15:guide id="2" pos="552"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5" userDrawn="1">
          <p15:clr>
            <a:srgbClr val="FBAE40"/>
          </p15:clr>
        </p15:guide>
        <p15:guide id="8" pos="2221" userDrawn="1">
          <p15:clr>
            <a:srgbClr val="FBAE40"/>
          </p15:clr>
        </p15:guide>
        <p15:guide id="9" pos="2676"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92"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7" userDrawn="1">
          <p15:clr>
            <a:srgbClr val="FBAE40"/>
          </p15:clr>
        </p15:guide>
        <p15:guide id="20" pos="5567" userDrawn="1">
          <p15:clr>
            <a:srgbClr val="FBAE40"/>
          </p15:clr>
        </p15:guide>
        <p15:guide id="21" pos="6564" userDrawn="1">
          <p15:clr>
            <a:srgbClr val="FBAE40"/>
          </p15:clr>
        </p15:guide>
        <p15:guide id="22" pos="6672" userDrawn="1">
          <p15:clr>
            <a:srgbClr val="FBAE40"/>
          </p15:clr>
        </p15:guide>
        <p15:guide id="23" pos="7104" userDrawn="1">
          <p15:clr>
            <a:srgbClr val="FBAE40"/>
          </p15:clr>
        </p15:guide>
        <p15:guide id="24" pos="7224" userDrawn="1">
          <p15:clr>
            <a:srgbClr val="FBAE40"/>
          </p15:clr>
        </p15:guide>
        <p15:guide id="25" orient="horz" pos="216" userDrawn="1">
          <p15:clr>
            <a:srgbClr val="FBAE40"/>
          </p15:clr>
        </p15:guide>
        <p15:guide id="26" pos="6012" userDrawn="1">
          <p15:clr>
            <a:srgbClr val="FBAE40"/>
          </p15:clr>
        </p15:guide>
        <p15:guide id="27" pos="6108"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3 column.">
    <p:spTree>
      <p:nvGrpSpPr>
        <p:cNvPr id="1" name=""/>
        <p:cNvGrpSpPr/>
        <p:nvPr/>
      </p:nvGrpSpPr>
      <p:grpSpPr>
        <a:xfrm>
          <a:off x="0" y="0"/>
          <a:ext cx="0" cy="0"/>
          <a:chOff x="0" y="0"/>
          <a:chExt cx="0" cy="0"/>
        </a:xfrm>
      </p:grpSpPr>
      <p:sp>
        <p:nvSpPr>
          <p:cNvPr id="9" name="Text Placeholder 22">
            <a:extLst>
              <a:ext uri="{FF2B5EF4-FFF2-40B4-BE49-F238E27FC236}">
                <a16:creationId xmlns:a16="http://schemas.microsoft.com/office/drawing/2014/main" id="{D729104E-D0B4-7F36-6E40-1F78086DEC8B}"/>
              </a:ext>
            </a:extLst>
          </p:cNvPr>
          <p:cNvSpPr>
            <a:spLocks noGrp="1"/>
          </p:cNvSpPr>
          <p:nvPr>
            <p:ph type="body" sz="quarter" idx="11" hasCustomPrompt="1"/>
          </p:nvPr>
        </p:nvSpPr>
        <p:spPr>
          <a:xfrm>
            <a:off x="671968" y="3671121"/>
            <a:ext cx="6399650" cy="338426"/>
          </a:xfrm>
          <a:prstGeom prst="rect">
            <a:avLst/>
          </a:prstGeom>
        </p:spPr>
        <p:txBody>
          <a:bodyPr anchor="b" anchorCtr="0">
            <a:spAutoFit/>
          </a:bodyPr>
          <a:lstStyle>
            <a:lvl1pPr algn="ctr">
              <a:spcBef>
                <a:spcPts val="2400"/>
              </a:spcBef>
              <a:spcAft>
                <a:spcPts val="1200"/>
              </a:spcAft>
              <a:defRPr b="1">
                <a:solidFill>
                  <a:schemeClr val="tx2"/>
                </a:solidFill>
                <a:latin typeface="Arial" panose="020B0604020202020204" pitchFamily="34" charset="0"/>
                <a:cs typeface="Arial" panose="020B0604020202020204" pitchFamily="34" charset="0"/>
              </a:defRPr>
            </a:lvl1pPr>
            <a:lvl3pPr marL="0" indent="0">
              <a:buNone/>
              <a:defRPr/>
            </a:lvl3pPr>
          </a:lstStyle>
          <a:p>
            <a:pPr>
              <a:spcBef>
                <a:spcPts val="2400"/>
              </a:spcBef>
              <a:spcAft>
                <a:spcPts val="1200"/>
              </a:spcAft>
            </a:pPr>
            <a:r>
              <a:rPr lang="en-US" sz="1599">
                <a:solidFill>
                  <a:schemeClr val="accent1"/>
                </a:solidFill>
                <a:ea typeface="+mj-ea"/>
                <a:cs typeface="+mj-cs"/>
              </a:rPr>
              <a:t>Subhead goes here</a:t>
            </a:r>
          </a:p>
        </p:txBody>
      </p:sp>
      <p:sp>
        <p:nvSpPr>
          <p:cNvPr id="13" name="Content Placeholder 5">
            <a:extLst>
              <a:ext uri="{FF2B5EF4-FFF2-40B4-BE49-F238E27FC236}">
                <a16:creationId xmlns:a16="http://schemas.microsoft.com/office/drawing/2014/main" id="{CEECB442-3C9A-3BE6-0E67-F5F35F316F05}"/>
              </a:ext>
            </a:extLst>
          </p:cNvPr>
          <p:cNvSpPr>
            <a:spLocks noGrp="1"/>
          </p:cNvSpPr>
          <p:nvPr>
            <p:ph sz="quarter" idx="19" hasCustomPrompt="1"/>
          </p:nvPr>
        </p:nvSpPr>
        <p:spPr>
          <a:xfrm>
            <a:off x="685759" y="4140051"/>
            <a:ext cx="2387561" cy="1551541"/>
          </a:xfrm>
          <a:prstGeom prst="rect">
            <a:avLst/>
          </a:prstGeom>
        </p:spPr>
        <p:txBody>
          <a:bodyPr/>
          <a:lstStyle>
            <a:lvl1pPr>
              <a:lnSpc>
                <a:spcPct val="120000"/>
              </a:lnSpc>
              <a:spcAft>
                <a:spcPts val="700"/>
              </a:spcAft>
              <a:defRPr sz="1399">
                <a:solidFill>
                  <a:schemeClr val="tx2"/>
                </a:solidFill>
              </a:defRPr>
            </a:lvl1pPr>
            <a:lvl2pPr marL="0" indent="-228509">
              <a:lnSpc>
                <a:spcPct val="120000"/>
              </a:lnSpc>
              <a:spcAft>
                <a:spcPts val="700"/>
              </a:spcAft>
              <a:buSzPct val="90000"/>
              <a:buFont typeface="Arial" panose="020B0604020202020204" pitchFamily="34" charset="0"/>
              <a:buChar char="•"/>
              <a:defRPr sz="1200">
                <a:solidFill>
                  <a:schemeClr val="tx1"/>
                </a:solidFill>
              </a:defRPr>
            </a:lvl2pPr>
            <a:lvl3pPr marL="0" indent="-228509">
              <a:lnSpc>
                <a:spcPct val="120000"/>
              </a:lnSpc>
              <a:spcAft>
                <a:spcPts val="700"/>
              </a:spcAft>
              <a:buSzPct val="90000"/>
              <a:buFont typeface="Arial" panose="020B0604020202020204" pitchFamily="34" charset="0"/>
              <a:buChar char="•"/>
              <a:defRPr sz="1200">
                <a:solidFill>
                  <a:schemeClr val="tx1"/>
                </a:solidFill>
              </a:defRPr>
            </a:lvl3pPr>
            <a:lvl4pPr marL="0" indent="-228509">
              <a:lnSpc>
                <a:spcPct val="120000"/>
              </a:lnSpc>
              <a:spcAft>
                <a:spcPts val="700"/>
              </a:spcAft>
              <a:buSzPct val="90000"/>
              <a:buFont typeface="Arial" panose="020B0604020202020204" pitchFamily="34" charset="0"/>
              <a:buChar char="•"/>
              <a:defRPr sz="1200">
                <a:solidFill>
                  <a:schemeClr val="tx1"/>
                </a:solidFill>
              </a:defRPr>
            </a:lvl4pPr>
            <a:lvl5pPr marL="0" indent="-228509">
              <a:lnSpc>
                <a:spcPct val="120000"/>
              </a:lnSpc>
              <a:spcAft>
                <a:spcPts val="700"/>
              </a:spcAft>
              <a:buSzPct val="90000"/>
              <a:buFont typeface="Arial" panose="020B0604020202020204" pitchFamily="34" charset="0"/>
              <a:buChar char="•"/>
              <a:defRPr sz="1200">
                <a:solidFill>
                  <a:schemeClr val="tx1"/>
                </a:solidFill>
              </a:defRPr>
            </a:lvl5pPr>
          </a:lstStyle>
          <a:p>
            <a:pPr lvl="0"/>
            <a:r>
              <a:rPr lang="en-US"/>
              <a:t>Subhead 1 goes here</a:t>
            </a:r>
          </a:p>
          <a:p>
            <a:pPr lvl="1"/>
            <a:r>
              <a:rPr lang="en-US"/>
              <a:t>Bullet 1 </a:t>
            </a:r>
          </a:p>
          <a:p>
            <a:pPr lvl="2"/>
            <a:r>
              <a:rPr lang="en-US"/>
              <a:t>Bullet 2</a:t>
            </a:r>
          </a:p>
          <a:p>
            <a:pPr lvl="3"/>
            <a:r>
              <a:rPr lang="en-US"/>
              <a:t>Bullet 3</a:t>
            </a:r>
          </a:p>
          <a:p>
            <a:pPr lvl="4"/>
            <a:r>
              <a:rPr lang="en-US"/>
              <a:t>Bullet 4</a:t>
            </a:r>
          </a:p>
        </p:txBody>
      </p:sp>
      <p:sp>
        <p:nvSpPr>
          <p:cNvPr id="22" name="Text Placeholder 22">
            <a:extLst>
              <a:ext uri="{FF2B5EF4-FFF2-40B4-BE49-F238E27FC236}">
                <a16:creationId xmlns:a16="http://schemas.microsoft.com/office/drawing/2014/main" id="{007BFF1F-6550-4298-EC5F-2BFB1DD7346C}"/>
              </a:ext>
            </a:extLst>
          </p:cNvPr>
          <p:cNvSpPr>
            <a:spLocks noGrp="1"/>
          </p:cNvSpPr>
          <p:nvPr>
            <p:ph type="body" sz="quarter" idx="23" hasCustomPrompt="1"/>
          </p:nvPr>
        </p:nvSpPr>
        <p:spPr>
          <a:xfrm>
            <a:off x="1313147" y="1920240"/>
            <a:ext cx="4114264" cy="338426"/>
          </a:xfrm>
          <a:prstGeom prst="rect">
            <a:avLst/>
          </a:prstGeom>
        </p:spPr>
        <p:txBody>
          <a:bodyPr>
            <a:spAutoFit/>
          </a:bodyPr>
          <a:lstStyle>
            <a:lvl1pPr algn="l">
              <a:spcBef>
                <a:spcPts val="2400"/>
              </a:spcBef>
              <a:spcAft>
                <a:spcPts val="1200"/>
              </a:spcAft>
              <a:defRPr sz="1399" b="0">
                <a:solidFill>
                  <a:schemeClr val="tx1">
                    <a:lumMod val="85000"/>
                    <a:lumOff val="15000"/>
                  </a:schemeClr>
                </a:solidFill>
              </a:defRPr>
            </a:lvl1pPr>
            <a:lvl3pPr marL="0" indent="0">
              <a:buNone/>
              <a:defRPr/>
            </a:lvl3pPr>
          </a:lstStyle>
          <a:p>
            <a:pPr>
              <a:spcBef>
                <a:spcPts val="2400"/>
              </a:spcBef>
              <a:spcAft>
                <a:spcPts val="1200"/>
              </a:spcAft>
            </a:pPr>
            <a:r>
              <a:rPr lang="en-US" sz="1599">
                <a:solidFill>
                  <a:schemeClr val="accent1"/>
                </a:solidFill>
                <a:ea typeface="+mj-ea"/>
                <a:cs typeface="+mj-cs"/>
              </a:rPr>
              <a:t>Bullet 1 goes here</a:t>
            </a:r>
          </a:p>
        </p:txBody>
      </p:sp>
      <p:sp>
        <p:nvSpPr>
          <p:cNvPr id="23" name="Text Placeholder 22">
            <a:extLst>
              <a:ext uri="{FF2B5EF4-FFF2-40B4-BE49-F238E27FC236}">
                <a16:creationId xmlns:a16="http://schemas.microsoft.com/office/drawing/2014/main" id="{AD80DD16-712E-7A27-0F13-C94C9BE5BBC2}"/>
              </a:ext>
            </a:extLst>
          </p:cNvPr>
          <p:cNvSpPr>
            <a:spLocks noGrp="1"/>
          </p:cNvSpPr>
          <p:nvPr>
            <p:ph type="body" sz="quarter" idx="24" hasCustomPrompt="1"/>
          </p:nvPr>
        </p:nvSpPr>
        <p:spPr>
          <a:xfrm>
            <a:off x="1313147" y="2623103"/>
            <a:ext cx="4114264" cy="338426"/>
          </a:xfrm>
          <a:prstGeom prst="rect">
            <a:avLst/>
          </a:prstGeom>
        </p:spPr>
        <p:txBody>
          <a:bodyPr>
            <a:spAutoFit/>
          </a:bodyPr>
          <a:lstStyle>
            <a:lvl1pPr algn="l">
              <a:spcBef>
                <a:spcPts val="2400"/>
              </a:spcBef>
              <a:spcAft>
                <a:spcPts val="1200"/>
              </a:spcAft>
              <a:defRPr sz="1399" b="0">
                <a:solidFill>
                  <a:schemeClr val="tx1">
                    <a:lumMod val="85000"/>
                    <a:lumOff val="15000"/>
                  </a:schemeClr>
                </a:solidFill>
                <a:latin typeface="Arial" panose="020B0604020202020204" pitchFamily="34" charset="0"/>
                <a:cs typeface="Arial" panose="020B0604020202020204" pitchFamily="34" charset="0"/>
              </a:defRPr>
            </a:lvl1pPr>
            <a:lvl3pPr marL="0" indent="0">
              <a:buNone/>
              <a:defRPr/>
            </a:lvl3pPr>
          </a:lstStyle>
          <a:p>
            <a:pPr>
              <a:spcBef>
                <a:spcPts val="2400"/>
              </a:spcBef>
              <a:spcAft>
                <a:spcPts val="1200"/>
              </a:spcAft>
            </a:pPr>
            <a:r>
              <a:rPr lang="en-US" sz="1599">
                <a:solidFill>
                  <a:schemeClr val="accent1"/>
                </a:solidFill>
                <a:ea typeface="+mj-ea"/>
                <a:cs typeface="+mj-cs"/>
              </a:rPr>
              <a:t>Bullet 2 goes here</a:t>
            </a:r>
          </a:p>
        </p:txBody>
      </p:sp>
      <p:sp>
        <p:nvSpPr>
          <p:cNvPr id="25" name="Text Placeholder 22">
            <a:extLst>
              <a:ext uri="{FF2B5EF4-FFF2-40B4-BE49-F238E27FC236}">
                <a16:creationId xmlns:a16="http://schemas.microsoft.com/office/drawing/2014/main" id="{AE8110A0-C8FF-4161-08A2-E4954AC1E6FE}"/>
              </a:ext>
            </a:extLst>
          </p:cNvPr>
          <p:cNvSpPr>
            <a:spLocks noGrp="1"/>
          </p:cNvSpPr>
          <p:nvPr>
            <p:ph type="body" sz="quarter" idx="25" hasCustomPrompt="1"/>
          </p:nvPr>
        </p:nvSpPr>
        <p:spPr>
          <a:xfrm>
            <a:off x="6399967" y="1920240"/>
            <a:ext cx="4114264" cy="338426"/>
          </a:xfrm>
          <a:prstGeom prst="rect">
            <a:avLst/>
          </a:prstGeom>
        </p:spPr>
        <p:txBody>
          <a:bodyPr>
            <a:spAutoFit/>
          </a:bodyPr>
          <a:lstStyle>
            <a:lvl1pPr algn="l">
              <a:spcBef>
                <a:spcPts val="2400"/>
              </a:spcBef>
              <a:spcAft>
                <a:spcPts val="1200"/>
              </a:spcAft>
              <a:defRPr sz="1399" b="0">
                <a:solidFill>
                  <a:schemeClr val="tx1">
                    <a:lumMod val="85000"/>
                    <a:lumOff val="15000"/>
                  </a:schemeClr>
                </a:solidFill>
                <a:latin typeface="Arial" panose="020B0604020202020204" pitchFamily="34" charset="0"/>
                <a:cs typeface="Arial" panose="020B0604020202020204" pitchFamily="34" charset="0"/>
              </a:defRPr>
            </a:lvl1pPr>
            <a:lvl3pPr marL="0" indent="0">
              <a:buNone/>
              <a:defRPr/>
            </a:lvl3pPr>
          </a:lstStyle>
          <a:p>
            <a:pPr>
              <a:spcBef>
                <a:spcPts val="2400"/>
              </a:spcBef>
              <a:spcAft>
                <a:spcPts val="1200"/>
              </a:spcAft>
            </a:pPr>
            <a:r>
              <a:rPr lang="en-US" sz="1599">
                <a:solidFill>
                  <a:schemeClr val="accent1"/>
                </a:solidFill>
                <a:ea typeface="+mj-ea"/>
                <a:cs typeface="+mj-cs"/>
              </a:rPr>
              <a:t>Bullet 3 goes here</a:t>
            </a:r>
          </a:p>
        </p:txBody>
      </p:sp>
      <p:sp>
        <p:nvSpPr>
          <p:cNvPr id="27" name="Text Placeholder 22">
            <a:extLst>
              <a:ext uri="{FF2B5EF4-FFF2-40B4-BE49-F238E27FC236}">
                <a16:creationId xmlns:a16="http://schemas.microsoft.com/office/drawing/2014/main" id="{341DF0C5-C234-4E0D-6A2A-F72A8D30F1D5}"/>
              </a:ext>
            </a:extLst>
          </p:cNvPr>
          <p:cNvSpPr>
            <a:spLocks noGrp="1"/>
          </p:cNvSpPr>
          <p:nvPr>
            <p:ph type="body" sz="quarter" idx="26" hasCustomPrompt="1"/>
          </p:nvPr>
        </p:nvSpPr>
        <p:spPr>
          <a:xfrm>
            <a:off x="6399967" y="2623103"/>
            <a:ext cx="4114264" cy="338426"/>
          </a:xfrm>
          <a:prstGeom prst="rect">
            <a:avLst/>
          </a:prstGeom>
        </p:spPr>
        <p:txBody>
          <a:bodyPr>
            <a:spAutoFit/>
          </a:bodyPr>
          <a:lstStyle>
            <a:lvl1pPr algn="l">
              <a:spcBef>
                <a:spcPts val="2400"/>
              </a:spcBef>
              <a:spcAft>
                <a:spcPts val="1200"/>
              </a:spcAft>
              <a:defRPr sz="1399" b="0">
                <a:solidFill>
                  <a:schemeClr val="tx1">
                    <a:lumMod val="85000"/>
                    <a:lumOff val="15000"/>
                  </a:schemeClr>
                </a:solidFill>
                <a:latin typeface="Arial" panose="020B0604020202020204" pitchFamily="34" charset="0"/>
                <a:cs typeface="Arial" panose="020B0604020202020204" pitchFamily="34" charset="0"/>
              </a:defRPr>
            </a:lvl1pPr>
            <a:lvl3pPr marL="0" indent="0">
              <a:buNone/>
              <a:defRPr/>
            </a:lvl3pPr>
          </a:lstStyle>
          <a:p>
            <a:pPr>
              <a:spcBef>
                <a:spcPts val="2400"/>
              </a:spcBef>
              <a:spcAft>
                <a:spcPts val="1200"/>
              </a:spcAft>
            </a:pPr>
            <a:r>
              <a:rPr lang="en-US" sz="1599">
                <a:solidFill>
                  <a:schemeClr val="accent1"/>
                </a:solidFill>
                <a:ea typeface="+mj-ea"/>
                <a:cs typeface="+mj-cs"/>
              </a:rPr>
              <a:t>Bullet 4 goes here</a:t>
            </a:r>
          </a:p>
        </p:txBody>
      </p:sp>
      <p:sp>
        <p:nvSpPr>
          <p:cNvPr id="3" name="Title Placeholder 1">
            <a:extLst>
              <a:ext uri="{FF2B5EF4-FFF2-40B4-BE49-F238E27FC236}">
                <a16:creationId xmlns:a16="http://schemas.microsoft.com/office/drawing/2014/main" id="{1E5DD9FA-A45C-70DA-FC52-65BECB46CBC3}"/>
              </a:ext>
            </a:extLst>
          </p:cNvPr>
          <p:cNvSpPr>
            <a:spLocks noGrp="1"/>
          </p:cNvSpPr>
          <p:nvPr>
            <p:ph type="title" hasCustomPrompt="1"/>
          </p:nvPr>
        </p:nvSpPr>
        <p:spPr>
          <a:xfrm>
            <a:off x="671970" y="411481"/>
            <a:ext cx="10515599" cy="910957"/>
          </a:xfrm>
          <a:prstGeom prst="rect">
            <a:avLst/>
          </a:prstGeom>
        </p:spPr>
        <p:txBody>
          <a:bodyPr vert="horz" lIns="91440" tIns="45720" rIns="91440" bIns="45720" rtlCol="0" anchor="b" anchorCtr="0">
            <a:noAutofit/>
          </a:bodyPr>
          <a:lstStyle/>
          <a:p>
            <a:r>
              <a:rPr lang="en-US"/>
              <a:t>Headline goes here</a:t>
            </a:r>
          </a:p>
        </p:txBody>
      </p:sp>
    </p:spTree>
    <p:extLst>
      <p:ext uri="{BB962C8B-B14F-4D97-AF65-F5344CB8AC3E}">
        <p14:creationId xmlns:p14="http://schemas.microsoft.com/office/powerpoint/2010/main" val="3713725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column. 1 call out.">
    <p:spTree>
      <p:nvGrpSpPr>
        <p:cNvPr id="1" name=""/>
        <p:cNvGrpSpPr/>
        <p:nvPr/>
      </p:nvGrpSpPr>
      <p:grpSpPr>
        <a:xfrm>
          <a:off x="0" y="0"/>
          <a:ext cx="0" cy="0"/>
          <a:chOff x="0" y="0"/>
          <a:chExt cx="0" cy="0"/>
        </a:xfrm>
      </p:grpSpPr>
      <p:sp>
        <p:nvSpPr>
          <p:cNvPr id="9" name="Text Placeholder 22">
            <a:extLst>
              <a:ext uri="{FF2B5EF4-FFF2-40B4-BE49-F238E27FC236}">
                <a16:creationId xmlns:a16="http://schemas.microsoft.com/office/drawing/2014/main" id="{D729104E-D0B4-7F36-6E40-1F78086DEC8B}"/>
              </a:ext>
            </a:extLst>
          </p:cNvPr>
          <p:cNvSpPr>
            <a:spLocks noGrp="1"/>
          </p:cNvSpPr>
          <p:nvPr>
            <p:ph type="body" sz="quarter" idx="11" hasCustomPrompt="1"/>
          </p:nvPr>
        </p:nvSpPr>
        <p:spPr>
          <a:xfrm>
            <a:off x="671998" y="1417320"/>
            <a:ext cx="10509225" cy="338426"/>
          </a:xfrm>
          <a:prstGeom prst="rect">
            <a:avLst/>
          </a:prstGeom>
        </p:spPr>
        <p:txBody>
          <a:bodyPr wrap="square">
            <a:spAutoFit/>
          </a:bodyPr>
          <a:lstStyle>
            <a:lvl1pPr>
              <a:spcBef>
                <a:spcPts val="2400"/>
              </a:spcBef>
              <a:spcAft>
                <a:spcPts val="1200"/>
              </a:spcAft>
              <a:defRPr sz="1499" b="0"/>
            </a:lvl1pPr>
            <a:lvl3pPr marL="0" indent="0">
              <a:buNone/>
              <a:defRPr/>
            </a:lvl3pPr>
          </a:lstStyle>
          <a:p>
            <a:pPr>
              <a:spcBef>
                <a:spcPts val="2400"/>
              </a:spcBef>
              <a:spcAft>
                <a:spcPts val="1200"/>
              </a:spcAft>
            </a:pPr>
            <a:r>
              <a:rPr lang="en-US" sz="1599">
                <a:solidFill>
                  <a:schemeClr val="accent1"/>
                </a:solidFill>
                <a:ea typeface="+mj-ea"/>
                <a:cs typeface="+mj-cs"/>
              </a:rPr>
              <a:t>Subhead goes here</a:t>
            </a:r>
          </a:p>
        </p:txBody>
      </p:sp>
      <p:sp>
        <p:nvSpPr>
          <p:cNvPr id="13" name="Content Placeholder 5">
            <a:extLst>
              <a:ext uri="{FF2B5EF4-FFF2-40B4-BE49-F238E27FC236}">
                <a16:creationId xmlns:a16="http://schemas.microsoft.com/office/drawing/2014/main" id="{CEECB442-3C9A-3BE6-0E67-F5F35F316F05}"/>
              </a:ext>
            </a:extLst>
          </p:cNvPr>
          <p:cNvSpPr>
            <a:spLocks noGrp="1"/>
          </p:cNvSpPr>
          <p:nvPr>
            <p:ph sz="quarter" idx="19" hasCustomPrompt="1"/>
          </p:nvPr>
        </p:nvSpPr>
        <p:spPr>
          <a:xfrm>
            <a:off x="918095" y="2285943"/>
            <a:ext cx="2214990" cy="2601277"/>
          </a:xfrm>
          <a:prstGeom prst="rect">
            <a:avLst/>
          </a:prstGeom>
        </p:spPr>
        <p:txBody>
          <a:bodyPr/>
          <a:lstStyle>
            <a:lvl1pPr>
              <a:lnSpc>
                <a:spcPct val="120000"/>
              </a:lnSpc>
              <a:spcAft>
                <a:spcPts val="500"/>
              </a:spcAft>
              <a:defRPr sz="1399"/>
            </a:lvl1pPr>
            <a:lvl2pPr marL="0" indent="-228509" algn="l" defTabSz="914034" rtl="0" eaLnBrk="1" latinLnBrk="0" hangingPunct="1">
              <a:lnSpc>
                <a:spcPct val="120000"/>
              </a:lnSpc>
              <a:spcBef>
                <a:spcPts val="700"/>
              </a:spcBef>
              <a:spcAft>
                <a:spcPts val="700"/>
              </a:spcAft>
              <a:buSzPct val="90000"/>
              <a:buFont typeface="Arial" panose="020B0604020202020204" pitchFamily="34" charset="0"/>
              <a:buChar char="•"/>
              <a:defRPr lang="en-US" sz="1200" kern="1200" dirty="0">
                <a:solidFill>
                  <a:schemeClr val="tx1"/>
                </a:solidFill>
                <a:latin typeface="+mn-lt"/>
                <a:ea typeface="+mn-ea"/>
                <a:cs typeface="+mn-cs"/>
              </a:defRPr>
            </a:lvl2pPr>
            <a:lvl3pPr marL="0" indent="-228509" algn="l" defTabSz="914034" rtl="0" eaLnBrk="1" latinLnBrk="0" hangingPunct="1">
              <a:lnSpc>
                <a:spcPct val="120000"/>
              </a:lnSpc>
              <a:spcBef>
                <a:spcPts val="700"/>
              </a:spcBef>
              <a:spcAft>
                <a:spcPts val="700"/>
              </a:spcAft>
              <a:buSzPct val="90000"/>
              <a:buFont typeface="Arial" panose="020B0604020202020204" pitchFamily="34" charset="0"/>
              <a:buChar char="•"/>
              <a:defRPr lang="en-US" sz="1200" kern="1200" dirty="0">
                <a:solidFill>
                  <a:schemeClr val="tx1"/>
                </a:solidFill>
                <a:latin typeface="+mn-lt"/>
                <a:ea typeface="+mn-ea"/>
                <a:cs typeface="+mn-cs"/>
              </a:defRPr>
            </a:lvl3pPr>
            <a:lvl4pPr marL="0" indent="-228509" algn="l" defTabSz="914034" rtl="0" eaLnBrk="1" latinLnBrk="0" hangingPunct="1">
              <a:lnSpc>
                <a:spcPct val="120000"/>
              </a:lnSpc>
              <a:spcBef>
                <a:spcPts val="700"/>
              </a:spcBef>
              <a:spcAft>
                <a:spcPts val="700"/>
              </a:spcAft>
              <a:buSzPct val="90000"/>
              <a:buFont typeface="Arial" panose="020B0604020202020204" pitchFamily="34" charset="0"/>
              <a:buChar char="•"/>
              <a:defRPr lang="en-US" sz="1200" kern="1200" dirty="0">
                <a:solidFill>
                  <a:schemeClr val="tx1"/>
                </a:solidFill>
                <a:latin typeface="+mn-lt"/>
                <a:ea typeface="+mn-ea"/>
                <a:cs typeface="+mn-cs"/>
              </a:defRPr>
            </a:lvl4pPr>
            <a:lvl5pPr marL="0" indent="-228509" algn="l" defTabSz="914034" rtl="0" eaLnBrk="1" latinLnBrk="0" hangingPunct="1">
              <a:lnSpc>
                <a:spcPct val="120000"/>
              </a:lnSpc>
              <a:spcBef>
                <a:spcPts val="700"/>
              </a:spcBef>
              <a:spcAft>
                <a:spcPts val="700"/>
              </a:spcAft>
              <a:buSzPct val="90000"/>
              <a:buFont typeface="Arial" panose="020B0604020202020204" pitchFamily="34" charset="0"/>
              <a:buChar char="•"/>
              <a:defRPr lang="en-US" sz="1200" kern="1200" dirty="0">
                <a:solidFill>
                  <a:schemeClr val="tx1"/>
                </a:solidFill>
                <a:latin typeface="+mn-lt"/>
                <a:ea typeface="+mn-ea"/>
                <a:cs typeface="+mn-cs"/>
              </a:defRPr>
            </a:lvl5pPr>
          </a:lstStyle>
          <a:p>
            <a:pPr lvl="0"/>
            <a:r>
              <a:rPr lang="en-US"/>
              <a:t>Subhead goes here</a:t>
            </a:r>
          </a:p>
          <a:p>
            <a:pPr lvl="1"/>
            <a:r>
              <a:rPr lang="en-US"/>
              <a:t>Bullet 1 </a:t>
            </a:r>
          </a:p>
          <a:p>
            <a:pPr lvl="2"/>
            <a:r>
              <a:rPr lang="en-US"/>
              <a:t>Bullet 2</a:t>
            </a:r>
          </a:p>
          <a:p>
            <a:pPr lvl="3"/>
            <a:r>
              <a:rPr lang="en-US"/>
              <a:t>Bullet 3</a:t>
            </a:r>
          </a:p>
          <a:p>
            <a:pPr lvl="4"/>
            <a:r>
              <a:rPr lang="en-US"/>
              <a:t>Bullet 4</a:t>
            </a:r>
          </a:p>
        </p:txBody>
      </p:sp>
      <p:sp>
        <p:nvSpPr>
          <p:cNvPr id="17" name="Content Placeholder 5">
            <a:extLst>
              <a:ext uri="{FF2B5EF4-FFF2-40B4-BE49-F238E27FC236}">
                <a16:creationId xmlns:a16="http://schemas.microsoft.com/office/drawing/2014/main" id="{AA07C951-82D3-DA02-D324-CD6CEDCFADF1}"/>
              </a:ext>
            </a:extLst>
          </p:cNvPr>
          <p:cNvSpPr>
            <a:spLocks noGrp="1"/>
          </p:cNvSpPr>
          <p:nvPr>
            <p:ph sz="quarter" idx="23" hasCustomPrompt="1"/>
          </p:nvPr>
        </p:nvSpPr>
        <p:spPr>
          <a:xfrm>
            <a:off x="915505" y="5451032"/>
            <a:ext cx="2296985" cy="513945"/>
          </a:xfrm>
          <a:prstGeom prst="rect">
            <a:avLst/>
          </a:prstGeom>
        </p:spPr>
        <p:txBody>
          <a:bodyPr anchor="t" anchorCtr="0"/>
          <a:lstStyle>
            <a:lvl1pPr>
              <a:spcAft>
                <a:spcPts val="0"/>
              </a:spcAft>
              <a:defRPr sz="1399"/>
            </a:lvl1pPr>
            <a:lvl2pPr marL="0" indent="-228509">
              <a:spcAft>
                <a:spcPts val="0"/>
              </a:spcAft>
              <a:buSzPct val="90000"/>
              <a:buFont typeface="Arial" panose="020B0604020202020204" pitchFamily="34" charset="0"/>
              <a:buChar char="•"/>
              <a:defRPr sz="1200"/>
            </a:lvl2pPr>
            <a:lvl3pPr marL="0" indent="-228509">
              <a:spcAft>
                <a:spcPts val="0"/>
              </a:spcAft>
              <a:buSzPct val="90000"/>
              <a:buFont typeface="Arial" panose="020B0604020202020204" pitchFamily="34" charset="0"/>
              <a:buChar char="•"/>
              <a:defRPr sz="1200"/>
            </a:lvl3pPr>
            <a:lvl4pPr marL="0" indent="-228509">
              <a:spcAft>
                <a:spcPts val="0"/>
              </a:spcAft>
              <a:buSzPct val="90000"/>
              <a:buFont typeface="Arial" panose="020B0604020202020204" pitchFamily="34" charset="0"/>
              <a:buChar char="•"/>
              <a:defRPr sz="1200"/>
            </a:lvl4pPr>
            <a:lvl5pPr marL="0" indent="-228509">
              <a:spcAft>
                <a:spcPts val="0"/>
              </a:spcAft>
              <a:buSzPct val="90000"/>
              <a:buFont typeface="Arial" panose="020B0604020202020204" pitchFamily="34" charset="0"/>
              <a:buChar char="•"/>
              <a:defRPr sz="1200"/>
            </a:lvl5pPr>
          </a:lstStyle>
          <a:p>
            <a:pPr lvl="0"/>
            <a:r>
              <a:rPr lang="en-US"/>
              <a:t>Subhead goes here</a:t>
            </a:r>
          </a:p>
        </p:txBody>
      </p:sp>
      <p:sp>
        <p:nvSpPr>
          <p:cNvPr id="19" name="Content Placeholder 5">
            <a:extLst>
              <a:ext uri="{FF2B5EF4-FFF2-40B4-BE49-F238E27FC236}">
                <a16:creationId xmlns:a16="http://schemas.microsoft.com/office/drawing/2014/main" id="{BEB431B6-D285-5522-624A-BAF1BF72AAD4}"/>
              </a:ext>
            </a:extLst>
          </p:cNvPr>
          <p:cNvSpPr>
            <a:spLocks noGrp="1"/>
          </p:cNvSpPr>
          <p:nvPr>
            <p:ph sz="quarter" idx="24" hasCustomPrompt="1"/>
          </p:nvPr>
        </p:nvSpPr>
        <p:spPr>
          <a:xfrm>
            <a:off x="3337126" y="5451032"/>
            <a:ext cx="7626884" cy="513945"/>
          </a:xfrm>
          <a:prstGeom prst="rect">
            <a:avLst/>
          </a:prstGeom>
        </p:spPr>
        <p:txBody>
          <a:bodyPr anchor="t" anchorCtr="0"/>
          <a:lstStyle>
            <a:lvl1pPr>
              <a:spcAft>
                <a:spcPts val="0"/>
              </a:spcAft>
              <a:defRPr sz="1399"/>
            </a:lvl1pPr>
            <a:lvl2pPr marL="0" indent="0">
              <a:spcAft>
                <a:spcPts val="0"/>
              </a:spcAft>
              <a:buSzPct val="90000"/>
              <a:buFont typeface="Arial" panose="020B0604020202020204" pitchFamily="34" charset="0"/>
              <a:buNone/>
              <a:defRPr sz="1200">
                <a:solidFill>
                  <a:srgbClr val="003B71"/>
                </a:solidFill>
              </a:defRPr>
            </a:lvl2pPr>
            <a:lvl3pPr marL="0" indent="-228509">
              <a:spcAft>
                <a:spcPts val="0"/>
              </a:spcAft>
              <a:buSzPct val="90000"/>
              <a:buFont typeface="Arial" panose="020B0604020202020204" pitchFamily="34" charset="0"/>
              <a:buChar char="•"/>
              <a:defRPr sz="1200"/>
            </a:lvl3pPr>
            <a:lvl4pPr marL="0" indent="-228509">
              <a:spcAft>
                <a:spcPts val="0"/>
              </a:spcAft>
              <a:buSzPct val="90000"/>
              <a:buFont typeface="Arial" panose="020B0604020202020204" pitchFamily="34" charset="0"/>
              <a:buChar char="•"/>
              <a:defRPr sz="1200"/>
            </a:lvl4pPr>
            <a:lvl5pPr marL="0" indent="-228509">
              <a:spcAft>
                <a:spcPts val="0"/>
              </a:spcAft>
              <a:buSzPct val="90000"/>
              <a:buFont typeface="Arial" panose="020B0604020202020204" pitchFamily="34" charset="0"/>
              <a:buChar char="•"/>
              <a:defRPr sz="1200"/>
            </a:lvl5pPr>
          </a:lstStyle>
          <a:p>
            <a:pPr lvl="1"/>
            <a:r>
              <a:rPr lang="en-US"/>
              <a:t>Description paragraph here</a:t>
            </a:r>
          </a:p>
        </p:txBody>
      </p:sp>
      <p:sp>
        <p:nvSpPr>
          <p:cNvPr id="3" name="Title Placeholder 1">
            <a:extLst>
              <a:ext uri="{FF2B5EF4-FFF2-40B4-BE49-F238E27FC236}">
                <a16:creationId xmlns:a16="http://schemas.microsoft.com/office/drawing/2014/main" id="{D64D5387-CBC4-D57D-BB1E-CE8B89347206}"/>
              </a:ext>
            </a:extLst>
          </p:cNvPr>
          <p:cNvSpPr>
            <a:spLocks noGrp="1"/>
          </p:cNvSpPr>
          <p:nvPr>
            <p:ph type="title" hasCustomPrompt="1"/>
          </p:nvPr>
        </p:nvSpPr>
        <p:spPr>
          <a:xfrm>
            <a:off x="671970" y="411481"/>
            <a:ext cx="10515599" cy="910957"/>
          </a:xfrm>
          <a:prstGeom prst="rect">
            <a:avLst/>
          </a:prstGeom>
        </p:spPr>
        <p:txBody>
          <a:bodyPr vert="horz" lIns="91440" tIns="45720" rIns="91440" bIns="45720" rtlCol="0" anchor="b" anchorCtr="0">
            <a:noAutofit/>
          </a:bodyPr>
          <a:lstStyle/>
          <a:p>
            <a:r>
              <a:rPr lang="en-US"/>
              <a:t>Headline goes here</a:t>
            </a:r>
          </a:p>
        </p:txBody>
      </p:sp>
    </p:spTree>
    <p:extLst>
      <p:ext uri="{BB962C8B-B14F-4D97-AF65-F5344CB8AC3E}">
        <p14:creationId xmlns:p14="http://schemas.microsoft.com/office/powerpoint/2010/main" val="4009522707"/>
      </p:ext>
    </p:extLst>
  </p:cSld>
  <p:clrMapOvr>
    <a:masterClrMapping/>
  </p:clrMapOvr>
  <p:extLst>
    <p:ext uri="{DCECCB84-F9BA-43D5-87BE-67443E8EF086}">
      <p15:sldGuideLst xmlns:p15="http://schemas.microsoft.com/office/powerpoint/2012/main">
        <p15:guide id="1" pos="7212"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65F64F96-DD31-614B-5267-D39ABBDEE0CE}"/>
              </a:ext>
            </a:extLst>
          </p:cNvPr>
          <p:cNvSpPr>
            <a:spLocks noGrp="1"/>
          </p:cNvSpPr>
          <p:nvPr>
            <p:ph type="body" sz="quarter" idx="22" hasCustomPrompt="1"/>
          </p:nvPr>
        </p:nvSpPr>
        <p:spPr>
          <a:xfrm>
            <a:off x="671968" y="2174878"/>
            <a:ext cx="2034116" cy="499269"/>
          </a:xfrm>
          <a:prstGeom prst="rect">
            <a:avLst/>
          </a:prstGeom>
        </p:spPr>
        <p:txBody>
          <a:bodyPr/>
          <a:lstStyle>
            <a:lvl1pPr>
              <a:defRPr sz="1399"/>
            </a:lvl1pPr>
            <a:lvl2pPr>
              <a:defRPr sz="1200"/>
            </a:lvl2pPr>
            <a:lvl3pPr>
              <a:defRPr sz="1200"/>
            </a:lvl3pPr>
            <a:lvl4pPr>
              <a:defRPr sz="1200"/>
            </a:lvl4pPr>
            <a:lvl5pPr>
              <a:defRPr sz="1200"/>
            </a:lvl5pPr>
          </a:lstStyle>
          <a:p>
            <a:pPr lvl="0"/>
            <a:r>
              <a:rPr lang="en-US"/>
              <a:t>1. Topic 1 </a:t>
            </a:r>
            <a:br>
              <a:rPr lang="en-US"/>
            </a:br>
            <a:r>
              <a:rPr lang="en-US"/>
              <a:t>(Lorem ipsum)</a:t>
            </a:r>
          </a:p>
        </p:txBody>
      </p:sp>
      <p:sp>
        <p:nvSpPr>
          <p:cNvPr id="45" name="Text Placeholder 36">
            <a:extLst>
              <a:ext uri="{FF2B5EF4-FFF2-40B4-BE49-F238E27FC236}">
                <a16:creationId xmlns:a16="http://schemas.microsoft.com/office/drawing/2014/main" id="{F0439177-BCD9-0E50-8D3B-4CD285718372}"/>
              </a:ext>
            </a:extLst>
          </p:cNvPr>
          <p:cNvSpPr>
            <a:spLocks noGrp="1"/>
          </p:cNvSpPr>
          <p:nvPr>
            <p:ph type="body" sz="quarter" idx="28" hasCustomPrompt="1"/>
          </p:nvPr>
        </p:nvSpPr>
        <p:spPr>
          <a:xfrm>
            <a:off x="671968" y="2840199"/>
            <a:ext cx="2034116" cy="2733390"/>
          </a:xfrm>
          <a:prstGeom prst="rect">
            <a:avLst/>
          </a:prstGeom>
        </p:spPr>
        <p:txBody>
          <a:bodyPr/>
          <a:lstStyle>
            <a:lvl1pPr>
              <a:lnSpc>
                <a:spcPct val="120000"/>
              </a:lnSpc>
              <a:spcBef>
                <a:spcPts val="600"/>
              </a:spcBef>
              <a:def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defRPr>
            </a:lvl1pPr>
            <a:lvl2pPr>
              <a:defRPr sz="1200"/>
            </a:lvl2pPr>
            <a:lvl3pPr>
              <a:defRPr sz="1200"/>
            </a:lvl3pPr>
            <a:lvl4pPr>
              <a:defRPr sz="1200"/>
            </a:lvl4pPr>
            <a:lvl5pPr>
              <a:defRPr sz="1200"/>
            </a:lvl5pPr>
          </a:lstStyle>
          <a:p>
            <a:pPr marL="0" marR="0" lvl="0" indent="0" algn="l" defTabSz="914080" rtl="0" eaLnBrk="1" fontAlgn="auto" latinLnBrk="0" hangingPunct="1">
              <a:lnSpc>
                <a:spcPct val="100000"/>
              </a:lnSpc>
              <a:spcBef>
                <a:spcPts val="300"/>
              </a:spcBef>
              <a:spcAft>
                <a:spcPts val="0"/>
              </a:spcAft>
              <a:buClrTx/>
              <a:buSzTx/>
              <a:buFontTx/>
              <a:buNone/>
              <a:tabLst/>
              <a:defRPr/>
            </a:pPr>
            <a:r>
              <a:rPr kumimoji="0" lang="en-US" sz="12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Subhead goes here</a:t>
            </a:r>
          </a:p>
          <a:p>
            <a:pPr marL="0" marR="0" lvl="0" indent="0" algn="l" defTabSz="914080" rtl="0" eaLnBrk="1" fontAlgn="auto" latinLnBrk="0" hangingPunct="1">
              <a:lnSpc>
                <a:spcPct val="100000"/>
              </a:lnSpc>
              <a:spcBef>
                <a:spcPts val="300"/>
              </a:spcBef>
              <a:spcAft>
                <a:spcPts val="0"/>
              </a:spcAft>
              <a:buClrTx/>
              <a:buSzTx/>
              <a:buFontTx/>
              <a:buNone/>
              <a:tabLst/>
              <a:defRPr/>
            </a:pPr>
            <a:r>
              <a:rPr kumimoji="0" lang="en-US" sz="12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Description copy goes here.</a:t>
            </a:r>
            <a:br>
              <a:rPr kumimoji="0" lang="en-US" sz="12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br>
            <a:endParaRPr kumimoji="0" lang="en-US" sz="12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endParaRPr>
          </a:p>
          <a:p>
            <a:pPr marL="0" marR="0" lvl="0" indent="0" algn="l" defTabSz="914080" rtl="0" eaLnBrk="1" fontAlgn="auto" latinLnBrk="0" hangingPunct="1">
              <a:lnSpc>
                <a:spcPct val="100000"/>
              </a:lnSpc>
              <a:spcBef>
                <a:spcPts val="300"/>
              </a:spcBef>
              <a:spcAft>
                <a:spcPts val="0"/>
              </a:spcAft>
              <a:buClrTx/>
              <a:buSzTx/>
              <a:buFontTx/>
              <a:buNone/>
              <a:tabLst/>
              <a:defRPr/>
            </a:pPr>
            <a:r>
              <a:rPr kumimoji="0" lang="en-US" sz="1200" b="1"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Topic goes here</a:t>
            </a:r>
          </a:p>
          <a:p>
            <a:pPr marL="171381" marR="0" lvl="0" indent="-171381" algn="l" defTabSz="914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Bullet 1</a:t>
            </a:r>
          </a:p>
          <a:p>
            <a:pPr marL="171381" marR="0" lvl="0" indent="-171381" algn="l" defTabSz="914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Bullet 2</a:t>
            </a:r>
          </a:p>
          <a:p>
            <a:pPr marL="171381" marR="0" lvl="0" indent="-171381" algn="l" defTabSz="914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Bullet 3</a:t>
            </a:r>
          </a:p>
          <a:p>
            <a:pPr marL="171381" marR="0" lvl="0" indent="-171381" algn="l" defTabSz="914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Bullet 4</a:t>
            </a:r>
          </a:p>
          <a:p>
            <a:pPr marL="171381" marR="0" lvl="0" indent="-171381" algn="l" defTabSz="914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Bullet 5</a:t>
            </a:r>
          </a:p>
        </p:txBody>
      </p:sp>
      <p:sp>
        <p:nvSpPr>
          <p:cNvPr id="51" name="Text Placeholder 50">
            <a:extLst>
              <a:ext uri="{FF2B5EF4-FFF2-40B4-BE49-F238E27FC236}">
                <a16:creationId xmlns:a16="http://schemas.microsoft.com/office/drawing/2014/main" id="{91B12BC8-5FDA-A0A3-717C-A38989327E28}"/>
              </a:ext>
            </a:extLst>
          </p:cNvPr>
          <p:cNvSpPr>
            <a:spLocks noGrp="1"/>
          </p:cNvSpPr>
          <p:nvPr>
            <p:ph type="body" sz="quarter" idx="33" hasCustomPrompt="1"/>
          </p:nvPr>
        </p:nvSpPr>
        <p:spPr>
          <a:xfrm>
            <a:off x="671968" y="6126480"/>
            <a:ext cx="5582294" cy="203468"/>
          </a:xfrm>
          <a:prstGeom prst="rect">
            <a:avLst/>
          </a:prstGeom>
        </p:spPr>
        <p:txBody>
          <a:bodyPr anchor="b" anchorCtr="0">
            <a:normAutofit/>
          </a:bodyPr>
          <a:lstStyle>
            <a:lvl1pPr>
              <a:defRPr sz="900" b="1" baseline="0">
                <a:solidFill>
                  <a:schemeClr val="tx1"/>
                </a:solidFill>
              </a:defRPr>
            </a:lvl1pPr>
            <a:lvl3pPr marL="0" indent="0">
              <a:buNone/>
              <a:defRPr/>
            </a:lvl3pPr>
            <a:lvl5pPr marL="0" indent="0">
              <a:buNone/>
              <a:defRPr/>
            </a:lvl5pPr>
          </a:lstStyle>
          <a:p>
            <a:pPr marL="0" marR="0" lvl="0" indent="0" algn="l" defTabSz="91408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85000"/>
                    <a:lumOff val="15000"/>
                  </a:srgbClr>
                </a:solidFill>
                <a:effectLst/>
                <a:uLnTx/>
                <a:uFillTx/>
                <a:latin typeface="Arial" panose="020B0604020202020204"/>
                <a:ea typeface="+mn-ea"/>
                <a:cs typeface="+mn-cs"/>
              </a:rPr>
              <a:t>Notes and references option</a:t>
            </a:r>
          </a:p>
        </p:txBody>
      </p:sp>
      <p:sp>
        <p:nvSpPr>
          <p:cNvPr id="3" name="Text Placeholder 22">
            <a:extLst>
              <a:ext uri="{FF2B5EF4-FFF2-40B4-BE49-F238E27FC236}">
                <a16:creationId xmlns:a16="http://schemas.microsoft.com/office/drawing/2014/main" id="{8428DF8E-DDAC-F7ED-1842-5A275DBC6CD9}"/>
              </a:ext>
            </a:extLst>
          </p:cNvPr>
          <p:cNvSpPr>
            <a:spLocks noGrp="1"/>
          </p:cNvSpPr>
          <p:nvPr>
            <p:ph type="body" sz="quarter" idx="11" hasCustomPrompt="1"/>
          </p:nvPr>
        </p:nvSpPr>
        <p:spPr>
          <a:xfrm>
            <a:off x="671998" y="1417320"/>
            <a:ext cx="10509225" cy="338426"/>
          </a:xfrm>
          <a:prstGeom prst="rect">
            <a:avLst/>
          </a:prstGeom>
        </p:spPr>
        <p:txBody>
          <a:bodyPr wrap="square">
            <a:spAutoFit/>
          </a:bodyPr>
          <a:lstStyle>
            <a:lvl1pPr>
              <a:spcBef>
                <a:spcPts val="2400"/>
              </a:spcBef>
              <a:spcAft>
                <a:spcPts val="1200"/>
              </a:spcAft>
              <a:defRPr sz="1499" b="0"/>
            </a:lvl1pPr>
            <a:lvl3pPr marL="0" indent="0">
              <a:buNone/>
              <a:defRPr/>
            </a:lvl3pPr>
          </a:lstStyle>
          <a:p>
            <a:pPr>
              <a:spcBef>
                <a:spcPts val="2400"/>
              </a:spcBef>
              <a:spcAft>
                <a:spcPts val="1200"/>
              </a:spcAft>
            </a:pPr>
            <a:r>
              <a:rPr lang="en-US" sz="1599">
                <a:solidFill>
                  <a:schemeClr val="accent1"/>
                </a:solidFill>
                <a:ea typeface="+mj-ea"/>
                <a:cs typeface="+mj-cs"/>
              </a:rPr>
              <a:t>Subhead goes here</a:t>
            </a:r>
          </a:p>
        </p:txBody>
      </p:sp>
      <p:sp>
        <p:nvSpPr>
          <p:cNvPr id="4" name="Title Placeholder 1">
            <a:extLst>
              <a:ext uri="{FF2B5EF4-FFF2-40B4-BE49-F238E27FC236}">
                <a16:creationId xmlns:a16="http://schemas.microsoft.com/office/drawing/2014/main" id="{98310D8D-B780-0150-361B-D0CB902B60DD}"/>
              </a:ext>
            </a:extLst>
          </p:cNvPr>
          <p:cNvSpPr>
            <a:spLocks noGrp="1"/>
          </p:cNvSpPr>
          <p:nvPr>
            <p:ph type="title" hasCustomPrompt="1"/>
          </p:nvPr>
        </p:nvSpPr>
        <p:spPr>
          <a:xfrm>
            <a:off x="671970" y="411481"/>
            <a:ext cx="10515599" cy="910957"/>
          </a:xfrm>
          <a:prstGeom prst="rect">
            <a:avLst/>
          </a:prstGeom>
        </p:spPr>
        <p:txBody>
          <a:bodyPr vert="horz" lIns="91440" tIns="45720" rIns="91440" bIns="45720" rtlCol="0" anchor="b" anchorCtr="0">
            <a:noAutofit/>
          </a:bodyPr>
          <a:lstStyle/>
          <a:p>
            <a:r>
              <a:rPr lang="en-US"/>
              <a:t>Headline goes here</a:t>
            </a:r>
          </a:p>
        </p:txBody>
      </p:sp>
    </p:spTree>
    <p:extLst>
      <p:ext uri="{BB962C8B-B14F-4D97-AF65-F5344CB8AC3E}">
        <p14:creationId xmlns:p14="http://schemas.microsoft.com/office/powerpoint/2010/main" val="16754437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B3EAA283-55DA-2B6A-7E3E-055D8C0B720A}"/>
              </a:ext>
            </a:extLst>
          </p:cNvPr>
          <p:cNvSpPr>
            <a:spLocks noGrp="1"/>
          </p:cNvSpPr>
          <p:nvPr>
            <p:ph type="body" sz="quarter" idx="11" hasCustomPrompt="1"/>
          </p:nvPr>
        </p:nvSpPr>
        <p:spPr>
          <a:xfrm>
            <a:off x="671998" y="1417320"/>
            <a:ext cx="10509225" cy="338426"/>
          </a:xfrm>
          <a:prstGeom prst="rect">
            <a:avLst/>
          </a:prstGeom>
        </p:spPr>
        <p:txBody>
          <a:bodyPr wrap="square">
            <a:spAutoFit/>
          </a:bodyPr>
          <a:lstStyle>
            <a:lvl1pPr>
              <a:spcBef>
                <a:spcPts val="2400"/>
              </a:spcBef>
              <a:spcAft>
                <a:spcPts val="1200"/>
              </a:spcAft>
              <a:defRPr sz="1499" b="0"/>
            </a:lvl1pPr>
            <a:lvl3pPr marL="0" indent="0">
              <a:buNone/>
              <a:defRPr/>
            </a:lvl3pPr>
          </a:lstStyle>
          <a:p>
            <a:pPr>
              <a:spcBef>
                <a:spcPts val="2400"/>
              </a:spcBef>
              <a:spcAft>
                <a:spcPts val="1200"/>
              </a:spcAft>
            </a:pPr>
            <a:r>
              <a:rPr lang="en-US" sz="1599">
                <a:solidFill>
                  <a:schemeClr val="accent1"/>
                </a:solidFill>
                <a:ea typeface="+mj-ea"/>
                <a:cs typeface="+mj-cs"/>
              </a:rPr>
              <a:t>Subhead goes here</a:t>
            </a:r>
          </a:p>
        </p:txBody>
      </p:sp>
      <p:sp>
        <p:nvSpPr>
          <p:cNvPr id="4" name="Title Placeholder 1">
            <a:extLst>
              <a:ext uri="{FF2B5EF4-FFF2-40B4-BE49-F238E27FC236}">
                <a16:creationId xmlns:a16="http://schemas.microsoft.com/office/drawing/2014/main" id="{E2DC69DA-FB05-3F42-B62D-6D5B957013EA}"/>
              </a:ext>
            </a:extLst>
          </p:cNvPr>
          <p:cNvSpPr>
            <a:spLocks noGrp="1"/>
          </p:cNvSpPr>
          <p:nvPr>
            <p:ph type="title" hasCustomPrompt="1"/>
          </p:nvPr>
        </p:nvSpPr>
        <p:spPr>
          <a:xfrm>
            <a:off x="671970" y="411481"/>
            <a:ext cx="10515599" cy="910957"/>
          </a:xfrm>
          <a:prstGeom prst="rect">
            <a:avLst/>
          </a:prstGeom>
        </p:spPr>
        <p:txBody>
          <a:bodyPr vert="horz" lIns="91440" tIns="45720" rIns="91440" bIns="45720" rtlCol="0" anchor="b" anchorCtr="0">
            <a:noAutofit/>
          </a:bodyPr>
          <a:lstStyle/>
          <a:p>
            <a:r>
              <a:rPr lang="en-US"/>
              <a:t>Headline goes here</a:t>
            </a:r>
          </a:p>
        </p:txBody>
      </p:sp>
    </p:spTree>
    <p:extLst>
      <p:ext uri="{BB962C8B-B14F-4D97-AF65-F5344CB8AC3E}">
        <p14:creationId xmlns:p14="http://schemas.microsoft.com/office/powerpoint/2010/main" val="1966540716"/>
      </p:ext>
    </p:extLst>
  </p:cSld>
  <p:clrMapOvr>
    <a:masterClrMapping/>
  </p:clrMapOvr>
  <p:extLst>
    <p:ext uri="{DCECCB84-F9BA-43D5-87BE-67443E8EF086}">
      <p15:sldGuideLst xmlns:p15="http://schemas.microsoft.com/office/powerpoint/2012/main">
        <p15:guide id="1" pos="456" userDrawn="1">
          <p15:clr>
            <a:srgbClr val="FBAE40"/>
          </p15:clr>
        </p15:guide>
        <p15:guide id="2" pos="552"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5" userDrawn="1">
          <p15:clr>
            <a:srgbClr val="FBAE40"/>
          </p15:clr>
        </p15:guide>
        <p15:guide id="8" pos="2221" userDrawn="1">
          <p15:clr>
            <a:srgbClr val="FBAE40"/>
          </p15:clr>
        </p15:guide>
        <p15:guide id="9" pos="2688"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7" userDrawn="1">
          <p15:clr>
            <a:srgbClr val="FBAE40"/>
          </p15:clr>
        </p15:guide>
        <p15:guide id="20" pos="5567"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16" userDrawn="1">
          <p15:clr>
            <a:srgbClr val="FBAE40"/>
          </p15:clr>
        </p15:guide>
        <p15:guide id="26" pos="6012" userDrawn="1">
          <p15:clr>
            <a:srgbClr val="FBAE40"/>
          </p15:clr>
        </p15:guide>
        <p15:guide id="27" pos="612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Chart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7B1367-6FAE-7685-9A1A-BF1ACEF5E0F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
        <p:nvSpPr>
          <p:cNvPr id="5" name="TextBox 4">
            <a:extLst>
              <a:ext uri="{FF2B5EF4-FFF2-40B4-BE49-F238E27FC236}">
                <a16:creationId xmlns:a16="http://schemas.microsoft.com/office/drawing/2014/main" id="{B733EF01-B8B8-30C0-5FAF-EE5761A91668}"/>
              </a:ext>
            </a:extLst>
          </p:cNvPr>
          <p:cNvSpPr txBox="1">
            <a:spLocks/>
          </p:cNvSpPr>
          <p:nvPr userDrawn="1"/>
        </p:nvSpPr>
        <p:spPr>
          <a:xfrm>
            <a:off x="285714" y="6428713"/>
            <a:ext cx="7068286" cy="246221"/>
          </a:xfrm>
          <a:prstGeom prst="rect">
            <a:avLst/>
          </a:prstGeom>
          <a:noFill/>
        </p:spPr>
        <p:txBody>
          <a:bodyPr wrap="square">
            <a:spAutoFit/>
          </a:bodyPr>
          <a:lstStyle/>
          <a:p>
            <a:pPr algn="l"/>
            <a:fld id="{8C8B385D-DF67-E241-B0BF-76B80A8E743B}" type="slidenum">
              <a:rPr lang="en-US" sz="1000" smtClean="0">
                <a:solidFill>
                  <a:srgbClr val="898989"/>
                </a:solidFill>
              </a:rPr>
              <a:pPr algn="l"/>
              <a:t>‹#›</a:t>
            </a:fld>
            <a:r>
              <a:rPr lang="en-US" sz="1000">
                <a:solidFill>
                  <a:srgbClr val="898989"/>
                </a:solidFill>
              </a:rPr>
              <a:t>  |    ©2025 Kaiser Foundation Health Plan, Inc.</a:t>
            </a:r>
          </a:p>
        </p:txBody>
      </p:sp>
    </p:spTree>
    <p:extLst>
      <p:ext uri="{BB962C8B-B14F-4D97-AF65-F5344CB8AC3E}">
        <p14:creationId xmlns:p14="http://schemas.microsoft.com/office/powerpoint/2010/main" val="2626331408"/>
      </p:ext>
    </p:extLst>
  </p:cSld>
  <p:clrMapOvr>
    <a:masterClrMapping/>
  </p:clrMapOvr>
  <p:extLst>
    <p:ext uri="{DCECCB84-F9BA-43D5-87BE-67443E8EF086}">
      <p15:sldGuideLst xmlns:p15="http://schemas.microsoft.com/office/powerpoint/2012/main">
        <p15:guide id="1" pos="456" userDrawn="1">
          <p15:clr>
            <a:srgbClr val="FBAE40"/>
          </p15:clr>
        </p15:guide>
        <p15:guide id="2" pos="552" userDrawn="1">
          <p15:clr>
            <a:srgbClr val="FBAE40"/>
          </p15:clr>
        </p15:guide>
        <p15:guide id="3" pos="1008" userDrawn="1">
          <p15:clr>
            <a:srgbClr val="FBAE40"/>
          </p15:clr>
        </p15:guide>
        <p15:guide id="4" pos="1104" userDrawn="1">
          <p15:clr>
            <a:srgbClr val="FBAE40"/>
          </p15:clr>
        </p15:guide>
        <p15:guide id="5" pos="1560" userDrawn="1">
          <p15:clr>
            <a:srgbClr val="FBAE40"/>
          </p15:clr>
        </p15:guide>
        <p15:guide id="6" pos="1668" userDrawn="1">
          <p15:clr>
            <a:srgbClr val="FBAE40"/>
          </p15:clr>
        </p15:guide>
        <p15:guide id="7" pos="2125" userDrawn="1">
          <p15:clr>
            <a:srgbClr val="FBAE40"/>
          </p15:clr>
        </p15:guide>
        <p15:guide id="8" pos="2221" userDrawn="1">
          <p15:clr>
            <a:srgbClr val="FBAE40"/>
          </p15:clr>
        </p15:guide>
        <p15:guide id="9" pos="2688" userDrawn="1">
          <p15:clr>
            <a:srgbClr val="FBAE40"/>
          </p15:clr>
        </p15:guide>
        <p15:guide id="10" pos="2772" userDrawn="1">
          <p15:clr>
            <a:srgbClr val="FBAE40"/>
          </p15:clr>
        </p15:guide>
        <p15:guide id="11" pos="3228" userDrawn="1">
          <p15:clr>
            <a:srgbClr val="FBAE40"/>
          </p15:clr>
        </p15:guide>
        <p15:guide id="12" pos="3324" userDrawn="1">
          <p15:clr>
            <a:srgbClr val="FBAE40"/>
          </p15:clr>
        </p15:guide>
        <p15:guide id="13" pos="3780" userDrawn="1">
          <p15:clr>
            <a:srgbClr val="FBAE40"/>
          </p15:clr>
        </p15:guide>
        <p15:guide id="14" pos="3888" userDrawn="1">
          <p15:clr>
            <a:srgbClr val="FBAE40"/>
          </p15:clr>
        </p15:guide>
        <p15:guide id="15" pos="4332" userDrawn="1">
          <p15:clr>
            <a:srgbClr val="FBAE40"/>
          </p15:clr>
        </p15:guide>
        <p15:guide id="16" pos="4452" userDrawn="1">
          <p15:clr>
            <a:srgbClr val="FBAE40"/>
          </p15:clr>
        </p15:guide>
        <p15:guide id="17" pos="4896" userDrawn="1">
          <p15:clr>
            <a:srgbClr val="FBAE40"/>
          </p15:clr>
        </p15:guide>
        <p15:guide id="18" pos="5004" userDrawn="1">
          <p15:clr>
            <a:srgbClr val="FBAE40"/>
          </p15:clr>
        </p15:guide>
        <p15:guide id="19" pos="5447" userDrawn="1">
          <p15:clr>
            <a:srgbClr val="FBAE40"/>
          </p15:clr>
        </p15:guide>
        <p15:guide id="20" pos="5567" userDrawn="1">
          <p15:clr>
            <a:srgbClr val="FBAE40"/>
          </p15:clr>
        </p15:guide>
        <p15:guide id="21" pos="6564" userDrawn="1">
          <p15:clr>
            <a:srgbClr val="FBAE40"/>
          </p15:clr>
        </p15:guide>
        <p15:guide id="22" pos="6672" userDrawn="1">
          <p15:clr>
            <a:srgbClr val="FBAE40"/>
          </p15:clr>
        </p15:guide>
        <p15:guide id="23" pos="7116" userDrawn="1">
          <p15:clr>
            <a:srgbClr val="FBAE40"/>
          </p15:clr>
        </p15:guide>
        <p15:guide id="24" pos="7224" userDrawn="1">
          <p15:clr>
            <a:srgbClr val="FBAE40"/>
          </p15:clr>
        </p15:guide>
        <p15:guide id="25" orient="horz" pos="216" userDrawn="1">
          <p15:clr>
            <a:srgbClr val="FBAE40"/>
          </p15:clr>
        </p15:guide>
        <p15:guide id="26" pos="6012" userDrawn="1">
          <p15:clr>
            <a:srgbClr val="FBAE40"/>
          </p15:clr>
        </p15:guide>
        <p15:guide id="27" pos="612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49477026"/>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6849950"/>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445528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_6">
    <p:spTree>
      <p:nvGrpSpPr>
        <p:cNvPr id="1" name=""/>
        <p:cNvGrpSpPr/>
        <p:nvPr/>
      </p:nvGrpSpPr>
      <p:grpSpPr>
        <a:xfrm>
          <a:off x="0" y="0"/>
          <a:ext cx="0" cy="0"/>
          <a:chOff x="0" y="0"/>
          <a:chExt cx="0" cy="0"/>
        </a:xfrm>
      </p:grpSpPr>
      <p:sp>
        <p:nvSpPr>
          <p:cNvPr id="5" name="Rectangle 4"/>
          <p:cNvSpPr/>
          <p:nvPr userDrawn="1"/>
        </p:nvSpPr>
        <p:spPr>
          <a:xfrm>
            <a:off x="2" y="1671867"/>
            <a:ext cx="12192000" cy="35383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12" name="Title Placeholder 7"/>
          <p:cNvSpPr>
            <a:spLocks noGrp="1"/>
          </p:cNvSpPr>
          <p:nvPr>
            <p:ph type="title" hasCustomPrompt="1"/>
          </p:nvPr>
        </p:nvSpPr>
        <p:spPr>
          <a:xfrm>
            <a:off x="1886465" y="2920016"/>
            <a:ext cx="8419072" cy="978219"/>
          </a:xfrm>
          <a:prstGeom prst="rect">
            <a:avLst/>
          </a:prstGeom>
        </p:spPr>
        <p:txBody>
          <a:bodyPr vert="horz" lIns="91440" tIns="45720" rIns="91440" bIns="45720" rtlCol="0" anchor="ctr" anchorCtr="0">
            <a:noAutofit/>
          </a:bodyPr>
          <a:lstStyle>
            <a:lvl1pPr algn="ctr">
              <a:lnSpc>
                <a:spcPct val="100000"/>
              </a:lnSpc>
              <a:defRPr b="0" baseline="0">
                <a:solidFill>
                  <a:schemeClr val="bg1"/>
                </a:solidFill>
              </a:defRPr>
            </a:lvl1pPr>
          </a:lstStyle>
          <a:p>
            <a:r>
              <a:rPr lang="en-US"/>
              <a:t>“A slide for quotes or message that can be centered within the frame here. ”</a:t>
            </a:r>
          </a:p>
        </p:txBody>
      </p:sp>
      <p:sp>
        <p:nvSpPr>
          <p:cNvPr id="7" name="Text Placeholder 6"/>
          <p:cNvSpPr>
            <a:spLocks noGrp="1"/>
          </p:cNvSpPr>
          <p:nvPr>
            <p:ph type="body" sz="quarter" idx="10" hasCustomPrompt="1"/>
          </p:nvPr>
        </p:nvSpPr>
        <p:spPr>
          <a:xfrm>
            <a:off x="5461626" y="3987687"/>
            <a:ext cx="4843876" cy="385011"/>
          </a:xfrm>
          <a:prstGeom prst="rect">
            <a:avLst/>
          </a:prstGeom>
        </p:spPr>
        <p:txBody>
          <a:bodyPr anchor="ctr" anchorCtr="0"/>
          <a:lstStyle>
            <a:lvl1pPr marL="0" indent="0" algn="r">
              <a:buFontTx/>
              <a:buNone/>
              <a:defRPr sz="1399">
                <a:solidFill>
                  <a:schemeClr val="bg1"/>
                </a:solidFill>
              </a:defRPr>
            </a:lvl1pPr>
            <a:lvl2pPr marL="228509" indent="0">
              <a:buFontTx/>
              <a:buNone/>
              <a:defRPr/>
            </a:lvl2pPr>
            <a:lvl3pPr marL="457017" indent="0">
              <a:buFontTx/>
              <a:buNone/>
              <a:defRPr/>
            </a:lvl3pPr>
            <a:lvl4pPr marL="685526" indent="0">
              <a:buFontTx/>
              <a:buNone/>
              <a:defRPr/>
            </a:lvl4pPr>
            <a:lvl5pPr marL="914034" indent="0">
              <a:buFontTx/>
              <a:buNone/>
              <a:defRPr/>
            </a:lvl5pPr>
          </a:lstStyle>
          <a:p>
            <a:r>
              <a:rPr lang="en-US" sz="1799">
                <a:solidFill>
                  <a:schemeClr val="accent1">
                    <a:lumMod val="20000"/>
                    <a:lumOff val="80000"/>
                  </a:schemeClr>
                </a:solidFill>
              </a:rPr>
              <a:t>- Use author name if quoting</a:t>
            </a:r>
          </a:p>
        </p:txBody>
      </p:sp>
      <p:sp>
        <p:nvSpPr>
          <p:cNvPr id="2" name="Slide Number Placeholder 8">
            <a:extLst>
              <a:ext uri="{FF2B5EF4-FFF2-40B4-BE49-F238E27FC236}">
                <a16:creationId xmlns:a16="http://schemas.microsoft.com/office/drawing/2014/main" id="{0893822B-DD36-284B-BF1A-983680C84157}"/>
              </a:ext>
            </a:extLst>
          </p:cNvPr>
          <p:cNvSpPr>
            <a:spLocks noGrp="1"/>
          </p:cNvSpPr>
          <p:nvPr>
            <p:ph type="sldNum" sz="quarter" idx="4"/>
          </p:nvPr>
        </p:nvSpPr>
        <p:spPr>
          <a:xfrm>
            <a:off x="327950" y="6472971"/>
            <a:ext cx="2818813" cy="153888"/>
          </a:xfrm>
          <a:prstGeom prst="rect">
            <a:avLst/>
          </a:prstGeom>
        </p:spPr>
        <p:txBody>
          <a:bodyPr vert="horz" wrap="none" lIns="0" tIns="0" rIns="0" bIns="0" rtlCol="0" anchor="b" anchorCtr="0">
            <a:spAutoFit/>
          </a:bodyPr>
          <a:lstStyle>
            <a:lvl1pPr algn="l">
              <a:defRPr sz="1000">
                <a:solidFill>
                  <a:schemeClr val="tx1">
                    <a:tint val="75000"/>
                  </a:schemeClr>
                </a:solidFill>
              </a:defRPr>
            </a:lvl1pPr>
          </a:lstStyle>
          <a:p>
            <a:fld id="{8C8B385D-DF67-E241-B0BF-76B80A8E743B}" type="slidenum">
              <a:rPr lang="en-US" smtClean="0"/>
              <a:pPr/>
              <a:t>‹#›</a:t>
            </a:fld>
            <a:r>
              <a:rPr lang="en-US"/>
              <a:t>  |   ©2025 Kaiser Foundation Health Plan, Inc.</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30411696"/>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82228156"/>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719392"/>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51653018"/>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3020276"/>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270552"/>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8560124"/>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2256936"/>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_12">
    <p:spTree>
      <p:nvGrpSpPr>
        <p:cNvPr id="1" name=""/>
        <p:cNvGrpSpPr/>
        <p:nvPr/>
      </p:nvGrpSpPr>
      <p:grpSpPr>
        <a:xfrm>
          <a:off x="0" y="0"/>
          <a:ext cx="0" cy="0"/>
          <a:chOff x="0" y="0"/>
          <a:chExt cx="0" cy="0"/>
        </a:xfrm>
      </p:grpSpPr>
      <p:pic>
        <p:nvPicPr>
          <p:cNvPr id="3" name="Picture 2" descr="A blue background with white cubes&#10;&#10;Description automatically generated">
            <a:extLst>
              <a:ext uri="{FF2B5EF4-FFF2-40B4-BE49-F238E27FC236}">
                <a16:creationId xmlns:a16="http://schemas.microsoft.com/office/drawing/2014/main" id="{33AB08B4-BFCC-C547-A030-749CF16798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6212"/>
          </a:xfrm>
          <a:prstGeom prst="rect">
            <a:avLst/>
          </a:prstGeom>
        </p:spPr>
      </p:pic>
      <p:sp>
        <p:nvSpPr>
          <p:cNvPr id="5" name="Title Placeholder 7">
            <a:extLst>
              <a:ext uri="{FF2B5EF4-FFF2-40B4-BE49-F238E27FC236}">
                <a16:creationId xmlns:a16="http://schemas.microsoft.com/office/drawing/2014/main" id="{0825A11C-0102-2C3D-564D-699B49297AA5}"/>
              </a:ext>
            </a:extLst>
          </p:cNvPr>
          <p:cNvSpPr>
            <a:spLocks noGrp="1"/>
          </p:cNvSpPr>
          <p:nvPr>
            <p:ph type="title" hasCustomPrompt="1"/>
          </p:nvPr>
        </p:nvSpPr>
        <p:spPr>
          <a:xfrm>
            <a:off x="838092" y="2199737"/>
            <a:ext cx="10515818" cy="1690776"/>
          </a:xfrm>
          <a:prstGeom prst="rect">
            <a:avLst/>
          </a:prstGeom>
        </p:spPr>
        <p:txBody>
          <a:bodyPr vert="horz" lIns="0" tIns="0" rIns="0" bIns="0" rtlCol="0" anchor="ctr">
            <a:noAutofit/>
          </a:bodyPr>
          <a:lstStyle>
            <a:lvl1pPr>
              <a:defRPr sz="3599" b="1">
                <a:solidFill>
                  <a:schemeClr val="bg1"/>
                </a:solidFill>
              </a:defRPr>
            </a:lvl1pPr>
          </a:lstStyle>
          <a:p>
            <a:r>
              <a:rPr lang="en-US" dirty="0"/>
              <a:t>Title of presentation goes in this space</a:t>
            </a:r>
          </a:p>
        </p:txBody>
      </p:sp>
      <p:pic>
        <p:nvPicPr>
          <p:cNvPr id="8" name="Picture 7">
            <a:extLst>
              <a:ext uri="{FF2B5EF4-FFF2-40B4-BE49-F238E27FC236}">
                <a16:creationId xmlns:a16="http://schemas.microsoft.com/office/drawing/2014/main" id="{D3B603E7-5F52-6874-A722-467D3A7A541B}"/>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838091" y="1089062"/>
            <a:ext cx="3045071" cy="344770"/>
          </a:xfrm>
          <a:prstGeom prst="rect">
            <a:avLst/>
          </a:prstGeom>
        </p:spPr>
      </p:pic>
      <p:sp>
        <p:nvSpPr>
          <p:cNvPr id="4" name="TextBox 3">
            <a:extLst>
              <a:ext uri="{FF2B5EF4-FFF2-40B4-BE49-F238E27FC236}">
                <a16:creationId xmlns:a16="http://schemas.microsoft.com/office/drawing/2014/main" id="{4BE8B6E6-FBD0-6D96-A81F-A31159987908}"/>
              </a:ext>
            </a:extLst>
          </p:cNvPr>
          <p:cNvSpPr txBox="1"/>
          <p:nvPr userDrawn="1"/>
        </p:nvSpPr>
        <p:spPr>
          <a:xfrm>
            <a:off x="285714" y="6428713"/>
            <a:ext cx="7068286" cy="246221"/>
          </a:xfrm>
          <a:prstGeom prst="rect">
            <a:avLst/>
          </a:prstGeom>
          <a:noFill/>
        </p:spPr>
        <p:txBody>
          <a:bodyPr wrap="square">
            <a:spAutoFit/>
          </a:bodyPr>
          <a:lstStyle/>
          <a:p>
            <a:pPr algn="l"/>
            <a:r>
              <a:rPr lang="en-US" sz="1000" dirty="0">
                <a:solidFill>
                  <a:schemeClr val="bg1"/>
                </a:solidFill>
              </a:rPr>
              <a:t>©2025 Kaiser Foundation Health Plan, Inc.</a:t>
            </a:r>
          </a:p>
        </p:txBody>
      </p:sp>
    </p:spTree>
    <p:extLst>
      <p:ext uri="{BB962C8B-B14F-4D97-AF65-F5344CB8AC3E}">
        <p14:creationId xmlns:p14="http://schemas.microsoft.com/office/powerpoint/2010/main" val="7326890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23320"/>
            <a:ext cx="8155675" cy="867368"/>
          </a:xfrm>
        </p:spPr>
        <p:txBody>
          <a:bodyPr/>
          <a:lstStyle>
            <a:lvl1pPr>
              <a:defRPr>
                <a:solidFill>
                  <a:srgbClr val="3F6B9D"/>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5647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_7">
    <p:spTree>
      <p:nvGrpSpPr>
        <p:cNvPr id="1" name=""/>
        <p:cNvGrpSpPr/>
        <p:nvPr/>
      </p:nvGrpSpPr>
      <p:grpSpPr>
        <a:xfrm>
          <a:off x="0" y="0"/>
          <a:ext cx="0" cy="0"/>
          <a:chOff x="0" y="0"/>
          <a:chExt cx="0" cy="0"/>
        </a:xfrm>
      </p:grpSpPr>
      <p:sp>
        <p:nvSpPr>
          <p:cNvPr id="10" name="Rectangle 9"/>
          <p:cNvSpPr/>
          <p:nvPr userDrawn="1"/>
        </p:nvSpPr>
        <p:spPr>
          <a:xfrm>
            <a:off x="2" y="4552950"/>
            <a:ext cx="12192000" cy="2305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12" name="Title Placeholder 7"/>
          <p:cNvSpPr>
            <a:spLocks noGrp="1"/>
          </p:cNvSpPr>
          <p:nvPr>
            <p:ph type="title" hasCustomPrompt="1"/>
          </p:nvPr>
        </p:nvSpPr>
        <p:spPr>
          <a:xfrm>
            <a:off x="838093" y="5210417"/>
            <a:ext cx="8682356" cy="721244"/>
          </a:xfrm>
          <a:prstGeom prst="rect">
            <a:avLst/>
          </a:prstGeom>
        </p:spPr>
        <p:txBody>
          <a:bodyPr vert="horz" lIns="91440" tIns="45720" rIns="91440" bIns="45720" rtlCol="0" anchor="t" anchorCtr="0">
            <a:noAutofit/>
          </a:bodyPr>
          <a:lstStyle>
            <a:lvl1pPr algn="l">
              <a:lnSpc>
                <a:spcPct val="100000"/>
              </a:lnSpc>
              <a:defRPr sz="2400" b="0" baseline="0">
                <a:solidFill>
                  <a:schemeClr val="accent1">
                    <a:lumMod val="20000"/>
                    <a:lumOff val="80000"/>
                  </a:schemeClr>
                </a:solidFill>
              </a:defRPr>
            </a:lvl1pPr>
          </a:lstStyle>
          <a:p>
            <a:r>
              <a:rPr lang="en-US" dirty="0"/>
              <a:t>A large bold statement goes here and can go up to two lines</a:t>
            </a:r>
          </a:p>
        </p:txBody>
      </p:sp>
      <p:sp>
        <p:nvSpPr>
          <p:cNvPr id="4" name="Picture Placeholder 3"/>
          <p:cNvSpPr>
            <a:spLocks noGrp="1"/>
          </p:cNvSpPr>
          <p:nvPr>
            <p:ph type="pic" sz="quarter" idx="10"/>
          </p:nvPr>
        </p:nvSpPr>
        <p:spPr>
          <a:xfrm>
            <a:off x="2" y="0"/>
            <a:ext cx="12192000" cy="4552950"/>
          </a:xfrm>
          <a:prstGeom prst="rect">
            <a:avLst/>
          </a:prstGeom>
          <a:solidFill>
            <a:schemeClr val="bg1">
              <a:lumMod val="95000"/>
            </a:schemeClr>
          </a:solidFill>
        </p:spPr>
        <p:txBody>
          <a:bodyPr/>
          <a:lstStyle>
            <a:lvl1pPr marL="0" indent="0">
              <a:buNone/>
              <a:defRPr/>
            </a:lvl1pPr>
          </a:lstStyle>
          <a:p>
            <a:endParaRPr lang="en-US"/>
          </a:p>
        </p:txBody>
      </p:sp>
      <p:sp>
        <p:nvSpPr>
          <p:cNvPr id="2" name="Slide Number Placeholder 8">
            <a:extLst>
              <a:ext uri="{FF2B5EF4-FFF2-40B4-BE49-F238E27FC236}">
                <a16:creationId xmlns:a16="http://schemas.microsoft.com/office/drawing/2014/main" id="{EA12DAEF-07E3-E73A-63E4-DFBEF88FBF48}"/>
              </a:ext>
            </a:extLst>
          </p:cNvPr>
          <p:cNvSpPr>
            <a:spLocks noGrp="1"/>
          </p:cNvSpPr>
          <p:nvPr>
            <p:ph type="sldNum" sz="quarter" idx="4"/>
          </p:nvPr>
        </p:nvSpPr>
        <p:spPr>
          <a:xfrm>
            <a:off x="327950" y="6472971"/>
            <a:ext cx="2818813" cy="153888"/>
          </a:xfrm>
          <a:prstGeom prst="rect">
            <a:avLst/>
          </a:prstGeom>
        </p:spPr>
        <p:txBody>
          <a:bodyPr vert="horz" wrap="none" lIns="0" tIns="0" rIns="0" bIns="0" rtlCol="0" anchor="b" anchorCtr="0">
            <a:spAutoFit/>
          </a:bodyPr>
          <a:lstStyle>
            <a:lvl1pPr algn="l">
              <a:defRPr sz="1000">
                <a:solidFill>
                  <a:schemeClr val="tx1">
                    <a:tint val="75000"/>
                  </a:schemeClr>
                </a:solidFill>
              </a:defRPr>
            </a:lvl1pPr>
          </a:lstStyle>
          <a:p>
            <a:fld id="{8C8B385D-DF67-E241-B0BF-76B80A8E743B}" type="slidenum">
              <a:rPr lang="en-US" smtClean="0"/>
              <a:pPr/>
              <a:t>‹#›</a:t>
            </a:fld>
            <a:r>
              <a:rPr lang="en-US"/>
              <a:t>  |   ©2025 Kaiser Foundation Health Plan, Inc.</a:t>
            </a:r>
          </a:p>
        </p:txBody>
      </p:sp>
      <p:pic>
        <p:nvPicPr>
          <p:cNvPr id="3" name="Picture 2">
            <a:extLst>
              <a:ext uri="{FF2B5EF4-FFF2-40B4-BE49-F238E27FC236}">
                <a16:creationId xmlns:a16="http://schemas.microsoft.com/office/drawing/2014/main" id="{66E886D2-0C97-CDAD-3F82-24B70A605B03}"/>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1218" y="274638"/>
            <a:ext cx="11432292" cy="1143000"/>
          </a:xfrm>
        </p:spPr>
        <p:txBody>
          <a:bodyPr>
            <a:noAutofit/>
          </a:bodyPr>
          <a:lstStyle>
            <a:lvl1pPr algn="l">
              <a:defRPr>
                <a:solidFill>
                  <a:srgbClr val="134699"/>
                </a:solidFill>
              </a:defRPr>
            </a:lvl1pPr>
          </a:lstStyle>
          <a:p>
            <a:r>
              <a:rPr lang="en-US" dirty="0"/>
              <a:t>Click to edit Master title style</a:t>
            </a:r>
          </a:p>
        </p:txBody>
      </p:sp>
      <p:sp>
        <p:nvSpPr>
          <p:cNvPr id="11" name="Text Placeholder 2"/>
          <p:cNvSpPr>
            <a:spLocks noGrp="1"/>
          </p:cNvSpPr>
          <p:nvPr>
            <p:ph type="body" idx="1"/>
          </p:nvPr>
        </p:nvSpPr>
        <p:spPr>
          <a:xfrm>
            <a:off x="311218" y="1527706"/>
            <a:ext cx="5566569" cy="737323"/>
          </a:xfrm>
        </p:spPr>
        <p:txBody>
          <a:bodyPr anchor="b">
            <a:normAutofit/>
          </a:bodyPr>
          <a:lstStyle>
            <a:lvl1pPr marL="0" indent="0">
              <a:buNone/>
              <a:defRPr sz="2800" b="1">
                <a:solidFill>
                  <a:srgbClr val="000000"/>
                </a:solidFill>
              </a:defRPr>
            </a:lvl1pPr>
            <a:lvl2pPr marL="544183" indent="0">
              <a:buNone/>
              <a:defRPr sz="2400" b="1"/>
            </a:lvl2pPr>
            <a:lvl3pPr marL="1088365" indent="0">
              <a:buNone/>
              <a:defRPr sz="2150" b="1"/>
            </a:lvl3pPr>
            <a:lvl4pPr marL="1632547" indent="0">
              <a:buNone/>
              <a:defRPr sz="1900" b="1"/>
            </a:lvl4pPr>
            <a:lvl5pPr marL="2176729" indent="0">
              <a:buNone/>
              <a:defRPr sz="1900" b="1"/>
            </a:lvl5pPr>
            <a:lvl6pPr marL="2720912" indent="0">
              <a:buNone/>
              <a:defRPr sz="1900" b="1"/>
            </a:lvl6pPr>
            <a:lvl7pPr marL="3265094" indent="0">
              <a:buNone/>
              <a:defRPr sz="1900" b="1"/>
            </a:lvl7pPr>
            <a:lvl8pPr marL="3809276" indent="0">
              <a:buNone/>
              <a:defRPr sz="1900" b="1"/>
            </a:lvl8pPr>
            <a:lvl9pPr marL="4353459" indent="0">
              <a:buNone/>
              <a:defRPr sz="1900" b="1"/>
            </a:lvl9pPr>
          </a:lstStyle>
          <a:p>
            <a:pPr lvl="0"/>
            <a:r>
              <a:rPr lang="en-US" dirty="0"/>
              <a:t>Click to edit Master text styles</a:t>
            </a:r>
          </a:p>
        </p:txBody>
      </p:sp>
      <p:sp>
        <p:nvSpPr>
          <p:cNvPr id="12" name="Content Placeholder 3"/>
          <p:cNvSpPr>
            <a:spLocks noGrp="1"/>
          </p:cNvSpPr>
          <p:nvPr>
            <p:ph sz="half" idx="2"/>
          </p:nvPr>
        </p:nvSpPr>
        <p:spPr>
          <a:xfrm>
            <a:off x="311218" y="2283522"/>
            <a:ext cx="5566569" cy="3448412"/>
          </a:xfrm>
        </p:spPr>
        <p:txBody>
          <a:bodyPr/>
          <a:lstStyle>
            <a:lvl1pPr marL="269875" indent="-269875">
              <a:buClr>
                <a:srgbClr val="7D0052"/>
              </a:buClr>
              <a:buSzPct val="80000"/>
              <a:buFont typeface="Wingdings" charset="2"/>
              <a:buChar char="§"/>
              <a:defRPr sz="2400">
                <a:solidFill>
                  <a:srgbClr val="000000"/>
                </a:solidFill>
              </a:defRPr>
            </a:lvl1pPr>
            <a:lvl2pPr>
              <a:buClr>
                <a:srgbClr val="7D0052"/>
              </a:buClr>
              <a:defRPr sz="2200">
                <a:solidFill>
                  <a:srgbClr val="000000"/>
                </a:solidFill>
              </a:defRPr>
            </a:lvl2pPr>
            <a:lvl3pPr marL="1313657" indent="-246063">
              <a:buClr>
                <a:srgbClr val="7D0052"/>
              </a:buClr>
              <a:defRPr sz="2150">
                <a:solidFill>
                  <a:srgbClr val="000000"/>
                </a:solidFill>
              </a:defRPr>
            </a:lvl3pPr>
            <a:lvl4pPr>
              <a:buClr>
                <a:srgbClr val="7D0052"/>
              </a:buClr>
              <a:defRPr sz="1900">
                <a:solidFill>
                  <a:srgbClr val="000000"/>
                </a:solidFill>
              </a:defRPr>
            </a:lvl4pPr>
            <a:lvl5pPr>
              <a:buClr>
                <a:srgbClr val="7D0052"/>
              </a:buClr>
              <a:defRPr sz="1900">
                <a:solidFill>
                  <a:srgbClr val="000000"/>
                </a:solidFill>
              </a:defRPr>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6174755" y="1527706"/>
            <a:ext cx="5568755" cy="737323"/>
          </a:xfrm>
        </p:spPr>
        <p:txBody>
          <a:bodyPr anchor="b">
            <a:normAutofit/>
          </a:bodyPr>
          <a:lstStyle>
            <a:lvl1pPr marL="0" indent="0">
              <a:buNone/>
              <a:defRPr sz="2800" b="1">
                <a:solidFill>
                  <a:srgbClr val="000000"/>
                </a:solidFill>
              </a:defRPr>
            </a:lvl1pPr>
            <a:lvl2pPr marL="544183" indent="0">
              <a:buNone/>
              <a:defRPr sz="2400" b="1"/>
            </a:lvl2pPr>
            <a:lvl3pPr marL="1088365" indent="0">
              <a:buNone/>
              <a:defRPr sz="2150" b="1"/>
            </a:lvl3pPr>
            <a:lvl4pPr marL="1632547" indent="0">
              <a:buNone/>
              <a:defRPr sz="1900" b="1"/>
            </a:lvl4pPr>
            <a:lvl5pPr marL="2176729" indent="0">
              <a:buNone/>
              <a:defRPr sz="1900" b="1"/>
            </a:lvl5pPr>
            <a:lvl6pPr marL="2720912" indent="0">
              <a:buNone/>
              <a:defRPr sz="1900" b="1"/>
            </a:lvl6pPr>
            <a:lvl7pPr marL="3265094" indent="0">
              <a:buNone/>
              <a:defRPr sz="1900" b="1"/>
            </a:lvl7pPr>
            <a:lvl8pPr marL="3809276" indent="0">
              <a:buNone/>
              <a:defRPr sz="1900" b="1"/>
            </a:lvl8pPr>
            <a:lvl9pPr marL="4353459" indent="0">
              <a:buNone/>
              <a:defRPr sz="1900" b="1"/>
            </a:lvl9pPr>
          </a:lstStyle>
          <a:p>
            <a:pPr lvl="0"/>
            <a:r>
              <a:rPr lang="en-US" dirty="0"/>
              <a:t>Click to edit Master text styles</a:t>
            </a:r>
          </a:p>
        </p:txBody>
      </p:sp>
      <p:sp>
        <p:nvSpPr>
          <p:cNvPr id="14" name="Content Placeholder 5"/>
          <p:cNvSpPr>
            <a:spLocks noGrp="1"/>
          </p:cNvSpPr>
          <p:nvPr>
            <p:ph sz="quarter" idx="4"/>
          </p:nvPr>
        </p:nvSpPr>
        <p:spPr>
          <a:xfrm>
            <a:off x="6174755" y="2283522"/>
            <a:ext cx="5568755" cy="3448412"/>
          </a:xfrm>
        </p:spPr>
        <p:txBody>
          <a:bodyPr/>
          <a:lstStyle>
            <a:lvl1pPr marL="269082" indent="-269082">
              <a:buClr>
                <a:srgbClr val="7D0052"/>
              </a:buClr>
              <a:buSzPct val="80000"/>
              <a:buFont typeface="Wingdings" charset="2"/>
              <a:buChar char="§"/>
              <a:defRPr sz="2400">
                <a:solidFill>
                  <a:srgbClr val="000000"/>
                </a:solidFill>
              </a:defRPr>
            </a:lvl1pPr>
            <a:lvl2pPr>
              <a:buClr>
                <a:srgbClr val="7D0052"/>
              </a:buClr>
              <a:defRPr sz="2200">
                <a:solidFill>
                  <a:srgbClr val="000000"/>
                </a:solidFill>
              </a:defRPr>
            </a:lvl2pPr>
            <a:lvl3pPr marL="1258094" indent="-218282">
              <a:buClr>
                <a:srgbClr val="7D0052"/>
              </a:buClr>
              <a:defRPr sz="2150">
                <a:solidFill>
                  <a:srgbClr val="000000"/>
                </a:solidFill>
              </a:defRPr>
            </a:lvl3pPr>
            <a:lvl4pPr>
              <a:buClr>
                <a:srgbClr val="7D0052"/>
              </a:buClr>
              <a:defRPr sz="1900">
                <a:solidFill>
                  <a:srgbClr val="000000"/>
                </a:solidFill>
              </a:defRPr>
            </a:lvl4pPr>
            <a:lvl5pPr>
              <a:buClr>
                <a:srgbClr val="7D0052"/>
              </a:buClr>
              <a:defRPr sz="1900">
                <a:solidFill>
                  <a:srgbClr val="000000"/>
                </a:solidFill>
              </a:defRPr>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Shape&#10;&#10;Description automatically generated with medium confidence">
            <a:extLst>
              <a:ext uri="{FF2B5EF4-FFF2-40B4-BE49-F238E27FC236}">
                <a16:creationId xmlns:a16="http://schemas.microsoft.com/office/drawing/2014/main" id="{FD25A6B5-E69B-3742-A20A-03C0888EFF6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17701" y="5958324"/>
            <a:ext cx="1925809" cy="520816"/>
          </a:xfrm>
          <a:prstGeom prst="rect">
            <a:avLst/>
          </a:prstGeom>
        </p:spPr>
      </p:pic>
      <p:sp>
        <p:nvSpPr>
          <p:cNvPr id="16" name="Rectangle 15">
            <a:extLst>
              <a:ext uri="{FF2B5EF4-FFF2-40B4-BE49-F238E27FC236}">
                <a16:creationId xmlns:a16="http://schemas.microsoft.com/office/drawing/2014/main" id="{3429D1A2-FA68-914D-A4B7-B2074540FC01}"/>
              </a:ext>
            </a:extLst>
          </p:cNvPr>
          <p:cNvSpPr/>
          <p:nvPr userDrawn="1"/>
        </p:nvSpPr>
        <p:spPr>
          <a:xfrm flipV="1">
            <a:off x="-16510" y="6690464"/>
            <a:ext cx="12208510" cy="171300"/>
          </a:xfrm>
          <a:prstGeom prst="rect">
            <a:avLst/>
          </a:prstGeom>
          <a:gradFill>
            <a:gsLst>
              <a:gs pos="0">
                <a:srgbClr val="134699"/>
              </a:gs>
              <a:gs pos="93000">
                <a:srgbClr val="4878B1"/>
              </a:gs>
              <a:gs pos="31000">
                <a:srgbClr val="0A52B0"/>
              </a:gs>
            </a:gsLst>
            <a:lin ang="11400000" scaled="0"/>
          </a:gra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D18E40B0-860E-2E48-A5E0-55AC8E4FC62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6510" y="6687129"/>
            <a:ext cx="12208510" cy="177970"/>
          </a:xfrm>
          <a:prstGeom prst="rect">
            <a:avLst/>
          </a:prstGeom>
        </p:spPr>
      </p:pic>
    </p:spTree>
    <p:extLst>
      <p:ext uri="{BB962C8B-B14F-4D97-AF65-F5344CB8AC3E}">
        <p14:creationId xmlns:p14="http://schemas.microsoft.com/office/powerpoint/2010/main" val="38552541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1219" y="274638"/>
            <a:ext cx="11432292" cy="1143000"/>
          </a:xfrm>
        </p:spPr>
        <p:txBody>
          <a:bodyPr>
            <a:noAutofit/>
          </a:bodyPr>
          <a:lstStyle>
            <a:lvl1pPr algn="l">
              <a:defRPr>
                <a:solidFill>
                  <a:srgbClr val="134699"/>
                </a:solidFill>
              </a:defRPr>
            </a:lvl1pPr>
          </a:lstStyle>
          <a:p>
            <a:r>
              <a:rPr lang="en-US" dirty="0"/>
              <a:t>Click to edit Master title style</a:t>
            </a:r>
          </a:p>
        </p:txBody>
      </p:sp>
      <p:sp>
        <p:nvSpPr>
          <p:cNvPr id="5" name="Content Placeholder 4">
            <a:extLst>
              <a:ext uri="{FF2B5EF4-FFF2-40B4-BE49-F238E27FC236}">
                <a16:creationId xmlns:a16="http://schemas.microsoft.com/office/drawing/2014/main" id="{80E40BDF-6B32-EF48-B4C4-CAC8314E222E}"/>
              </a:ext>
            </a:extLst>
          </p:cNvPr>
          <p:cNvSpPr>
            <a:spLocks noGrp="1"/>
          </p:cNvSpPr>
          <p:nvPr>
            <p:ph sz="quarter" idx="10"/>
          </p:nvPr>
        </p:nvSpPr>
        <p:spPr>
          <a:xfrm>
            <a:off x="311218" y="1417639"/>
            <a:ext cx="11432292" cy="3912008"/>
          </a:xfrm>
        </p:spPr>
        <p:txBody>
          <a:bodyPr/>
          <a:lstStyle>
            <a:lvl1pPr>
              <a:buClr>
                <a:srgbClr val="7D0052"/>
              </a:buClr>
              <a:defRPr>
                <a:solidFill>
                  <a:srgbClr val="000000"/>
                </a:solidFill>
              </a:defRPr>
            </a:lvl1pPr>
            <a:lvl2pPr>
              <a:buClr>
                <a:srgbClr val="7D0052"/>
              </a:buClr>
              <a:defRPr>
                <a:solidFill>
                  <a:srgbClr val="000000"/>
                </a:solidFill>
              </a:defRPr>
            </a:lvl2pPr>
            <a:lvl3pPr>
              <a:buClr>
                <a:srgbClr val="7D0052"/>
              </a:buClr>
              <a:defRPr>
                <a:solidFill>
                  <a:srgbClr val="000000"/>
                </a:solidFill>
              </a:defRPr>
            </a:lvl3pPr>
            <a:lvl4pPr>
              <a:buClr>
                <a:srgbClr val="7D0052"/>
              </a:buClr>
              <a:defRPr>
                <a:solidFill>
                  <a:srgbClr val="000000"/>
                </a:solidFill>
              </a:defRPr>
            </a:lvl4pPr>
            <a:lvl5pPr>
              <a:buClr>
                <a:srgbClr val="7D0052"/>
              </a:buCl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Shape&#10;&#10;Description automatically generated with medium confidence">
            <a:extLst>
              <a:ext uri="{FF2B5EF4-FFF2-40B4-BE49-F238E27FC236}">
                <a16:creationId xmlns:a16="http://schemas.microsoft.com/office/drawing/2014/main" id="{225CC3EF-20FC-974E-878D-8C279F207F5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17702" y="5958324"/>
            <a:ext cx="1925809" cy="520816"/>
          </a:xfrm>
          <a:prstGeom prst="rect">
            <a:avLst/>
          </a:prstGeom>
        </p:spPr>
      </p:pic>
      <p:sp>
        <p:nvSpPr>
          <p:cNvPr id="6" name="Rectangle 5">
            <a:extLst>
              <a:ext uri="{FF2B5EF4-FFF2-40B4-BE49-F238E27FC236}">
                <a16:creationId xmlns:a16="http://schemas.microsoft.com/office/drawing/2014/main" id="{6BFBDCA2-65B9-1341-B03A-21A4CA8A5111}"/>
              </a:ext>
            </a:extLst>
          </p:cNvPr>
          <p:cNvSpPr/>
          <p:nvPr userDrawn="1"/>
        </p:nvSpPr>
        <p:spPr>
          <a:xfrm flipV="1">
            <a:off x="-3811" y="6690464"/>
            <a:ext cx="12207240" cy="171300"/>
          </a:xfrm>
          <a:prstGeom prst="rect">
            <a:avLst/>
          </a:prstGeom>
          <a:gradFill>
            <a:gsLst>
              <a:gs pos="0">
                <a:srgbClr val="134699"/>
              </a:gs>
              <a:gs pos="93000">
                <a:srgbClr val="4878B1"/>
              </a:gs>
              <a:gs pos="31000">
                <a:srgbClr val="0A52B0"/>
              </a:gs>
            </a:gsLst>
            <a:lin ang="11400000" scaled="0"/>
          </a:gra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id="{0602FE83-3285-476D-9A76-8ED84EE60F4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811" y="6687129"/>
            <a:ext cx="12207240" cy="177970"/>
          </a:xfrm>
          <a:prstGeom prst="rect">
            <a:avLst/>
          </a:prstGeom>
        </p:spPr>
      </p:pic>
    </p:spTree>
    <p:extLst>
      <p:ext uri="{BB962C8B-B14F-4D97-AF65-F5344CB8AC3E}">
        <p14:creationId xmlns:p14="http://schemas.microsoft.com/office/powerpoint/2010/main" val="25399258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1218" y="274638"/>
            <a:ext cx="11432292" cy="1143000"/>
          </a:xfrm>
        </p:spPr>
        <p:txBody>
          <a:bodyPr>
            <a:noAutofit/>
          </a:bodyPr>
          <a:lstStyle>
            <a:lvl1pPr algn="l">
              <a:defRPr>
                <a:solidFill>
                  <a:srgbClr val="134699"/>
                </a:solidFill>
              </a:defRPr>
            </a:lvl1pPr>
          </a:lstStyle>
          <a:p>
            <a:r>
              <a:rPr lang="en-US" dirty="0"/>
              <a:t>Click to edit Master title style</a:t>
            </a:r>
          </a:p>
        </p:txBody>
      </p:sp>
      <p:sp>
        <p:nvSpPr>
          <p:cNvPr id="5" name="Content Placeholder 4">
            <a:extLst>
              <a:ext uri="{FF2B5EF4-FFF2-40B4-BE49-F238E27FC236}">
                <a16:creationId xmlns:a16="http://schemas.microsoft.com/office/drawing/2014/main" id="{80E40BDF-6B32-EF48-B4C4-CAC8314E222E}"/>
              </a:ext>
            </a:extLst>
          </p:cNvPr>
          <p:cNvSpPr>
            <a:spLocks noGrp="1"/>
          </p:cNvSpPr>
          <p:nvPr>
            <p:ph sz="quarter" idx="10"/>
          </p:nvPr>
        </p:nvSpPr>
        <p:spPr>
          <a:xfrm>
            <a:off x="311217" y="1417639"/>
            <a:ext cx="11432292" cy="3912008"/>
          </a:xfrm>
        </p:spPr>
        <p:txBody>
          <a:bodyPr/>
          <a:lstStyle>
            <a:lvl1pPr>
              <a:buClr>
                <a:srgbClr val="7D0052"/>
              </a:buClr>
              <a:defRPr>
                <a:solidFill>
                  <a:srgbClr val="000000"/>
                </a:solidFill>
              </a:defRPr>
            </a:lvl1pPr>
            <a:lvl2pPr>
              <a:buClr>
                <a:srgbClr val="7D0052"/>
              </a:buClr>
              <a:defRPr>
                <a:solidFill>
                  <a:srgbClr val="000000"/>
                </a:solidFill>
              </a:defRPr>
            </a:lvl2pPr>
            <a:lvl3pPr>
              <a:buClr>
                <a:srgbClr val="7D0052"/>
              </a:buClr>
              <a:defRPr>
                <a:solidFill>
                  <a:srgbClr val="000000"/>
                </a:solidFill>
              </a:defRPr>
            </a:lvl3pPr>
            <a:lvl4pPr>
              <a:buClr>
                <a:srgbClr val="7D0052"/>
              </a:buClr>
              <a:defRPr>
                <a:solidFill>
                  <a:srgbClr val="000000"/>
                </a:solidFill>
              </a:defRPr>
            </a:lvl4pPr>
            <a:lvl5pPr>
              <a:buClr>
                <a:srgbClr val="7D0052"/>
              </a:buCl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Shape&#10;&#10;Description automatically generated with medium confidence">
            <a:extLst>
              <a:ext uri="{FF2B5EF4-FFF2-40B4-BE49-F238E27FC236}">
                <a16:creationId xmlns:a16="http://schemas.microsoft.com/office/drawing/2014/main" id="{225CC3EF-20FC-974E-878D-8C279F207F5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17701" y="5958324"/>
            <a:ext cx="1925809" cy="520816"/>
          </a:xfrm>
          <a:prstGeom prst="rect">
            <a:avLst/>
          </a:prstGeom>
        </p:spPr>
      </p:pic>
      <p:sp>
        <p:nvSpPr>
          <p:cNvPr id="6" name="Rectangle 5">
            <a:extLst>
              <a:ext uri="{FF2B5EF4-FFF2-40B4-BE49-F238E27FC236}">
                <a16:creationId xmlns:a16="http://schemas.microsoft.com/office/drawing/2014/main" id="{6BFBDCA2-65B9-1341-B03A-21A4CA8A5111}"/>
              </a:ext>
            </a:extLst>
          </p:cNvPr>
          <p:cNvSpPr/>
          <p:nvPr userDrawn="1"/>
        </p:nvSpPr>
        <p:spPr>
          <a:xfrm flipV="1">
            <a:off x="-3810" y="6690464"/>
            <a:ext cx="12207240" cy="171300"/>
          </a:xfrm>
          <a:prstGeom prst="rect">
            <a:avLst/>
          </a:prstGeom>
          <a:gradFill>
            <a:gsLst>
              <a:gs pos="0">
                <a:srgbClr val="134699"/>
              </a:gs>
              <a:gs pos="93000">
                <a:srgbClr val="4878B1"/>
              </a:gs>
              <a:gs pos="31000">
                <a:srgbClr val="0A52B0"/>
              </a:gs>
            </a:gsLst>
            <a:lin ang="11400000" scaled="0"/>
          </a:gra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602FE83-3285-476D-9A76-8ED84EE60F4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810" y="6687129"/>
            <a:ext cx="12207240" cy="177970"/>
          </a:xfrm>
          <a:prstGeom prst="rect">
            <a:avLst/>
          </a:prstGeom>
        </p:spPr>
      </p:pic>
    </p:spTree>
    <p:extLst>
      <p:ext uri="{BB962C8B-B14F-4D97-AF65-F5344CB8AC3E}">
        <p14:creationId xmlns:p14="http://schemas.microsoft.com/office/powerpoint/2010/main" val="34768589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3810027"/>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17744577"/>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75805090"/>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0674929"/>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12671596"/>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43673247"/>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6227161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ransition_8">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BFAF99-53B4-00FF-ECF3-66375BAC1C58}"/>
              </a:ext>
            </a:extLst>
          </p:cNvPr>
          <p:cNvSpPr/>
          <p:nvPr userDrawn="1"/>
        </p:nvSpPr>
        <p:spPr>
          <a:xfrm>
            <a:off x="2" y="954"/>
            <a:ext cx="12192000"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13" name="Rectangle 12">
            <a:extLst>
              <a:ext uri="{FF2B5EF4-FFF2-40B4-BE49-F238E27FC236}">
                <a16:creationId xmlns:a16="http://schemas.microsoft.com/office/drawing/2014/main" id="{80FA7869-AFF4-3D56-C481-8DD78F133733}"/>
              </a:ext>
            </a:extLst>
          </p:cNvPr>
          <p:cNvSpPr/>
          <p:nvPr userDrawn="1"/>
        </p:nvSpPr>
        <p:spPr>
          <a:xfrm>
            <a:off x="4223" y="0"/>
            <a:ext cx="12192000" cy="68580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pic>
        <p:nvPicPr>
          <p:cNvPr id="2" name="Picture 1">
            <a:extLst>
              <a:ext uri="{FF2B5EF4-FFF2-40B4-BE49-F238E27FC236}">
                <a16:creationId xmlns:a16="http://schemas.microsoft.com/office/drawing/2014/main" id="{CEA66722-FC02-EE44-301D-F73A1A2F7534}"/>
              </a:ext>
            </a:extLst>
          </p:cNvPr>
          <p:cNvPicPr>
            <a:picLocks/>
          </p:cNvPicPr>
          <p:nvPr userDrawn="1"/>
        </p:nvPicPr>
        <p:blipFill>
          <a:blip r:embed="rId2" cstate="email">
            <a:duotone>
              <a:prstClr val="black"/>
              <a:schemeClr val="tx2">
                <a:tint val="45000"/>
                <a:satMod val="400000"/>
              </a:schemeClr>
            </a:duotone>
            <a:alphaModFix amt="45000"/>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a:ext>
            </a:extLst>
          </a:blip>
          <a:srcRect/>
          <a:stretch/>
        </p:blipFill>
        <p:spPr>
          <a:xfrm>
            <a:off x="2" y="0"/>
            <a:ext cx="12192000" cy="6858000"/>
          </a:xfrm>
          <a:prstGeom prst="rect">
            <a:avLst/>
          </a:prstGeom>
          <a:ln>
            <a:noFill/>
          </a:ln>
        </p:spPr>
      </p:pic>
    </p:spTree>
    <p:extLst>
      <p:ext uri="{BB962C8B-B14F-4D97-AF65-F5344CB8AC3E}">
        <p14:creationId xmlns:p14="http://schemas.microsoft.com/office/powerpoint/2010/main" val="7558688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7561884"/>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05235388"/>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2452913"/>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0721283"/>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Family symbol">
    <p:spTree>
      <p:nvGrpSpPr>
        <p:cNvPr id="1" name=""/>
        <p:cNvGrpSpPr/>
        <p:nvPr/>
      </p:nvGrpSpPr>
      <p:grpSpPr>
        <a:xfrm>
          <a:off x="0" y="0"/>
          <a:ext cx="0" cy="0"/>
          <a:chOff x="0" y="0"/>
          <a:chExt cx="0" cy="0"/>
        </a:xfrm>
      </p:grpSpPr>
      <p:sp>
        <p:nvSpPr>
          <p:cNvPr id="5" name="Rectangle 4"/>
          <p:cNvSpPr/>
          <p:nvPr userDrawn="1"/>
        </p:nvSpPr>
        <p:spPr>
          <a:xfrm>
            <a:off x="0" y="2"/>
            <a:ext cx="12192000" cy="6090249"/>
          </a:xfrm>
          <a:prstGeom prst="rect">
            <a:avLst/>
          </a:prstGeom>
          <a:gradFill flip="none" rotWithShape="1">
            <a:gsLst>
              <a:gs pos="0">
                <a:schemeClr val="accent1"/>
              </a:gs>
              <a:gs pos="100000">
                <a:schemeClr val="tx2"/>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934458" y="0"/>
            <a:ext cx="15126457" cy="6381474"/>
          </a:xfrm>
          <a:prstGeom prst="rect">
            <a:avLst/>
          </a:prstGeom>
        </p:spPr>
      </p:pic>
      <p:sp>
        <p:nvSpPr>
          <p:cNvPr id="12" name="Title Placeholder 7"/>
          <p:cNvSpPr>
            <a:spLocks noGrp="1"/>
          </p:cNvSpPr>
          <p:nvPr>
            <p:ph type="title"/>
          </p:nvPr>
        </p:nvSpPr>
        <p:spPr>
          <a:xfrm>
            <a:off x="838091" y="2199737"/>
            <a:ext cx="10515819" cy="1690776"/>
          </a:xfrm>
          <a:prstGeom prst="rect">
            <a:avLst/>
          </a:prstGeom>
        </p:spPr>
        <p:txBody>
          <a:bodyPr vert="horz" lIns="91440" tIns="45720" rIns="91440" bIns="45720" rtlCol="0" anchor="ctr">
            <a:noAutofit/>
          </a:bodyPr>
          <a:lstStyle/>
          <a:p>
            <a:r>
              <a:rPr lang="en-US" dirty="0"/>
              <a:t>Title of presentation goes in this space</a:t>
            </a:r>
          </a:p>
        </p:txBody>
      </p:sp>
      <p:sp>
        <p:nvSpPr>
          <p:cNvPr id="16" name="Text Placeholder 15"/>
          <p:cNvSpPr>
            <a:spLocks noGrp="1"/>
          </p:cNvSpPr>
          <p:nvPr>
            <p:ph type="body" sz="quarter" idx="10" hasCustomPrompt="1"/>
          </p:nvPr>
        </p:nvSpPr>
        <p:spPr>
          <a:xfrm>
            <a:off x="838091" y="4684144"/>
            <a:ext cx="7424939" cy="1155940"/>
          </a:xfrm>
          <a:prstGeom prst="rect">
            <a:avLst/>
          </a:prstGeom>
        </p:spPr>
        <p:txBody>
          <a:bodyPr anchor="b" anchorCtr="0"/>
          <a:lstStyle>
            <a:lvl1pPr marL="0" marR="0" indent="0" algn="l" defTabSz="342900" rtl="0" eaLnBrk="1" fontAlgn="auto" latinLnBrk="0" hangingPunct="1">
              <a:lnSpc>
                <a:spcPct val="90000"/>
              </a:lnSpc>
              <a:spcBef>
                <a:spcPts val="375"/>
              </a:spcBef>
              <a:spcAft>
                <a:spcPts val="0"/>
              </a:spcAft>
              <a:buClrTx/>
              <a:buSzTx/>
              <a:buFontTx/>
              <a:buNone/>
              <a:tabLst/>
              <a:defRPr sz="1050" baseline="0">
                <a:solidFill>
                  <a:schemeClr val="bg1"/>
                </a:solidFill>
              </a:defRPr>
            </a:lvl1pPr>
          </a:lstStyle>
          <a:p>
            <a:r>
              <a:rPr lang="en-US" sz="1125" dirty="0"/>
              <a:t>Presenter name and title    |    And date</a:t>
            </a:r>
          </a:p>
        </p:txBody>
      </p:sp>
    </p:spTree>
    <p:extLst>
      <p:ext uri="{BB962C8B-B14F-4D97-AF65-F5344CB8AC3E}">
        <p14:creationId xmlns:p14="http://schemas.microsoft.com/office/powerpoint/2010/main" val="3665071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306373" y="202590"/>
            <a:ext cx="3806855" cy="194651"/>
          </a:xfrm>
        </p:spPr>
        <p:txBody>
          <a:bodyPr wrap="none">
            <a:noAutofit/>
          </a:bodyPr>
          <a:lstStyle>
            <a:lvl1pPr marL="0" indent="0" algn="l">
              <a:buNone/>
              <a:defRPr sz="900" baseline="0">
                <a:solidFill>
                  <a:schemeClr val="tx1">
                    <a:lumMod val="75000"/>
                    <a:lumOff val="25000"/>
                  </a:schemeClr>
                </a:solidFill>
              </a:defRPr>
            </a:lvl1pPr>
          </a:lstStyle>
          <a:p>
            <a:pPr lvl="0"/>
            <a:r>
              <a:rPr lang="en-US"/>
              <a:t>CONTENT DESCRIPTION (optional)</a:t>
            </a:r>
          </a:p>
        </p:txBody>
      </p:sp>
      <p:sp>
        <p:nvSpPr>
          <p:cNvPr id="8" name="Text Placeholder 10"/>
          <p:cNvSpPr>
            <a:spLocks noGrp="1"/>
          </p:cNvSpPr>
          <p:nvPr>
            <p:ph type="body" sz="quarter" idx="15" hasCustomPrompt="1"/>
          </p:nvPr>
        </p:nvSpPr>
        <p:spPr>
          <a:xfrm>
            <a:off x="7984467" y="202590"/>
            <a:ext cx="3806855" cy="194651"/>
          </a:xfrm>
        </p:spPr>
        <p:txBody>
          <a:bodyPr wrap="none">
            <a:noAutofit/>
          </a:bodyPr>
          <a:lstStyle>
            <a:lvl1pPr marL="0" indent="0" algn="r">
              <a:buNone/>
              <a:defRPr sz="900" baseline="0">
                <a:solidFill>
                  <a:schemeClr val="tx1">
                    <a:lumMod val="75000"/>
                    <a:lumOff val="25000"/>
                  </a:schemeClr>
                </a:solidFill>
              </a:defRPr>
            </a:lvl1pPr>
          </a:lstStyle>
          <a:p>
            <a:pPr lvl="0"/>
            <a:r>
              <a:rPr lang="en-US"/>
              <a:t>DEPARTMENT NAME (optional)</a:t>
            </a:r>
          </a:p>
        </p:txBody>
      </p:sp>
      <p:sp>
        <p:nvSpPr>
          <p:cNvPr id="2" name="Title 1"/>
          <p:cNvSpPr>
            <a:spLocks noGrp="1"/>
          </p:cNvSpPr>
          <p:nvPr>
            <p:ph type="title" hasCustomPrompt="1"/>
          </p:nvPr>
        </p:nvSpPr>
        <p:spPr>
          <a:xfrm>
            <a:off x="876981" y="705680"/>
            <a:ext cx="8838049" cy="1004887"/>
          </a:xfrm>
        </p:spPr>
        <p:txBody>
          <a:bodyPr/>
          <a:lstStyle>
            <a:lvl1pPr>
              <a:defRPr baseline="0"/>
            </a:lvl1pPr>
          </a:lstStyle>
          <a:p>
            <a:r>
              <a:rPr lang="en-US"/>
              <a:t>Basic 1 Column Slide To Start. Max size Arial Bold 24pt. Title can go to Two lines.</a:t>
            </a:r>
          </a:p>
        </p:txBody>
      </p:sp>
      <p:sp>
        <p:nvSpPr>
          <p:cNvPr id="6" name="Content Placeholder 5"/>
          <p:cNvSpPr>
            <a:spLocks noGrp="1"/>
          </p:cNvSpPr>
          <p:nvPr>
            <p:ph sz="quarter" idx="19"/>
          </p:nvPr>
        </p:nvSpPr>
        <p:spPr>
          <a:xfrm>
            <a:off x="876981" y="1761996"/>
            <a:ext cx="8838049"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8"/>
          <p:cNvSpPr>
            <a:spLocks noGrp="1"/>
          </p:cNvSpPr>
          <p:nvPr>
            <p:ph type="sldNum" sz="quarter" idx="4"/>
          </p:nvPr>
        </p:nvSpPr>
        <p:spPr>
          <a:xfrm>
            <a:off x="327950" y="6381475"/>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3374326279"/>
      </p:ext>
    </p:extLst>
  </p:cSld>
  <p:clrMapOvr>
    <a:masterClrMapping/>
  </p:clrMapOvr>
  <p:extLst>
    <p:ext uri="{DCECCB84-F9BA-43D5-87BE-67443E8EF086}">
      <p15:sldGuideLst xmlns:p15="http://schemas.microsoft.com/office/powerpoint/2012/main">
        <p15:guide id="1" pos="342">
          <p15:clr>
            <a:srgbClr val="FBAE40"/>
          </p15:clr>
        </p15:guide>
        <p15:guide id="2" pos="414">
          <p15:clr>
            <a:srgbClr val="FBAE40"/>
          </p15:clr>
        </p15:guide>
        <p15:guide id="3" pos="756">
          <p15:clr>
            <a:srgbClr val="FBAE40"/>
          </p15:clr>
        </p15:guide>
        <p15:guide id="4" pos="828">
          <p15:clr>
            <a:srgbClr val="FBAE40"/>
          </p15:clr>
        </p15:guide>
        <p15:guide id="5" pos="1170">
          <p15:clr>
            <a:srgbClr val="FBAE40"/>
          </p15:clr>
        </p15:guide>
        <p15:guide id="6" pos="1251">
          <p15:clr>
            <a:srgbClr val="FBAE40"/>
          </p15:clr>
        </p15:guide>
        <p15:guide id="7" pos="1593">
          <p15:clr>
            <a:srgbClr val="FBAE40"/>
          </p15:clr>
        </p15:guide>
        <p15:guide id="8" pos="1665">
          <p15:clr>
            <a:srgbClr val="FBAE40"/>
          </p15:clr>
        </p15:guide>
        <p15:guide id="9" pos="2016">
          <p15:clr>
            <a:srgbClr val="FBAE40"/>
          </p15:clr>
        </p15:guide>
        <p15:guide id="10" pos="2079">
          <p15:clr>
            <a:srgbClr val="FBAE40"/>
          </p15:clr>
        </p15:guide>
        <p15:guide id="11" pos="2421">
          <p15:clr>
            <a:srgbClr val="FBAE40"/>
          </p15:clr>
        </p15:guide>
        <p15:guide id="12" pos="2493">
          <p15:clr>
            <a:srgbClr val="FBAE40"/>
          </p15:clr>
        </p15:guide>
        <p15:guide id="13" pos="2835">
          <p15:clr>
            <a:srgbClr val="FBAE40"/>
          </p15:clr>
        </p15:guide>
        <p15:guide id="14" pos="2916">
          <p15:clr>
            <a:srgbClr val="FBAE40"/>
          </p15:clr>
        </p15:guide>
        <p15:guide id="15" pos="3249">
          <p15:clr>
            <a:srgbClr val="FBAE40"/>
          </p15:clr>
        </p15:guide>
        <p15:guide id="16" pos="3339">
          <p15:clr>
            <a:srgbClr val="FBAE40"/>
          </p15:clr>
        </p15:guide>
        <p15:guide id="17" pos="3672">
          <p15:clr>
            <a:srgbClr val="FBAE40"/>
          </p15:clr>
        </p15:guide>
        <p15:guide id="18" pos="3753">
          <p15:clr>
            <a:srgbClr val="FBAE40"/>
          </p15:clr>
        </p15:guide>
        <p15:guide id="19" pos="4086">
          <p15:clr>
            <a:srgbClr val="FBAE40"/>
          </p15:clr>
        </p15:guide>
        <p15:guide id="20" pos="4176">
          <p15:clr>
            <a:srgbClr val="FBAE40"/>
          </p15:clr>
        </p15:guide>
        <p15:guide id="21" pos="4923">
          <p15:clr>
            <a:srgbClr val="FBAE40"/>
          </p15:clr>
        </p15:guide>
        <p15:guide id="22" pos="5004">
          <p15:clr>
            <a:srgbClr val="FBAE40"/>
          </p15:clr>
        </p15:guide>
        <p15:guide id="23" pos="5337">
          <p15:clr>
            <a:srgbClr val="FBAE40"/>
          </p15:clr>
        </p15:guide>
        <p15:guide id="24" pos="5418">
          <p15:clr>
            <a:srgbClr val="FBAE40"/>
          </p15:clr>
        </p15:guide>
        <p15:guide id="25" orient="horz" pos="216">
          <p15:clr>
            <a:srgbClr val="FBAE40"/>
          </p15:clr>
        </p15:guide>
        <p15:guide id="26" pos="4509">
          <p15:clr>
            <a:srgbClr val="FBAE40"/>
          </p15:clr>
        </p15:guide>
        <p15:guide id="27" pos="459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751DD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AF3CA8-E09D-094D-B847-03104332B7BB}"/>
              </a:ext>
            </a:extLst>
          </p:cNvPr>
          <p:cNvSpPr/>
          <p:nvPr userDrawn="1"/>
        </p:nvSpPr>
        <p:spPr>
          <a:xfrm>
            <a:off x="0" y="5157590"/>
            <a:ext cx="12192000" cy="1709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94A160-9FCB-4F49-A8A4-022C4E2EC4C4}"/>
              </a:ext>
            </a:extLst>
          </p:cNvPr>
          <p:cNvSpPr>
            <a:spLocks noGrp="1"/>
          </p:cNvSpPr>
          <p:nvPr>
            <p:ph type="ctrTitle"/>
          </p:nvPr>
        </p:nvSpPr>
        <p:spPr>
          <a:xfrm>
            <a:off x="427514" y="659175"/>
            <a:ext cx="11335640" cy="2387600"/>
          </a:xfrm>
        </p:spPr>
        <p:txBody>
          <a:bodyPr lIns="0" rIns="0" anchor="b"/>
          <a:lstStyle>
            <a:lvl1pPr algn="l">
              <a:defRPr sz="6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E9A154F-60C8-344A-9036-4E3810FD9646}"/>
              </a:ext>
            </a:extLst>
          </p:cNvPr>
          <p:cNvSpPr>
            <a:spLocks noGrp="1"/>
          </p:cNvSpPr>
          <p:nvPr>
            <p:ph type="subTitle" idx="1"/>
          </p:nvPr>
        </p:nvSpPr>
        <p:spPr>
          <a:xfrm>
            <a:off x="427514" y="3299876"/>
            <a:ext cx="11335640" cy="679449"/>
          </a:xfrm>
        </p:spPr>
        <p:txBody>
          <a:bodyPr lIns="0" rIns="0">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C96314FA-F106-9548-9C2F-C2D3D7B7AE88}"/>
              </a:ext>
            </a:extLst>
          </p:cNvPr>
          <p:cNvCxnSpPr>
            <a:cxnSpLocks/>
          </p:cNvCxnSpPr>
          <p:nvPr userDrawn="1"/>
        </p:nvCxnSpPr>
        <p:spPr>
          <a:xfrm>
            <a:off x="0" y="5148196"/>
            <a:ext cx="12192000" cy="0"/>
          </a:xfrm>
          <a:prstGeom prst="line">
            <a:avLst/>
          </a:prstGeom>
          <a:ln w="1016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17">
            <a:extLst>
              <a:ext uri="{FF2B5EF4-FFF2-40B4-BE49-F238E27FC236}">
                <a16:creationId xmlns:a16="http://schemas.microsoft.com/office/drawing/2014/main" id="{F780AC62-4B2E-A241-ACDA-8CABB0AC3FE8}"/>
              </a:ext>
            </a:extLst>
          </p:cNvPr>
          <p:cNvSpPr>
            <a:spLocks noGrp="1"/>
          </p:cNvSpPr>
          <p:nvPr>
            <p:ph sz="quarter" idx="10"/>
          </p:nvPr>
        </p:nvSpPr>
        <p:spPr>
          <a:xfrm>
            <a:off x="6096000" y="5705003"/>
            <a:ext cx="5890728" cy="866775"/>
          </a:xfrm>
        </p:spPr>
        <p:txBody>
          <a:bodyPr lIns="0" rIns="0" anchor="b" anchorCtr="0">
            <a:normAutofit/>
          </a:bodyPr>
          <a:lstStyle>
            <a:lvl1pPr marL="0" indent="0">
              <a:buFontTx/>
              <a:buNone/>
              <a:defRPr sz="1400"/>
            </a:lvl1pPr>
          </a:lstStyle>
          <a:p>
            <a:pPr lvl="0"/>
            <a:r>
              <a:rPr lang="en-US" dirty="0"/>
              <a:t>Click to edit Master text styles</a:t>
            </a:r>
          </a:p>
        </p:txBody>
      </p:sp>
      <p:pic>
        <p:nvPicPr>
          <p:cNvPr id="6" name="Picture 5">
            <a:extLst>
              <a:ext uri="{FF2B5EF4-FFF2-40B4-BE49-F238E27FC236}">
                <a16:creationId xmlns:a16="http://schemas.microsoft.com/office/drawing/2014/main" id="{ED341042-3F64-70AC-2EA4-B3B59A58CF5B}"/>
              </a:ext>
            </a:extLst>
          </p:cNvPr>
          <p:cNvPicPr>
            <a:picLocks noChangeAspect="1"/>
          </p:cNvPicPr>
          <p:nvPr userDrawn="1"/>
        </p:nvPicPr>
        <p:blipFill rotWithShape="1">
          <a:blip r:embed="rId2"/>
          <a:srcRect l="17" r="85150"/>
          <a:stretch/>
        </p:blipFill>
        <p:spPr>
          <a:xfrm>
            <a:off x="223243" y="5275782"/>
            <a:ext cx="985797" cy="1062404"/>
          </a:xfrm>
          <a:prstGeom prst="rect">
            <a:avLst/>
          </a:prstGeom>
        </p:spPr>
      </p:pic>
      <p:sp>
        <p:nvSpPr>
          <p:cNvPr id="9" name="TextBox 8">
            <a:extLst>
              <a:ext uri="{FF2B5EF4-FFF2-40B4-BE49-F238E27FC236}">
                <a16:creationId xmlns:a16="http://schemas.microsoft.com/office/drawing/2014/main" id="{70646487-EE62-2F9A-FBCC-9C0E56EE1DBC}"/>
              </a:ext>
            </a:extLst>
          </p:cNvPr>
          <p:cNvSpPr txBox="1"/>
          <p:nvPr userDrawn="1"/>
        </p:nvSpPr>
        <p:spPr>
          <a:xfrm>
            <a:off x="427516" y="6208332"/>
            <a:ext cx="3088042" cy="430887"/>
          </a:xfrm>
          <a:prstGeom prst="rect">
            <a:avLst/>
          </a:prstGeom>
          <a:noFill/>
        </p:spPr>
        <p:txBody>
          <a:bodyPr wrap="square" lIns="0" rIns="0" rtlCol="0">
            <a:spAutoFit/>
          </a:bodyPr>
          <a:lstStyle/>
          <a:p>
            <a:r>
              <a:rPr lang="en-US" sz="1100" b="0" i="0" dirty="0">
                <a:solidFill>
                  <a:schemeClr val="tx1">
                    <a:lumMod val="75000"/>
                    <a:lumOff val="25000"/>
                  </a:schemeClr>
                </a:solidFill>
                <a:effectLst/>
                <a:latin typeface="Arial" panose="020B0604020202020204" pitchFamily="34" charset="0"/>
                <a:cs typeface="Arial" panose="020B0604020202020204" pitchFamily="34" charset="0"/>
              </a:rPr>
              <a:t>Research Across Complementary and Integrative Health institutions (REACH) Center</a:t>
            </a:r>
            <a:endParaRPr lang="en-US" sz="1100" b="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8514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28">
          <p15:clr>
            <a:srgbClr val="FBAE40"/>
          </p15:clr>
        </p15:guide>
        <p15:guide id="4" pos="7176">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0/50 Spli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BAE9A5-5F15-134B-BB7E-2D1F6DA3131A}"/>
              </a:ext>
            </a:extLst>
          </p:cNvPr>
          <p:cNvSpPr/>
          <p:nvPr userDrawn="1"/>
        </p:nvSpPr>
        <p:spPr>
          <a:xfrm>
            <a:off x="0" y="0"/>
            <a:ext cx="6096000" cy="6858000"/>
          </a:xfrm>
          <a:prstGeom prst="rect">
            <a:avLst/>
          </a:prstGeom>
          <a:solidFill>
            <a:srgbClr val="751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060DED-FDFD-7242-890E-E7B8D1F8AFE5}"/>
              </a:ext>
            </a:extLst>
          </p:cNvPr>
          <p:cNvSpPr>
            <a:spLocks noGrp="1"/>
          </p:cNvSpPr>
          <p:nvPr>
            <p:ph type="title"/>
          </p:nvPr>
        </p:nvSpPr>
        <p:spPr>
          <a:xfrm>
            <a:off x="427514" y="819313"/>
            <a:ext cx="5250272" cy="2178525"/>
          </a:xfrm>
        </p:spPr>
        <p:txBody>
          <a:bodyPr lIns="0" tIns="0" rIns="0" bIns="0" anchor="b" anchorCtr="0">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058CF4A4-5DFC-0B44-B1F9-C352E6C7A9E0}"/>
              </a:ext>
            </a:extLst>
          </p:cNvPr>
          <p:cNvSpPr>
            <a:spLocks noGrp="1"/>
          </p:cNvSpPr>
          <p:nvPr>
            <p:ph sz="half" idx="2"/>
          </p:nvPr>
        </p:nvSpPr>
        <p:spPr>
          <a:xfrm>
            <a:off x="6455989" y="1941534"/>
            <a:ext cx="4897811" cy="4199384"/>
          </a:xfrm>
        </p:spPr>
        <p:txBody>
          <a:bodyPr>
            <a:normAutofit/>
          </a:bodyPr>
          <a:lstStyle>
            <a:lvl1pPr marL="457200" indent="-457200">
              <a:buClr>
                <a:srgbClr val="0D8FC8"/>
              </a:buClr>
              <a:buFont typeface="Wingdings" pitchFamily="2" charset="2"/>
              <a:buChar char="§"/>
              <a:defRPr sz="1800"/>
            </a:lvl1pPr>
            <a:lvl2pPr marL="800100" indent="-342900">
              <a:buClr>
                <a:srgbClr val="0D8FC8"/>
              </a:buClr>
              <a:buFont typeface="Wingdings" pitchFamily="2" charset="2"/>
              <a:buChar char="§"/>
              <a:defRPr sz="1800"/>
            </a:lvl2pPr>
            <a:lvl3pPr marL="1257300" indent="-342900">
              <a:buClr>
                <a:srgbClr val="0D8FC8"/>
              </a:buClr>
              <a:buFont typeface="Wingdings" pitchFamily="2" charset="2"/>
              <a:buChar char="§"/>
              <a:defRPr sz="1800"/>
            </a:lvl3pPr>
            <a:lvl4pPr marL="1657350" indent="-285750">
              <a:buClr>
                <a:srgbClr val="0D8FC8"/>
              </a:buClr>
              <a:buFont typeface="Wingdings" pitchFamily="2" charset="2"/>
              <a:buChar char="§"/>
              <a:defRPr sz="1800"/>
            </a:lvl4pPr>
            <a:lvl5pPr marL="2114550" indent="-285750">
              <a:buClr>
                <a:srgbClr val="0D8FC8"/>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62487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op Head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BAE9A5-5F15-134B-BB7E-2D1F6DA3131A}"/>
              </a:ext>
            </a:extLst>
          </p:cNvPr>
          <p:cNvSpPr/>
          <p:nvPr userDrawn="1"/>
        </p:nvSpPr>
        <p:spPr>
          <a:xfrm>
            <a:off x="0" y="1"/>
            <a:ext cx="12192000" cy="1286540"/>
          </a:xfrm>
          <a:prstGeom prst="rect">
            <a:avLst/>
          </a:prstGeom>
          <a:solidFill>
            <a:srgbClr val="751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060DED-FDFD-7242-890E-E7B8D1F8AFE5}"/>
              </a:ext>
            </a:extLst>
          </p:cNvPr>
          <p:cNvSpPr>
            <a:spLocks noGrp="1"/>
          </p:cNvSpPr>
          <p:nvPr>
            <p:ph type="title"/>
          </p:nvPr>
        </p:nvSpPr>
        <p:spPr>
          <a:xfrm>
            <a:off x="427514" y="125904"/>
            <a:ext cx="11193872" cy="1043677"/>
          </a:xfrm>
        </p:spPr>
        <p:txBody>
          <a:bodyPr lIns="0" tIns="0" rIns="0" bIns="0" anchor="ctr" anchorCtr="0">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126818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BAB43A-9B6A-4C4C-BEC5-9D952CC15905}" type="datetimeFigureOut">
              <a:rPr lang="en-US" smtClean="0"/>
              <a:t>3/1/2025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414FD97-FDC3-114D-A43A-FF5B207AA77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553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ransition_9">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BFAF99-53B4-00FF-ECF3-66375BAC1C58}"/>
              </a:ext>
            </a:extLst>
          </p:cNvPr>
          <p:cNvSpPr/>
          <p:nvPr userDrawn="1"/>
        </p:nvSpPr>
        <p:spPr>
          <a:xfrm>
            <a:off x="2" y="954"/>
            <a:ext cx="12192000"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pic>
        <p:nvPicPr>
          <p:cNvPr id="2" name="Picture 1">
            <a:extLst>
              <a:ext uri="{FF2B5EF4-FFF2-40B4-BE49-F238E27FC236}">
                <a16:creationId xmlns:a16="http://schemas.microsoft.com/office/drawing/2014/main" id="{CEA66722-FC02-EE44-301D-F73A1A2F7534}"/>
              </a:ext>
            </a:extLst>
          </p:cNvPr>
          <p:cNvPicPr>
            <a:picLocks/>
          </p:cNvPicPr>
          <p:nvPr userDrawn="1"/>
        </p:nvPicPr>
        <p:blipFill>
          <a:blip r:embed="rId2" cstate="email">
            <a:duotone>
              <a:prstClr val="black"/>
              <a:schemeClr val="tx2">
                <a:tint val="45000"/>
                <a:satMod val="400000"/>
              </a:schemeClr>
            </a:duotone>
            <a:alphaModFix amt="45000"/>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a:ext>
            </a:extLst>
          </a:blip>
          <a:srcRect/>
          <a:stretch/>
        </p:blipFill>
        <p:spPr>
          <a:xfrm>
            <a:off x="-1" y="-951"/>
            <a:ext cx="12192000" cy="6858000"/>
          </a:xfrm>
          <a:prstGeom prst="rect">
            <a:avLst/>
          </a:prstGeom>
          <a:ln>
            <a:noFill/>
          </a:ln>
        </p:spPr>
      </p:pic>
    </p:spTree>
    <p:extLst>
      <p:ext uri="{BB962C8B-B14F-4D97-AF65-F5344CB8AC3E}">
        <p14:creationId xmlns:p14="http://schemas.microsoft.com/office/powerpoint/2010/main" val="26765412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BAB43A-9B6A-4C4C-BEC5-9D952CC15905}"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4FD97-FDC3-114D-A43A-FF5B207AA779}" type="slidenum">
              <a:rPr lang="en-US" smtClean="0"/>
              <a:t>‹#›</a:t>
            </a:fld>
            <a:endParaRPr lang="en-US"/>
          </a:p>
        </p:txBody>
      </p:sp>
    </p:spTree>
    <p:extLst>
      <p:ext uri="{BB962C8B-B14F-4D97-AF65-F5344CB8AC3E}">
        <p14:creationId xmlns:p14="http://schemas.microsoft.com/office/powerpoint/2010/main" val="13542143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BAB43A-9B6A-4C4C-BEC5-9D952CC15905}"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4FD97-FDC3-114D-A43A-FF5B207AA77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61333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BAB43A-9B6A-4C4C-BEC5-9D952CC15905}"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4FD97-FDC3-114D-A43A-FF5B207AA779}" type="slidenum">
              <a:rPr lang="en-US" smtClean="0"/>
              <a:t>‹#›</a:t>
            </a:fld>
            <a:endParaRPr lang="en-US"/>
          </a:p>
        </p:txBody>
      </p:sp>
    </p:spTree>
    <p:extLst>
      <p:ext uri="{BB962C8B-B14F-4D97-AF65-F5344CB8AC3E}">
        <p14:creationId xmlns:p14="http://schemas.microsoft.com/office/powerpoint/2010/main" val="35582302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BAB43A-9B6A-4C4C-BEC5-9D952CC15905}" type="datetimeFigureOut">
              <a:rPr lang="en-US" smtClean="0"/>
              <a:t>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14FD97-FDC3-114D-A43A-FF5B207AA77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59034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BAB43A-9B6A-4C4C-BEC5-9D952CC15905}" type="datetimeFigureOut">
              <a:rPr lang="en-US" smtClean="0"/>
              <a:t>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14FD97-FDC3-114D-A43A-FF5B207AA77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82081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AB43A-9B6A-4C4C-BEC5-9D952CC15905}" type="datetimeFigureOut">
              <a:rPr lang="en-US" smtClean="0"/>
              <a:t>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14FD97-FDC3-114D-A43A-FF5B207AA779}" type="slidenum">
              <a:rPr lang="en-US" smtClean="0"/>
              <a:t>‹#›</a:t>
            </a:fld>
            <a:endParaRPr lang="en-US"/>
          </a:p>
        </p:txBody>
      </p:sp>
    </p:spTree>
    <p:extLst>
      <p:ext uri="{BB962C8B-B14F-4D97-AF65-F5344CB8AC3E}">
        <p14:creationId xmlns:p14="http://schemas.microsoft.com/office/powerpoint/2010/main" val="22115483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BAB43A-9B6A-4C4C-BEC5-9D952CC15905}"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4FD97-FDC3-114D-A43A-FF5B207AA77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9371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BAB43A-9B6A-4C4C-BEC5-9D952CC15905}"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4FD97-FDC3-114D-A43A-FF5B207AA779}" type="slidenum">
              <a:rPr lang="en-US" smtClean="0"/>
              <a:t>‹#›</a:t>
            </a:fld>
            <a:endParaRPr lang="en-US"/>
          </a:p>
        </p:txBody>
      </p:sp>
    </p:spTree>
    <p:extLst>
      <p:ext uri="{BB962C8B-B14F-4D97-AF65-F5344CB8AC3E}">
        <p14:creationId xmlns:p14="http://schemas.microsoft.com/office/powerpoint/2010/main" val="32067044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BAB43A-9B6A-4C4C-BEC5-9D952CC15905}"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4FD97-FDC3-114D-A43A-FF5B207AA779}" type="slidenum">
              <a:rPr lang="en-US" smtClean="0"/>
              <a:t>‹#›</a:t>
            </a:fld>
            <a:endParaRPr lang="en-US"/>
          </a:p>
        </p:txBody>
      </p:sp>
    </p:spTree>
    <p:extLst>
      <p:ext uri="{BB962C8B-B14F-4D97-AF65-F5344CB8AC3E}">
        <p14:creationId xmlns:p14="http://schemas.microsoft.com/office/powerpoint/2010/main" val="23508498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BAB43A-9B6A-4C4C-BEC5-9D952CC15905}"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4FD97-FDC3-114D-A43A-FF5B207AA77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194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image" Target="../media/image1.emf"/><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theme" Target="../theme/theme5.xml"/><Relationship Id="rId1"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image" Target="../media/image1.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heme" Target="../theme/theme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theme" Target="../theme/theme8.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image" Target="../media/image36.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image" Target="../media/image35.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5AE562-CBD9-EB05-8F74-C6425B23A858}"/>
              </a:ext>
            </a:extLst>
          </p:cNvPr>
          <p:cNvPicPr>
            <a:picLocks noGrp="1" noRot="1" noChangeAspect="1" noMove="1" noResize="1" noEditPoints="1" noAdjustHandles="1" noChangeArrowheads="1" noChangeShapeType="1" noCrop="1"/>
          </p:cNvPicPr>
          <p:nvPr userDrawn="1"/>
        </p:nvPicPr>
        <p:blipFill>
          <a:blip r:embed="rId22">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
        <p:nvSpPr>
          <p:cNvPr id="2" name="Slide Number Placeholder 8">
            <a:extLst>
              <a:ext uri="{FF2B5EF4-FFF2-40B4-BE49-F238E27FC236}">
                <a16:creationId xmlns:a16="http://schemas.microsoft.com/office/drawing/2014/main" id="{AAE3D436-D570-70D7-628A-9F82601D4A89}"/>
              </a:ext>
            </a:extLst>
          </p:cNvPr>
          <p:cNvSpPr>
            <a:spLocks noGrp="1" noRot="1" noMove="1" noResize="1" noEditPoints="1" noAdjustHandles="1" noChangeArrowheads="1" noChangeShapeType="1"/>
          </p:cNvSpPr>
          <p:nvPr>
            <p:ph type="sldNum" sz="quarter" idx="4"/>
          </p:nvPr>
        </p:nvSpPr>
        <p:spPr>
          <a:xfrm>
            <a:off x="327950" y="6472971"/>
            <a:ext cx="2818813" cy="153888"/>
          </a:xfrm>
          <a:prstGeom prst="rect">
            <a:avLst/>
          </a:prstGeom>
        </p:spPr>
        <p:txBody>
          <a:bodyPr vert="horz" wrap="none" lIns="0" tIns="0" rIns="0" bIns="0" rtlCol="0" anchor="b" anchorCtr="0">
            <a:spAutoFit/>
          </a:bodyPr>
          <a:lstStyle>
            <a:lvl1pPr algn="l">
              <a:defRPr sz="1000">
                <a:solidFill>
                  <a:schemeClr val="tx1">
                    <a:tint val="75000"/>
                  </a:schemeClr>
                </a:solidFill>
              </a:defRPr>
            </a:lvl1pPr>
          </a:lstStyle>
          <a:p>
            <a:fld id="{8C8B385D-DF67-E241-B0BF-76B80A8E743B}" type="slidenum">
              <a:rPr lang="en-US" smtClean="0"/>
              <a:pPr/>
              <a:t>‹#›</a:t>
            </a:fld>
            <a:r>
              <a:rPr lang="en-US"/>
              <a:t>  |   ©2025 Kaiser Foundation Health Plan, Inc.</a:t>
            </a:r>
          </a:p>
        </p:txBody>
      </p:sp>
    </p:spTree>
    <p:extLst>
      <p:ext uri="{BB962C8B-B14F-4D97-AF65-F5344CB8AC3E}">
        <p14:creationId xmlns:p14="http://schemas.microsoft.com/office/powerpoint/2010/main" val="2050440382"/>
      </p:ext>
    </p:extLst>
  </p:cSld>
  <p:clrMap bg1="lt1" tx1="dk1" bg2="lt2" tx2="dk2" accent1="accent1" accent2="accent2" accent3="accent3" accent4="accent4" accent5="accent5" accent6="accent6" hlink="hlink" folHlink="folHlink"/>
  <p:sldLayoutIdLst>
    <p:sldLayoutId id="2147483975" r:id="rId1"/>
    <p:sldLayoutId id="2147483800" r:id="rId2"/>
    <p:sldLayoutId id="2147483889" r:id="rId3"/>
    <p:sldLayoutId id="2147483802" r:id="rId4"/>
    <p:sldLayoutId id="2147483976" r:id="rId5"/>
    <p:sldLayoutId id="2147483977" r:id="rId6"/>
    <p:sldLayoutId id="2147483788" r:id="rId7"/>
    <p:sldLayoutId id="2147483931" r:id="rId8"/>
    <p:sldLayoutId id="2147483932" r:id="rId9"/>
    <p:sldLayoutId id="2147483925" r:id="rId10"/>
    <p:sldLayoutId id="2147483921" r:id="rId11"/>
    <p:sldLayoutId id="2147483915" r:id="rId12"/>
    <p:sldLayoutId id="2147483907" r:id="rId13"/>
    <p:sldLayoutId id="2147483944" r:id="rId14"/>
    <p:sldLayoutId id="2147483916" r:id="rId15"/>
    <p:sldLayoutId id="2147483939" r:id="rId16"/>
    <p:sldLayoutId id="2147483941" r:id="rId17"/>
    <p:sldLayoutId id="2147483917" r:id="rId18"/>
    <p:sldLayoutId id="2147483912" r:id="rId19"/>
    <p:sldLayoutId id="2147483933" r:id="rId20"/>
  </p:sldLayoutIdLst>
  <p:hf hdr="0" ftr="0" dt="0"/>
  <p:txStyles>
    <p:titleStyle>
      <a:lvl1pPr algn="ctr" defTabSz="457017" rtl="0" eaLnBrk="1" latinLnBrk="0" hangingPunct="1">
        <a:lnSpc>
          <a:spcPct val="90000"/>
        </a:lnSpc>
        <a:spcBef>
          <a:spcPct val="0"/>
        </a:spcBef>
        <a:buNone/>
        <a:defRPr sz="2399" kern="1200" baseline="0">
          <a:solidFill>
            <a:schemeClr val="tx2"/>
          </a:solidFill>
          <a:latin typeface="+mj-lt"/>
          <a:ea typeface="+mj-ea"/>
          <a:cs typeface="+mj-cs"/>
        </a:defRPr>
      </a:lvl1pPr>
    </p:titleStyle>
    <p:bodyStyle>
      <a:lvl1pPr marL="114254" indent="-114254" algn="l" defTabSz="457017" rtl="0" eaLnBrk="1" latinLnBrk="0" hangingPunct="1">
        <a:lnSpc>
          <a:spcPct val="90000"/>
        </a:lnSpc>
        <a:spcBef>
          <a:spcPts val="500"/>
        </a:spcBef>
        <a:buFont typeface="Arial"/>
        <a:buChar char="•"/>
        <a:defRPr sz="1399" kern="1200">
          <a:solidFill>
            <a:schemeClr val="tx1"/>
          </a:solidFill>
          <a:latin typeface="+mn-lt"/>
          <a:ea typeface="+mn-ea"/>
          <a:cs typeface="+mn-cs"/>
        </a:defRPr>
      </a:lvl1pPr>
      <a:lvl2pPr marL="342763" indent="-114254" algn="l" defTabSz="457017" rtl="0" eaLnBrk="1" latinLnBrk="0" hangingPunct="1">
        <a:lnSpc>
          <a:spcPct val="90000"/>
        </a:lnSpc>
        <a:spcBef>
          <a:spcPts val="250"/>
        </a:spcBef>
        <a:buFont typeface="Arial"/>
        <a:buChar char="•"/>
        <a:defRPr sz="1200" kern="1200">
          <a:solidFill>
            <a:schemeClr val="tx1"/>
          </a:solidFill>
          <a:latin typeface="+mn-lt"/>
          <a:ea typeface="+mn-ea"/>
          <a:cs typeface="+mn-cs"/>
        </a:defRPr>
      </a:lvl2pPr>
      <a:lvl3pPr marL="571271" indent="-114254" algn="l" defTabSz="457017" rtl="0" eaLnBrk="1" latinLnBrk="0" hangingPunct="1">
        <a:lnSpc>
          <a:spcPct val="90000"/>
        </a:lnSpc>
        <a:spcBef>
          <a:spcPts val="250"/>
        </a:spcBef>
        <a:buFont typeface="Arial"/>
        <a:buChar char="•"/>
        <a:defRPr sz="1000" kern="1200">
          <a:solidFill>
            <a:schemeClr val="tx1"/>
          </a:solidFill>
          <a:latin typeface="+mn-lt"/>
          <a:ea typeface="+mn-ea"/>
          <a:cs typeface="+mn-cs"/>
        </a:defRPr>
      </a:lvl3pPr>
      <a:lvl4pPr marL="799780"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4pPr>
      <a:lvl5pPr marL="1028289"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5pPr>
      <a:lvl6pPr marL="1256797"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6pPr>
      <a:lvl7pPr marL="1485306"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7pPr>
      <a:lvl8pPr marL="1713814"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8pPr>
      <a:lvl9pPr marL="1942323"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9pPr>
    </p:bodyStyle>
    <p:otherStyle>
      <a:defPPr>
        <a:defRPr lang="en-US"/>
      </a:defPPr>
      <a:lvl1pPr marL="0" algn="l" defTabSz="457017" rtl="0" eaLnBrk="1" latinLnBrk="0" hangingPunct="1">
        <a:defRPr sz="900" kern="1200">
          <a:solidFill>
            <a:schemeClr val="tx1"/>
          </a:solidFill>
          <a:latin typeface="+mn-lt"/>
          <a:ea typeface="+mn-ea"/>
          <a:cs typeface="+mn-cs"/>
        </a:defRPr>
      </a:lvl1pPr>
      <a:lvl2pPr marL="228509" algn="l" defTabSz="457017" rtl="0" eaLnBrk="1" latinLnBrk="0" hangingPunct="1">
        <a:defRPr sz="900" kern="1200">
          <a:solidFill>
            <a:schemeClr val="tx1"/>
          </a:solidFill>
          <a:latin typeface="+mn-lt"/>
          <a:ea typeface="+mn-ea"/>
          <a:cs typeface="+mn-cs"/>
        </a:defRPr>
      </a:lvl2pPr>
      <a:lvl3pPr marL="457017" algn="l" defTabSz="457017" rtl="0" eaLnBrk="1" latinLnBrk="0" hangingPunct="1">
        <a:defRPr sz="900" kern="1200">
          <a:solidFill>
            <a:schemeClr val="tx1"/>
          </a:solidFill>
          <a:latin typeface="+mn-lt"/>
          <a:ea typeface="+mn-ea"/>
          <a:cs typeface="+mn-cs"/>
        </a:defRPr>
      </a:lvl3pPr>
      <a:lvl4pPr marL="685526" algn="l" defTabSz="457017" rtl="0" eaLnBrk="1" latinLnBrk="0" hangingPunct="1">
        <a:defRPr sz="900" kern="1200">
          <a:solidFill>
            <a:schemeClr val="tx1"/>
          </a:solidFill>
          <a:latin typeface="+mn-lt"/>
          <a:ea typeface="+mn-ea"/>
          <a:cs typeface="+mn-cs"/>
        </a:defRPr>
      </a:lvl4pPr>
      <a:lvl5pPr marL="914034" algn="l" defTabSz="457017" rtl="0" eaLnBrk="1" latinLnBrk="0" hangingPunct="1">
        <a:defRPr sz="900" kern="1200">
          <a:solidFill>
            <a:schemeClr val="tx1"/>
          </a:solidFill>
          <a:latin typeface="+mn-lt"/>
          <a:ea typeface="+mn-ea"/>
          <a:cs typeface="+mn-cs"/>
        </a:defRPr>
      </a:lvl5pPr>
      <a:lvl6pPr marL="1142543" algn="l" defTabSz="457017" rtl="0" eaLnBrk="1" latinLnBrk="0" hangingPunct="1">
        <a:defRPr sz="900" kern="1200">
          <a:solidFill>
            <a:schemeClr val="tx1"/>
          </a:solidFill>
          <a:latin typeface="+mn-lt"/>
          <a:ea typeface="+mn-ea"/>
          <a:cs typeface="+mn-cs"/>
        </a:defRPr>
      </a:lvl6pPr>
      <a:lvl7pPr marL="1371051" algn="l" defTabSz="457017" rtl="0" eaLnBrk="1" latinLnBrk="0" hangingPunct="1">
        <a:defRPr sz="900" kern="1200">
          <a:solidFill>
            <a:schemeClr val="tx1"/>
          </a:solidFill>
          <a:latin typeface="+mn-lt"/>
          <a:ea typeface="+mn-ea"/>
          <a:cs typeface="+mn-cs"/>
        </a:defRPr>
      </a:lvl7pPr>
      <a:lvl8pPr marL="1599560" algn="l" defTabSz="457017" rtl="0" eaLnBrk="1" latinLnBrk="0" hangingPunct="1">
        <a:defRPr sz="900" kern="1200">
          <a:solidFill>
            <a:schemeClr val="tx1"/>
          </a:solidFill>
          <a:latin typeface="+mn-lt"/>
          <a:ea typeface="+mn-ea"/>
          <a:cs typeface="+mn-cs"/>
        </a:defRPr>
      </a:lvl8pPr>
      <a:lvl9pPr marL="1828068" algn="l" defTabSz="457017"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1315A9-2571-FD66-791B-D0B288A20321}"/>
              </a:ext>
            </a:extLst>
          </p:cNvPr>
          <p:cNvSpPr txBox="1">
            <a:spLocks noGrp="1" noRot="1" noMove="1" noResize="1" noEditPoints="1" noAdjustHandles="1" noChangeArrowheads="1" noChangeShapeType="1"/>
          </p:cNvSpPr>
          <p:nvPr userDrawn="1"/>
        </p:nvSpPr>
        <p:spPr>
          <a:xfrm>
            <a:off x="285714" y="6428713"/>
            <a:ext cx="7068286" cy="246221"/>
          </a:xfrm>
          <a:prstGeom prst="rect">
            <a:avLst/>
          </a:prstGeom>
          <a:noFill/>
        </p:spPr>
        <p:txBody>
          <a:bodyPr wrap="square">
            <a:spAutoFit/>
          </a:bodyPr>
          <a:lstStyle/>
          <a:p>
            <a:pPr algn="l"/>
            <a:r>
              <a:rPr lang="en-US" sz="1000" dirty="0">
                <a:solidFill>
                  <a:srgbClr val="898989"/>
                </a:solidFill>
              </a:rPr>
              <a:t>©2025 Kaiser Foundation Health Plan, Inc.</a:t>
            </a:r>
          </a:p>
        </p:txBody>
      </p:sp>
      <p:pic>
        <p:nvPicPr>
          <p:cNvPr id="3" name="Picture 2">
            <a:extLst>
              <a:ext uri="{FF2B5EF4-FFF2-40B4-BE49-F238E27FC236}">
                <a16:creationId xmlns:a16="http://schemas.microsoft.com/office/drawing/2014/main" id="{97AB92F2-20DF-38A4-A201-6BB2AA52F0D2}"/>
              </a:ext>
            </a:extLst>
          </p:cNvPr>
          <p:cNvPicPr>
            <a:picLocks noGrp="1" noRot="1" noChangeAspect="1" noMove="1" noResize="1" noEditPoints="1" noAdjustHandles="1" noChangeArrowheads="1" noChangeShapeType="1" noCrop="1"/>
          </p:cNvPicPr>
          <p:nvPr userDrawn="1"/>
        </p:nvPicPr>
        <p:blipFill>
          <a:blip r:embed="rId14">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
        <p:nvSpPr>
          <p:cNvPr id="2" name="Title Placeholder 7">
            <a:extLst>
              <a:ext uri="{FF2B5EF4-FFF2-40B4-BE49-F238E27FC236}">
                <a16:creationId xmlns:a16="http://schemas.microsoft.com/office/drawing/2014/main" id="{B90CC952-A5E5-7187-7033-D09DC508CFA7}"/>
              </a:ext>
            </a:extLst>
          </p:cNvPr>
          <p:cNvSpPr txBox="1">
            <a:spLocks/>
          </p:cNvSpPr>
          <p:nvPr userDrawn="1"/>
        </p:nvSpPr>
        <p:spPr>
          <a:xfrm>
            <a:off x="838092" y="2199737"/>
            <a:ext cx="10515818" cy="1690776"/>
          </a:xfrm>
          <a:prstGeom prst="rect">
            <a:avLst/>
          </a:prstGeom>
        </p:spPr>
        <p:txBody>
          <a:bodyPr vert="horz" lIns="0" tIns="0" rIns="0" bIns="0" rtlCol="0" anchor="ctr">
            <a:noAutofit/>
          </a:bodyPr>
          <a:lstStyle>
            <a:lvl1pPr algn="l" defTabSz="457017" rtl="0" eaLnBrk="1" latinLnBrk="0" hangingPunct="1">
              <a:lnSpc>
                <a:spcPct val="100000"/>
              </a:lnSpc>
              <a:spcBef>
                <a:spcPct val="0"/>
              </a:spcBef>
              <a:buNone/>
              <a:defRPr sz="3599" b="1" kern="1200" baseline="0">
                <a:solidFill>
                  <a:schemeClr val="bg1"/>
                </a:solidFill>
                <a:latin typeface="+mj-lt"/>
                <a:ea typeface="+mj-ea"/>
                <a:cs typeface="+mj-cs"/>
              </a:defRPr>
            </a:lvl1pPr>
          </a:lstStyle>
          <a:p>
            <a:r>
              <a:rPr lang="en-US" sz="3599" dirty="0"/>
              <a:t>Title of presentation goes in this space</a:t>
            </a:r>
          </a:p>
        </p:txBody>
      </p:sp>
      <p:pic>
        <p:nvPicPr>
          <p:cNvPr id="4" name="Picture 3">
            <a:extLst>
              <a:ext uri="{FF2B5EF4-FFF2-40B4-BE49-F238E27FC236}">
                <a16:creationId xmlns:a16="http://schemas.microsoft.com/office/drawing/2014/main" id="{7FE11F74-771F-673C-2C6F-E0F2B053BF18}"/>
              </a:ext>
            </a:extLst>
          </p:cNvPr>
          <p:cNvPicPr>
            <a:picLocks noChangeAspect="1"/>
          </p:cNvPicPr>
          <p:nvPr userDrawn="1"/>
        </p:nvPicPr>
        <p:blipFill>
          <a:blip r:embed="rId14">
            <a:biLevel thresh="25000"/>
            <a:extLst>
              <a:ext uri="{28A0092B-C50C-407E-A947-70E740481C1C}">
                <a14:useLocalDpi xmlns:a14="http://schemas.microsoft.com/office/drawing/2010/main"/>
              </a:ext>
            </a:extLst>
          </a:blip>
          <a:stretch>
            <a:fillRect/>
          </a:stretch>
        </p:blipFill>
        <p:spPr>
          <a:xfrm>
            <a:off x="838091" y="1388444"/>
            <a:ext cx="3045071" cy="344770"/>
          </a:xfrm>
          <a:prstGeom prst="rect">
            <a:avLst/>
          </a:prstGeom>
        </p:spPr>
      </p:pic>
      <p:sp>
        <p:nvSpPr>
          <p:cNvPr id="8" name="Text Placeholder 7">
            <a:extLst>
              <a:ext uri="{FF2B5EF4-FFF2-40B4-BE49-F238E27FC236}">
                <a16:creationId xmlns:a16="http://schemas.microsoft.com/office/drawing/2014/main" id="{CDC01969-E1A1-EBBD-5EB7-BA816E858435}"/>
              </a:ext>
            </a:extLst>
          </p:cNvPr>
          <p:cNvSpPr txBox="1">
            <a:spLocks/>
          </p:cNvSpPr>
          <p:nvPr userDrawn="1"/>
        </p:nvSpPr>
        <p:spPr>
          <a:xfrm>
            <a:off x="838091" y="4298424"/>
            <a:ext cx="2914271" cy="536685"/>
          </a:xfrm>
          <a:prstGeom prst="rect">
            <a:avLst/>
          </a:prstGeom>
        </p:spPr>
        <p:txBody>
          <a:bodyPr wrap="square" lIns="0" tIns="0" rIns="0" bIns="0" anchor="t" anchorCtr="0">
            <a:spAutoFit/>
          </a:bodyPr>
          <a:lstStyle>
            <a:lvl1pPr marL="0" indent="0" algn="l" defTabSz="457017" rtl="0" eaLnBrk="1" latinLnBrk="0" hangingPunct="1">
              <a:lnSpc>
                <a:spcPct val="90000"/>
              </a:lnSpc>
              <a:spcBef>
                <a:spcPts val="500"/>
              </a:spcBef>
              <a:buFontTx/>
              <a:buNone/>
              <a:defRPr sz="1599" b="1" kern="1200" spc="40" baseline="0">
                <a:solidFill>
                  <a:schemeClr val="bg1"/>
                </a:solidFill>
                <a:latin typeface="Arial" panose="020B0604020202020204" pitchFamily="34" charset="0"/>
                <a:ea typeface="+mn-ea"/>
                <a:cs typeface="Arial" panose="020B0604020202020204" pitchFamily="34" charset="0"/>
              </a:defRPr>
            </a:lvl1pPr>
            <a:lvl2pPr marL="342763"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2pPr>
            <a:lvl3pPr marL="571271"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3pPr>
            <a:lvl4pPr marL="799780"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4pPr>
            <a:lvl5pPr marL="1028289"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5pPr>
            <a:lvl6pPr marL="1256797"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6pPr>
            <a:lvl7pPr marL="1485306"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7pPr>
            <a:lvl8pPr marL="1713814"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8pPr>
            <a:lvl9pPr marL="1942323"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9pPr>
          </a:lstStyle>
          <a:p>
            <a:pPr>
              <a:spcAft>
                <a:spcPts val="500"/>
              </a:spcAft>
            </a:pPr>
            <a:r>
              <a:rPr lang="en-US" sz="1599" dirty="0"/>
              <a:t>Department/Presenter</a:t>
            </a:r>
          </a:p>
          <a:p>
            <a:r>
              <a:rPr lang="en-US" sz="1350" b="0" dirty="0"/>
              <a:t>Month Day, Year </a:t>
            </a:r>
          </a:p>
        </p:txBody>
      </p:sp>
    </p:spTree>
    <p:extLst>
      <p:ext uri="{BB962C8B-B14F-4D97-AF65-F5344CB8AC3E}">
        <p14:creationId xmlns:p14="http://schemas.microsoft.com/office/powerpoint/2010/main" val="1329930431"/>
      </p:ext>
    </p:extLst>
  </p:cSld>
  <p:clrMap bg1="lt1" tx1="dk1" bg2="lt2" tx2="dk2" accent1="accent1" accent2="accent2" accent3="accent3" accent4="accent4" accent5="accent5" accent6="accent6" hlink="hlink" folHlink="folHlink"/>
  <p:sldLayoutIdLst>
    <p:sldLayoutId id="2147483928" r:id="rId1"/>
    <p:sldLayoutId id="2147483784" r:id="rId2"/>
    <p:sldLayoutId id="2147483947" r:id="rId3"/>
    <p:sldLayoutId id="2147483948" r:id="rId4"/>
    <p:sldLayoutId id="2147483949" r:id="rId5"/>
    <p:sldLayoutId id="2147483893" r:id="rId6"/>
    <p:sldLayoutId id="2147483899" r:id="rId7"/>
    <p:sldLayoutId id="2147483902" r:id="rId8"/>
    <p:sldLayoutId id="2147483903" r:id="rId9"/>
    <p:sldLayoutId id="2147483935" r:id="rId10"/>
    <p:sldLayoutId id="2147483908" r:id="rId11"/>
    <p:sldLayoutId id="2147483911" r:id="rId12"/>
  </p:sldLayoutIdLst>
  <p:hf hdr="0" ftr="0" dt="0"/>
  <p:txStyles>
    <p:titleStyle>
      <a:lvl1pPr algn="l" defTabSz="457017" rtl="0" eaLnBrk="1" latinLnBrk="0" hangingPunct="1">
        <a:lnSpc>
          <a:spcPct val="100000"/>
        </a:lnSpc>
        <a:spcBef>
          <a:spcPct val="0"/>
        </a:spcBef>
        <a:buNone/>
        <a:defRPr sz="2599" kern="1200" baseline="0">
          <a:solidFill>
            <a:schemeClr val="bg1"/>
          </a:solidFill>
          <a:latin typeface="+mj-lt"/>
          <a:ea typeface="+mj-ea"/>
          <a:cs typeface="+mj-cs"/>
        </a:defRPr>
      </a:lvl1pPr>
    </p:titleStyle>
    <p:bodyStyle>
      <a:lvl1pPr marL="114254" indent="-114254" algn="l" defTabSz="457017" rtl="0" eaLnBrk="1" latinLnBrk="0" hangingPunct="1">
        <a:lnSpc>
          <a:spcPct val="90000"/>
        </a:lnSpc>
        <a:spcBef>
          <a:spcPts val="500"/>
        </a:spcBef>
        <a:buFont typeface="Arial"/>
        <a:buChar char="•"/>
        <a:defRPr sz="1399" kern="1200">
          <a:solidFill>
            <a:schemeClr val="tx1"/>
          </a:solidFill>
          <a:latin typeface="+mn-lt"/>
          <a:ea typeface="+mn-ea"/>
          <a:cs typeface="+mn-cs"/>
        </a:defRPr>
      </a:lvl1pPr>
      <a:lvl2pPr marL="342763" indent="-114254" algn="l" defTabSz="457017" rtl="0" eaLnBrk="1" latinLnBrk="0" hangingPunct="1">
        <a:lnSpc>
          <a:spcPct val="90000"/>
        </a:lnSpc>
        <a:spcBef>
          <a:spcPts val="250"/>
        </a:spcBef>
        <a:buFont typeface="Arial"/>
        <a:buChar char="•"/>
        <a:defRPr sz="1200" kern="1200">
          <a:solidFill>
            <a:schemeClr val="tx1"/>
          </a:solidFill>
          <a:latin typeface="+mn-lt"/>
          <a:ea typeface="+mn-ea"/>
          <a:cs typeface="+mn-cs"/>
        </a:defRPr>
      </a:lvl2pPr>
      <a:lvl3pPr marL="571271" indent="-114254" algn="l" defTabSz="457017" rtl="0" eaLnBrk="1" latinLnBrk="0" hangingPunct="1">
        <a:lnSpc>
          <a:spcPct val="90000"/>
        </a:lnSpc>
        <a:spcBef>
          <a:spcPts val="250"/>
        </a:spcBef>
        <a:buFont typeface="Arial"/>
        <a:buChar char="•"/>
        <a:defRPr sz="1000" kern="1200">
          <a:solidFill>
            <a:schemeClr val="tx1"/>
          </a:solidFill>
          <a:latin typeface="+mn-lt"/>
          <a:ea typeface="+mn-ea"/>
          <a:cs typeface="+mn-cs"/>
        </a:defRPr>
      </a:lvl3pPr>
      <a:lvl4pPr marL="799780"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4pPr>
      <a:lvl5pPr marL="1028289"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5pPr>
      <a:lvl6pPr marL="1256797"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6pPr>
      <a:lvl7pPr marL="1485306"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7pPr>
      <a:lvl8pPr marL="1713814"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8pPr>
      <a:lvl9pPr marL="1942323"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9pPr>
    </p:bodyStyle>
    <p:otherStyle>
      <a:defPPr>
        <a:defRPr lang="en-US"/>
      </a:defPPr>
      <a:lvl1pPr marL="0" algn="l" defTabSz="457017" rtl="0" eaLnBrk="1" latinLnBrk="0" hangingPunct="1">
        <a:defRPr sz="900" kern="1200">
          <a:solidFill>
            <a:schemeClr val="tx1"/>
          </a:solidFill>
          <a:latin typeface="+mn-lt"/>
          <a:ea typeface="+mn-ea"/>
          <a:cs typeface="+mn-cs"/>
        </a:defRPr>
      </a:lvl1pPr>
      <a:lvl2pPr marL="228509" algn="l" defTabSz="457017" rtl="0" eaLnBrk="1" latinLnBrk="0" hangingPunct="1">
        <a:defRPr sz="900" kern="1200">
          <a:solidFill>
            <a:schemeClr val="tx1"/>
          </a:solidFill>
          <a:latin typeface="+mn-lt"/>
          <a:ea typeface="+mn-ea"/>
          <a:cs typeface="+mn-cs"/>
        </a:defRPr>
      </a:lvl2pPr>
      <a:lvl3pPr marL="457017" algn="l" defTabSz="457017" rtl="0" eaLnBrk="1" latinLnBrk="0" hangingPunct="1">
        <a:defRPr sz="900" kern="1200">
          <a:solidFill>
            <a:schemeClr val="tx1"/>
          </a:solidFill>
          <a:latin typeface="+mn-lt"/>
          <a:ea typeface="+mn-ea"/>
          <a:cs typeface="+mn-cs"/>
        </a:defRPr>
      </a:lvl3pPr>
      <a:lvl4pPr marL="685526" algn="l" defTabSz="457017" rtl="0" eaLnBrk="1" latinLnBrk="0" hangingPunct="1">
        <a:defRPr sz="900" kern="1200">
          <a:solidFill>
            <a:schemeClr val="tx1"/>
          </a:solidFill>
          <a:latin typeface="+mn-lt"/>
          <a:ea typeface="+mn-ea"/>
          <a:cs typeface="+mn-cs"/>
        </a:defRPr>
      </a:lvl4pPr>
      <a:lvl5pPr marL="914034" algn="l" defTabSz="457017" rtl="0" eaLnBrk="1" latinLnBrk="0" hangingPunct="1">
        <a:defRPr sz="900" kern="1200">
          <a:solidFill>
            <a:schemeClr val="tx1"/>
          </a:solidFill>
          <a:latin typeface="+mn-lt"/>
          <a:ea typeface="+mn-ea"/>
          <a:cs typeface="+mn-cs"/>
        </a:defRPr>
      </a:lvl5pPr>
      <a:lvl6pPr marL="1142543" algn="l" defTabSz="457017" rtl="0" eaLnBrk="1" latinLnBrk="0" hangingPunct="1">
        <a:defRPr sz="900" kern="1200">
          <a:solidFill>
            <a:schemeClr val="tx1"/>
          </a:solidFill>
          <a:latin typeface="+mn-lt"/>
          <a:ea typeface="+mn-ea"/>
          <a:cs typeface="+mn-cs"/>
        </a:defRPr>
      </a:lvl6pPr>
      <a:lvl7pPr marL="1371051" algn="l" defTabSz="457017" rtl="0" eaLnBrk="1" latinLnBrk="0" hangingPunct="1">
        <a:defRPr sz="900" kern="1200">
          <a:solidFill>
            <a:schemeClr val="tx1"/>
          </a:solidFill>
          <a:latin typeface="+mn-lt"/>
          <a:ea typeface="+mn-ea"/>
          <a:cs typeface="+mn-cs"/>
        </a:defRPr>
      </a:lvl7pPr>
      <a:lvl8pPr marL="1599560" algn="l" defTabSz="457017" rtl="0" eaLnBrk="1" latinLnBrk="0" hangingPunct="1">
        <a:defRPr sz="900" kern="1200">
          <a:solidFill>
            <a:schemeClr val="tx1"/>
          </a:solidFill>
          <a:latin typeface="+mn-lt"/>
          <a:ea typeface="+mn-ea"/>
          <a:cs typeface="+mn-cs"/>
        </a:defRPr>
      </a:lvl8pPr>
      <a:lvl9pPr marL="1828068" algn="l" defTabSz="457017"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1970" y="411481"/>
            <a:ext cx="10515599" cy="910957"/>
          </a:xfrm>
          <a:prstGeom prst="rect">
            <a:avLst/>
          </a:prstGeom>
        </p:spPr>
        <p:txBody>
          <a:bodyPr vert="horz" lIns="91440" tIns="45720" rIns="91440" bIns="45720" rtlCol="0" anchor="b" anchorCtr="0">
            <a:noAutofit/>
          </a:bodyPr>
          <a:lstStyle/>
          <a:p>
            <a:r>
              <a:rPr lang="en-US"/>
              <a:t>Headline title goes here</a:t>
            </a:r>
          </a:p>
        </p:txBody>
      </p:sp>
      <p:sp>
        <p:nvSpPr>
          <p:cNvPr id="7" name="Rectangle 6"/>
          <p:cNvSpPr/>
          <p:nvPr userDrawn="1"/>
        </p:nvSpPr>
        <p:spPr>
          <a:xfrm>
            <a:off x="0" y="3429000"/>
            <a:ext cx="8992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8" name="Rectangle 7"/>
          <p:cNvSpPr/>
          <p:nvPr userDrawn="1"/>
        </p:nvSpPr>
        <p:spPr>
          <a:xfrm>
            <a:off x="0" y="0"/>
            <a:ext cx="89929" cy="3429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pic>
        <p:nvPicPr>
          <p:cNvPr id="4" name="Picture 3">
            <a:extLst>
              <a:ext uri="{FF2B5EF4-FFF2-40B4-BE49-F238E27FC236}">
                <a16:creationId xmlns:a16="http://schemas.microsoft.com/office/drawing/2014/main" id="{E3866077-A1B2-6C2E-84B6-911A090FA7FB}"/>
              </a:ext>
            </a:extLst>
          </p:cNvPr>
          <p:cNvPicPr>
            <a:picLocks noGrp="1" noRot="1" noChangeAspect="1" noMove="1" noResize="1" noEditPoints="1" noAdjustHandles="1" noChangeArrowheads="1" noChangeShapeType="1" noCrop="1"/>
          </p:cNvPicPr>
          <p:nvPr userDrawn="1"/>
        </p:nvPicPr>
        <p:blipFill>
          <a:blip r:embed="rId26">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
        <p:nvSpPr>
          <p:cNvPr id="9" name="Text Placeholder 8">
            <a:extLst>
              <a:ext uri="{FF2B5EF4-FFF2-40B4-BE49-F238E27FC236}">
                <a16:creationId xmlns:a16="http://schemas.microsoft.com/office/drawing/2014/main" id="{CC85CE56-319C-802A-416E-2BC035B25CE4}"/>
              </a:ext>
            </a:extLst>
          </p:cNvPr>
          <p:cNvSpPr>
            <a:spLocks noGrp="1"/>
          </p:cNvSpPr>
          <p:nvPr>
            <p:ph type="body" idx="1"/>
          </p:nvPr>
        </p:nvSpPr>
        <p:spPr>
          <a:xfrm>
            <a:off x="671970" y="1825625"/>
            <a:ext cx="10681941" cy="4351338"/>
          </a:xfrm>
          <a:prstGeom prst="rect">
            <a:avLst/>
          </a:prstGeom>
        </p:spPr>
        <p:txBody>
          <a:bodyPr vert="horz" lIns="91440" tIns="45720" rIns="91440" bIns="45720" rtlCol="0">
            <a:normAutofit/>
          </a:bodyPr>
          <a:lstStyle/>
          <a:p>
            <a:pPr lvl="1"/>
            <a:r>
              <a:rPr lang="en-US"/>
              <a:t>Second level</a:t>
            </a:r>
          </a:p>
          <a:p>
            <a:pPr lvl="5"/>
            <a:r>
              <a:rPr lang="en-US"/>
              <a:t>Third level</a:t>
            </a:r>
          </a:p>
          <a:p>
            <a:pPr lvl="6"/>
            <a:r>
              <a:rPr lang="en-US"/>
              <a:t>Fourth level</a:t>
            </a:r>
          </a:p>
        </p:txBody>
      </p:sp>
      <p:sp>
        <p:nvSpPr>
          <p:cNvPr id="5" name="TextBox 4">
            <a:extLst>
              <a:ext uri="{FF2B5EF4-FFF2-40B4-BE49-F238E27FC236}">
                <a16:creationId xmlns:a16="http://schemas.microsoft.com/office/drawing/2014/main" id="{FACBD73B-E916-66A0-6E27-91F46440AFC5}"/>
              </a:ext>
            </a:extLst>
          </p:cNvPr>
          <p:cNvSpPr txBox="1">
            <a:spLocks noGrp="1" noRot="1" noMove="1" noResize="1" noEditPoints="1" noAdjustHandles="1" noChangeArrowheads="1" noChangeShapeType="1"/>
          </p:cNvSpPr>
          <p:nvPr userDrawn="1"/>
        </p:nvSpPr>
        <p:spPr>
          <a:xfrm>
            <a:off x="285714" y="6428713"/>
            <a:ext cx="7068286" cy="246221"/>
          </a:xfrm>
          <a:prstGeom prst="rect">
            <a:avLst/>
          </a:prstGeom>
          <a:noFill/>
        </p:spPr>
        <p:txBody>
          <a:bodyPr wrap="square">
            <a:spAutoFit/>
          </a:bodyPr>
          <a:lstStyle/>
          <a:p>
            <a:pPr algn="l"/>
            <a:fld id="{8C8B385D-DF67-E241-B0BF-76B80A8E743B}" type="slidenum">
              <a:rPr lang="en-US" sz="1000" smtClean="0">
                <a:solidFill>
                  <a:srgbClr val="898989"/>
                </a:solidFill>
              </a:rPr>
              <a:pPr algn="l"/>
              <a:t>‹#›</a:t>
            </a:fld>
            <a:r>
              <a:rPr lang="en-US" sz="1000">
                <a:solidFill>
                  <a:srgbClr val="898989"/>
                </a:solidFill>
              </a:rPr>
              <a:t>  |    ©2025 Kaiser Foundation Health Plan, Inc.</a:t>
            </a:r>
          </a:p>
        </p:txBody>
      </p:sp>
    </p:spTree>
    <p:extLst>
      <p:ext uri="{BB962C8B-B14F-4D97-AF65-F5344CB8AC3E}">
        <p14:creationId xmlns:p14="http://schemas.microsoft.com/office/powerpoint/2010/main" val="423530926"/>
      </p:ext>
    </p:extLst>
  </p:cSld>
  <p:clrMap bg1="lt1" tx1="dk1" bg2="lt2" tx2="dk2" accent1="accent1" accent2="accent2" accent3="accent3" accent4="accent4" accent5="accent5" accent6="accent6" hlink="hlink" folHlink="folHlink"/>
  <p:sldLayoutIdLst>
    <p:sldLayoutId id="2147483819" r:id="rId1"/>
    <p:sldLayoutId id="2147483823" r:id="rId2"/>
    <p:sldLayoutId id="2147483820" r:id="rId3"/>
    <p:sldLayoutId id="2147483821" r:id="rId4"/>
    <p:sldLayoutId id="2147483822" r:id="rId5"/>
    <p:sldLayoutId id="2147483817" r:id="rId6"/>
    <p:sldLayoutId id="2147483700" r:id="rId7"/>
    <p:sldLayoutId id="2147483964" r:id="rId8"/>
    <p:sldLayoutId id="2147483793" r:id="rId9"/>
    <p:sldLayoutId id="2147483973" r:id="rId10"/>
    <p:sldLayoutId id="2147483968" r:id="rId11"/>
    <p:sldLayoutId id="2147483794" r:id="rId12"/>
    <p:sldLayoutId id="2147483795" r:id="rId13"/>
    <p:sldLayoutId id="2147483712" r:id="rId14"/>
    <p:sldLayoutId id="2147483967" r:id="rId15"/>
    <p:sldLayoutId id="2147483966" r:id="rId16"/>
    <p:sldLayoutId id="2147483971" r:id="rId17"/>
    <p:sldLayoutId id="2147483970" r:id="rId18"/>
    <p:sldLayoutId id="2147483703" r:id="rId19"/>
    <p:sldLayoutId id="2147483972" r:id="rId20"/>
    <p:sldLayoutId id="2147483969" r:id="rId21"/>
    <p:sldLayoutId id="2147483965" r:id="rId22"/>
    <p:sldLayoutId id="2147483818" r:id="rId23"/>
    <p:sldLayoutId id="2147483904" r:id="rId24"/>
  </p:sldLayoutIdLst>
  <p:hf hdr="0" ftr="0" dt="0"/>
  <p:txStyles>
    <p:titleStyle>
      <a:lvl1pPr algn="l" defTabSz="914034" rtl="0" eaLnBrk="1" latinLnBrk="0" hangingPunct="1">
        <a:lnSpc>
          <a:spcPct val="100000"/>
        </a:lnSpc>
        <a:spcBef>
          <a:spcPct val="0"/>
        </a:spcBef>
        <a:buNone/>
        <a:defRPr sz="2599" b="1" kern="1200">
          <a:solidFill>
            <a:schemeClr val="tx2"/>
          </a:solidFill>
          <a:latin typeface="+mj-lt"/>
          <a:ea typeface="+mj-ea"/>
          <a:cs typeface="+mj-cs"/>
        </a:defRPr>
      </a:lvl1pPr>
    </p:titleStyle>
    <p:bodyStyle>
      <a:lvl1pPr marL="0" indent="0" algn="l" defTabSz="914034" rtl="0" eaLnBrk="1" latinLnBrk="0" hangingPunct="1">
        <a:lnSpc>
          <a:spcPct val="100000"/>
        </a:lnSpc>
        <a:spcBef>
          <a:spcPts val="0"/>
        </a:spcBef>
        <a:spcAft>
          <a:spcPts val="700"/>
        </a:spcAft>
        <a:buFont typeface="Arial" panose="020B0604020202020204" pitchFamily="34" charset="0"/>
        <a:buNone/>
        <a:defRPr sz="1599" b="1" kern="1200">
          <a:solidFill>
            <a:schemeClr val="accent1"/>
          </a:solidFill>
          <a:latin typeface="+mn-lt"/>
          <a:ea typeface="+mn-ea"/>
          <a:cs typeface="+mn-cs"/>
        </a:defRPr>
      </a:lvl1pPr>
      <a:lvl2pPr marL="0" indent="-114254" algn="l" defTabSz="914034" rtl="0" eaLnBrk="1" latinLnBrk="0" hangingPunct="1">
        <a:lnSpc>
          <a:spcPct val="100000"/>
        </a:lnSpc>
        <a:spcBef>
          <a:spcPts val="0"/>
        </a:spcBef>
        <a:spcAft>
          <a:spcPts val="700"/>
        </a:spcAft>
        <a:buSzPct val="80000"/>
        <a:buFont typeface="Arial" panose="020B0604020202020204" pitchFamily="34" charset="0"/>
        <a:buChar char="•"/>
        <a:defRPr sz="1399" kern="1200">
          <a:solidFill>
            <a:schemeClr val="tx1"/>
          </a:solidFill>
          <a:latin typeface="+mn-lt"/>
          <a:ea typeface="+mn-ea"/>
          <a:cs typeface="+mn-cs"/>
        </a:defRPr>
      </a:lvl2pPr>
      <a:lvl3pPr marL="0" indent="-114254" algn="l" defTabSz="914034" rtl="0" eaLnBrk="1" latinLnBrk="0" hangingPunct="1">
        <a:lnSpc>
          <a:spcPct val="100000"/>
        </a:lnSpc>
        <a:spcBef>
          <a:spcPts val="0"/>
        </a:spcBef>
        <a:spcAft>
          <a:spcPts val="700"/>
        </a:spcAft>
        <a:buFont typeface="Arial" panose="020B0604020202020204" pitchFamily="34" charset="0"/>
        <a:buChar char="•"/>
        <a:defRPr sz="1399" kern="1200">
          <a:solidFill>
            <a:schemeClr val="tx1">
              <a:lumMod val="85000"/>
              <a:lumOff val="15000"/>
            </a:schemeClr>
          </a:solidFill>
          <a:latin typeface="+mn-lt"/>
          <a:ea typeface="+mn-ea"/>
          <a:cs typeface="+mn-cs"/>
        </a:defRPr>
      </a:lvl3pPr>
      <a:lvl4pPr marL="0" indent="-114254" algn="l" defTabSz="914034" rtl="0" eaLnBrk="1" latinLnBrk="0" hangingPunct="1">
        <a:lnSpc>
          <a:spcPct val="100000"/>
        </a:lnSpc>
        <a:spcBef>
          <a:spcPts val="0"/>
        </a:spcBef>
        <a:spcAft>
          <a:spcPts val="700"/>
        </a:spcAft>
        <a:buSzPct val="80000"/>
        <a:buFont typeface="Arial" panose="020B0604020202020204" pitchFamily="34" charset="0"/>
        <a:buChar char="•"/>
        <a:defRPr sz="1399" kern="1200">
          <a:solidFill>
            <a:schemeClr val="tx1">
              <a:lumMod val="85000"/>
              <a:lumOff val="15000"/>
            </a:schemeClr>
          </a:solidFill>
          <a:latin typeface="+mn-lt"/>
          <a:ea typeface="+mn-ea"/>
          <a:cs typeface="+mn-cs"/>
        </a:defRPr>
      </a:lvl4pPr>
      <a:lvl5pPr marL="0" indent="-114254" algn="l" defTabSz="914034" rtl="0" eaLnBrk="1" latinLnBrk="0" hangingPunct="1">
        <a:lnSpc>
          <a:spcPct val="100000"/>
        </a:lnSpc>
        <a:spcBef>
          <a:spcPts val="0"/>
        </a:spcBef>
        <a:spcAft>
          <a:spcPts val="700"/>
        </a:spcAft>
        <a:buFont typeface="Arial" panose="020B0604020202020204" pitchFamily="34" charset="0"/>
        <a:buChar char="•"/>
        <a:defRPr sz="1399" kern="1200">
          <a:solidFill>
            <a:schemeClr val="tx1">
              <a:lumMod val="85000"/>
              <a:lumOff val="15000"/>
            </a:schemeClr>
          </a:solidFill>
          <a:latin typeface="+mn-lt"/>
          <a:ea typeface="+mn-ea"/>
          <a:cs typeface="+mn-cs"/>
        </a:defRPr>
      </a:lvl5pPr>
      <a:lvl6pPr marL="228509" indent="-114254" algn="l" defTabSz="914034" rtl="0" eaLnBrk="1" latinLnBrk="0" hangingPunct="1">
        <a:lnSpc>
          <a:spcPct val="100000"/>
        </a:lnSpc>
        <a:spcBef>
          <a:spcPts val="0"/>
        </a:spcBef>
        <a:spcAft>
          <a:spcPts val="500"/>
        </a:spcAft>
        <a:buFont typeface="Arial" panose="020B0604020202020204" pitchFamily="34" charset="0"/>
        <a:buChar char="•"/>
        <a:defRPr sz="1200" kern="1200">
          <a:solidFill>
            <a:schemeClr val="tx1"/>
          </a:solidFill>
          <a:latin typeface="+mn-lt"/>
          <a:ea typeface="+mn-ea"/>
          <a:cs typeface="+mn-cs"/>
        </a:defRPr>
      </a:lvl6pPr>
      <a:lvl7pPr marL="457017" indent="-114254" algn="l" defTabSz="914034" rtl="0" eaLnBrk="1" latinLnBrk="0" hangingPunct="1">
        <a:lnSpc>
          <a:spcPct val="100000"/>
        </a:lnSpc>
        <a:spcBef>
          <a:spcPts val="0"/>
        </a:spcBef>
        <a:spcAft>
          <a:spcPts val="500"/>
        </a:spcAft>
        <a:buSzPct val="80000"/>
        <a:buFont typeface="Arial" panose="020B0604020202020204" pitchFamily="34" charset="0"/>
        <a:buChar char="•"/>
        <a:defRPr sz="1050" kern="1200">
          <a:solidFill>
            <a:schemeClr val="tx1"/>
          </a:solidFill>
          <a:latin typeface="+mn-lt"/>
          <a:ea typeface="+mn-ea"/>
          <a:cs typeface="+mn-cs"/>
        </a:defRPr>
      </a:lvl7pPr>
      <a:lvl8pPr marL="3199120" indent="0" algn="l" defTabSz="914034" rtl="0" eaLnBrk="1" latinLnBrk="0" hangingPunct="1">
        <a:lnSpc>
          <a:spcPct val="90000"/>
        </a:lnSpc>
        <a:spcBef>
          <a:spcPts val="500"/>
        </a:spcBef>
        <a:buFont typeface="Arial" panose="020B0604020202020204" pitchFamily="34" charset="0"/>
        <a:buNone/>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userDrawn="1">
          <p15:clr>
            <a:srgbClr val="F26B43"/>
          </p15:clr>
        </p15:guide>
        <p15:guide id="2" pos="45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B385D-DF67-E241-B0BF-76B80A8E743B}" type="slidenum">
              <a:rPr lang="en-US" smtClean="0"/>
              <a:pPr/>
              <a:t>‹#›</a:t>
            </a:fld>
            <a:r>
              <a:rPr lang="en-US"/>
              <a:t>  |   ©2025 Kaiser Foundation Health Plan, Inc.</a:t>
            </a:r>
          </a:p>
        </p:txBody>
      </p:sp>
      <p:sp>
        <p:nvSpPr>
          <p:cNvPr id="7" name="TextBox 6">
            <a:extLst>
              <a:ext uri="{FF2B5EF4-FFF2-40B4-BE49-F238E27FC236}">
                <a16:creationId xmlns:a16="http://schemas.microsoft.com/office/drawing/2014/main" id="{52D1E487-AB33-4FCA-BC21-75DC4097DF2E}"/>
              </a:ext>
            </a:extLst>
          </p:cNvPr>
          <p:cNvSpPr txBox="1"/>
          <p:nvPr userDrawn="1"/>
        </p:nvSpPr>
        <p:spPr>
          <a:xfrm>
            <a:off x="285714" y="6428713"/>
            <a:ext cx="7068286" cy="246221"/>
          </a:xfrm>
          <a:prstGeom prst="rect">
            <a:avLst/>
          </a:prstGeom>
          <a:noFill/>
        </p:spPr>
        <p:txBody>
          <a:bodyPr wrap="square">
            <a:spAutoFit/>
          </a:bodyPr>
          <a:lstStyle/>
          <a:p>
            <a:pPr algn="l"/>
            <a:r>
              <a:rPr lang="en-US" sz="1000" dirty="0">
                <a:solidFill>
                  <a:srgbClr val="898989"/>
                </a:solidFill>
              </a:rPr>
              <a:t>©2025 Kaiser Foundation Health Plan, Inc.</a:t>
            </a:r>
          </a:p>
        </p:txBody>
      </p:sp>
      <p:pic>
        <p:nvPicPr>
          <p:cNvPr id="8" name="Picture 7">
            <a:extLst>
              <a:ext uri="{FF2B5EF4-FFF2-40B4-BE49-F238E27FC236}">
                <a16:creationId xmlns:a16="http://schemas.microsoft.com/office/drawing/2014/main" id="{7C40AE74-1288-B6E5-D60C-68E6A52D3C52}"/>
              </a:ext>
            </a:extLst>
          </p:cNvPr>
          <p:cNvPicPr/>
          <p:nvPr userDrawn="1"/>
        </p:nvPicPr>
        <p:blipFill>
          <a:blip r:embed="rId14">
            <a:extLst>
              <a:ext uri="{28A0092B-C50C-407E-A947-70E740481C1C}">
                <a14:useLocalDpi xmlns:a14="http://schemas.microsoft.com/office/drawing/2010/main"/>
              </a:ext>
            </a:extLst>
          </a:blip>
          <a:stretch>
            <a:fillRect/>
          </a:stretch>
        </p:blipFill>
        <p:spPr>
          <a:xfrm>
            <a:off x="9572066" y="6323165"/>
            <a:ext cx="2295228" cy="259871"/>
          </a:xfrm>
          <a:prstGeom prst="rect">
            <a:avLst/>
          </a:prstGeom>
        </p:spPr>
      </p:pic>
      <p:sp>
        <p:nvSpPr>
          <p:cNvPr id="9" name="Title Placeholder 7">
            <a:extLst>
              <a:ext uri="{FF2B5EF4-FFF2-40B4-BE49-F238E27FC236}">
                <a16:creationId xmlns:a16="http://schemas.microsoft.com/office/drawing/2014/main" id="{1CDB7609-E21A-DBC8-91A7-E27700401C6B}"/>
              </a:ext>
            </a:extLst>
          </p:cNvPr>
          <p:cNvSpPr txBox="1">
            <a:spLocks/>
          </p:cNvSpPr>
          <p:nvPr userDrawn="1"/>
        </p:nvSpPr>
        <p:spPr>
          <a:xfrm>
            <a:off x="838092" y="2199737"/>
            <a:ext cx="10515818" cy="1690776"/>
          </a:xfrm>
          <a:prstGeom prst="rect">
            <a:avLst/>
          </a:prstGeom>
        </p:spPr>
        <p:txBody>
          <a:bodyPr vert="horz" lIns="0" tIns="0" rIns="0" bIns="0" rtlCol="0" anchor="ctr">
            <a:noAutofit/>
          </a:bodyPr>
          <a:lstStyle>
            <a:lvl1pPr algn="l" defTabSz="457017" rtl="0" eaLnBrk="1" latinLnBrk="0" hangingPunct="1">
              <a:lnSpc>
                <a:spcPct val="100000"/>
              </a:lnSpc>
              <a:spcBef>
                <a:spcPct val="0"/>
              </a:spcBef>
              <a:buNone/>
              <a:defRPr sz="3599" b="1" kern="1200" baseline="0">
                <a:solidFill>
                  <a:schemeClr val="bg1"/>
                </a:solidFill>
                <a:latin typeface="+mj-lt"/>
                <a:ea typeface="+mj-ea"/>
                <a:cs typeface="+mj-cs"/>
              </a:defRPr>
            </a:lvl1pPr>
          </a:lstStyle>
          <a:p>
            <a:r>
              <a:rPr lang="en-US" sz="3599" dirty="0"/>
              <a:t>Title of presentation goes in this space</a:t>
            </a:r>
          </a:p>
        </p:txBody>
      </p:sp>
      <p:pic>
        <p:nvPicPr>
          <p:cNvPr id="10" name="Picture 9">
            <a:extLst>
              <a:ext uri="{FF2B5EF4-FFF2-40B4-BE49-F238E27FC236}">
                <a16:creationId xmlns:a16="http://schemas.microsoft.com/office/drawing/2014/main" id="{432D5331-C3DE-03F8-ADF5-42D9D87A2D07}"/>
              </a:ext>
            </a:extLst>
          </p:cNvPr>
          <p:cNvPicPr>
            <a:picLocks noChangeAspect="1"/>
          </p:cNvPicPr>
          <p:nvPr userDrawn="1"/>
        </p:nvPicPr>
        <p:blipFill>
          <a:blip r:embed="rId14">
            <a:biLevel thresh="25000"/>
            <a:extLst>
              <a:ext uri="{28A0092B-C50C-407E-A947-70E740481C1C}">
                <a14:useLocalDpi xmlns:a14="http://schemas.microsoft.com/office/drawing/2010/main"/>
              </a:ext>
            </a:extLst>
          </a:blip>
          <a:stretch>
            <a:fillRect/>
          </a:stretch>
        </p:blipFill>
        <p:spPr>
          <a:xfrm>
            <a:off x="838091" y="1388444"/>
            <a:ext cx="3045071" cy="344770"/>
          </a:xfrm>
          <a:prstGeom prst="rect">
            <a:avLst/>
          </a:prstGeom>
        </p:spPr>
      </p:pic>
      <p:sp>
        <p:nvSpPr>
          <p:cNvPr id="11" name="Text Placeholder 7">
            <a:extLst>
              <a:ext uri="{FF2B5EF4-FFF2-40B4-BE49-F238E27FC236}">
                <a16:creationId xmlns:a16="http://schemas.microsoft.com/office/drawing/2014/main" id="{06078CF0-32A9-DD6E-AEA9-DD6642A4F415}"/>
              </a:ext>
            </a:extLst>
          </p:cNvPr>
          <p:cNvSpPr txBox="1">
            <a:spLocks/>
          </p:cNvSpPr>
          <p:nvPr userDrawn="1"/>
        </p:nvSpPr>
        <p:spPr>
          <a:xfrm>
            <a:off x="838091" y="4298424"/>
            <a:ext cx="2914271" cy="536685"/>
          </a:xfrm>
          <a:prstGeom prst="rect">
            <a:avLst/>
          </a:prstGeom>
        </p:spPr>
        <p:txBody>
          <a:bodyPr wrap="square" lIns="0" tIns="0" rIns="0" bIns="0" anchor="t" anchorCtr="0">
            <a:spAutoFit/>
          </a:bodyPr>
          <a:lstStyle>
            <a:lvl1pPr marL="0" indent="0" algn="l" defTabSz="457017" rtl="0" eaLnBrk="1" latinLnBrk="0" hangingPunct="1">
              <a:lnSpc>
                <a:spcPct val="90000"/>
              </a:lnSpc>
              <a:spcBef>
                <a:spcPts val="500"/>
              </a:spcBef>
              <a:buFontTx/>
              <a:buNone/>
              <a:defRPr sz="1599" b="1" kern="1200" spc="40" baseline="0">
                <a:solidFill>
                  <a:schemeClr val="bg1"/>
                </a:solidFill>
                <a:latin typeface="Arial" panose="020B0604020202020204" pitchFamily="34" charset="0"/>
                <a:ea typeface="+mn-ea"/>
                <a:cs typeface="Arial" panose="020B0604020202020204" pitchFamily="34" charset="0"/>
              </a:defRPr>
            </a:lvl1pPr>
            <a:lvl2pPr marL="342763"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2pPr>
            <a:lvl3pPr marL="571271"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3pPr>
            <a:lvl4pPr marL="799780"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4pPr>
            <a:lvl5pPr marL="1028289" indent="-114254" algn="l" defTabSz="457017" rtl="0" eaLnBrk="1" latinLnBrk="0" hangingPunct="1">
              <a:lnSpc>
                <a:spcPct val="90000"/>
              </a:lnSpc>
              <a:spcBef>
                <a:spcPts val="250"/>
              </a:spcBef>
              <a:buFont typeface="Arial"/>
              <a:buChar char="•"/>
              <a:defRPr sz="1250" kern="1200">
                <a:solidFill>
                  <a:schemeClr val="tx1"/>
                </a:solidFill>
                <a:latin typeface="Arial" panose="020B0604020202020204" pitchFamily="34" charset="0"/>
                <a:ea typeface="+mn-ea"/>
                <a:cs typeface="Arial" panose="020B0604020202020204" pitchFamily="34" charset="0"/>
              </a:defRPr>
            </a:lvl5pPr>
            <a:lvl6pPr marL="1256797"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6pPr>
            <a:lvl7pPr marL="1485306"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7pPr>
            <a:lvl8pPr marL="1713814"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8pPr>
            <a:lvl9pPr marL="1942323" indent="-114254" algn="l" defTabSz="457017" rtl="0" eaLnBrk="1" latinLnBrk="0" hangingPunct="1">
              <a:lnSpc>
                <a:spcPct val="90000"/>
              </a:lnSpc>
              <a:spcBef>
                <a:spcPts val="250"/>
              </a:spcBef>
              <a:buFont typeface="Arial"/>
              <a:buChar char="•"/>
              <a:defRPr sz="900" kern="1200">
                <a:solidFill>
                  <a:schemeClr val="tx1"/>
                </a:solidFill>
                <a:latin typeface="+mn-lt"/>
                <a:ea typeface="+mn-ea"/>
                <a:cs typeface="+mn-cs"/>
              </a:defRPr>
            </a:lvl9pPr>
          </a:lstStyle>
          <a:p>
            <a:pPr>
              <a:spcAft>
                <a:spcPts val="500"/>
              </a:spcAft>
            </a:pPr>
            <a:r>
              <a:rPr lang="en-US" sz="1599" dirty="0"/>
              <a:t>Department/Presenter</a:t>
            </a:r>
          </a:p>
          <a:p>
            <a:r>
              <a:rPr lang="en-US" sz="1350" b="0" dirty="0"/>
              <a:t>Month Day, Year </a:t>
            </a:r>
          </a:p>
        </p:txBody>
      </p:sp>
    </p:spTree>
    <p:extLst>
      <p:ext uri="{BB962C8B-B14F-4D97-AF65-F5344CB8AC3E}">
        <p14:creationId xmlns:p14="http://schemas.microsoft.com/office/powerpoint/2010/main" val="13204220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23320"/>
            <a:ext cx="10515600" cy="867368"/>
          </a:xfrm>
          <a:prstGeom prst="rect">
            <a:avLst/>
          </a:prstGeom>
        </p:spPr>
        <p:txBody>
          <a:bodyPr vert="horz" lIns="91440" tIns="45720" rIns="91440" bIns="45720" rtlCol="0" anchor="ctr">
            <a:normAutofit/>
          </a:bodyPr>
          <a:lstStyle/>
          <a:p>
            <a:r>
              <a:rPr lang="en-US" sz="4400">
                <a:solidFill>
                  <a:srgbClr val="3F6B9D"/>
                </a:solidFill>
                <a:latin typeface="Calibri" panose="020F0502020204030204" pitchFamily="34" charset="0"/>
                <a:cs typeface="Calibri" panose="020F0502020204030204" pitchFamily="34" charset="0"/>
              </a:rPr>
              <a:t>Title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grpSp>
        <p:nvGrpSpPr>
          <p:cNvPr id="8" name="Group 7">
            <a:extLst>
              <a:ext uri="{FF2B5EF4-FFF2-40B4-BE49-F238E27FC236}">
                <a16:creationId xmlns:a16="http://schemas.microsoft.com/office/drawing/2014/main" id="{E488870E-DFB8-8B7D-1C3F-A25026C152DD}"/>
              </a:ext>
            </a:extLst>
          </p:cNvPr>
          <p:cNvGrpSpPr/>
          <p:nvPr userDrawn="1"/>
        </p:nvGrpSpPr>
        <p:grpSpPr>
          <a:xfrm>
            <a:off x="0" y="259095"/>
            <a:ext cx="12191999" cy="767455"/>
            <a:chOff x="0" y="4416552"/>
            <a:chExt cx="12191999" cy="767455"/>
          </a:xfrm>
        </p:grpSpPr>
        <p:sp>
          <p:nvSpPr>
            <p:cNvPr id="9" name="Rectangle 9">
              <a:extLst>
                <a:ext uri="{FF2B5EF4-FFF2-40B4-BE49-F238E27FC236}">
                  <a16:creationId xmlns:a16="http://schemas.microsoft.com/office/drawing/2014/main" id="{4ED71842-4432-5E01-A955-B8E7C2686298}"/>
                </a:ext>
              </a:extLst>
            </p:cNvPr>
            <p:cNvSpPr/>
            <p:nvPr/>
          </p:nvSpPr>
          <p:spPr>
            <a:xfrm>
              <a:off x="8798943" y="4762946"/>
              <a:ext cx="3393056" cy="421061"/>
            </a:xfrm>
            <a:custGeom>
              <a:avLst/>
              <a:gdLst>
                <a:gd name="connsiteX0" fmla="*/ 0 w 2616679"/>
                <a:gd name="connsiteY0" fmla="*/ 0 h 421061"/>
                <a:gd name="connsiteX1" fmla="*/ 2616679 w 2616679"/>
                <a:gd name="connsiteY1" fmla="*/ 0 h 421061"/>
                <a:gd name="connsiteX2" fmla="*/ 2616679 w 2616679"/>
                <a:gd name="connsiteY2" fmla="*/ 421061 h 421061"/>
                <a:gd name="connsiteX3" fmla="*/ 0 w 2616679"/>
                <a:gd name="connsiteY3" fmla="*/ 421061 h 421061"/>
                <a:gd name="connsiteX4" fmla="*/ 0 w 2616679"/>
                <a:gd name="connsiteY4" fmla="*/ 0 h 421061"/>
                <a:gd name="connsiteX0" fmla="*/ 0 w 3746740"/>
                <a:gd name="connsiteY0" fmla="*/ 8626 h 421061"/>
                <a:gd name="connsiteX1" fmla="*/ 3746740 w 3746740"/>
                <a:gd name="connsiteY1" fmla="*/ 0 h 421061"/>
                <a:gd name="connsiteX2" fmla="*/ 3746740 w 3746740"/>
                <a:gd name="connsiteY2" fmla="*/ 421061 h 421061"/>
                <a:gd name="connsiteX3" fmla="*/ 1130061 w 3746740"/>
                <a:gd name="connsiteY3" fmla="*/ 421061 h 421061"/>
                <a:gd name="connsiteX4" fmla="*/ 0 w 3746740"/>
                <a:gd name="connsiteY4" fmla="*/ 8626 h 421061"/>
                <a:gd name="connsiteX0" fmla="*/ 0 w 3746740"/>
                <a:gd name="connsiteY0" fmla="*/ 8626 h 421061"/>
                <a:gd name="connsiteX1" fmla="*/ 3746740 w 3746740"/>
                <a:gd name="connsiteY1" fmla="*/ 0 h 421061"/>
                <a:gd name="connsiteX2" fmla="*/ 3746740 w 3746740"/>
                <a:gd name="connsiteY2" fmla="*/ 421061 h 421061"/>
                <a:gd name="connsiteX3" fmla="*/ 1130061 w 3746740"/>
                <a:gd name="connsiteY3" fmla="*/ 421061 h 421061"/>
                <a:gd name="connsiteX4" fmla="*/ 0 w 3746740"/>
                <a:gd name="connsiteY4" fmla="*/ 8626 h 421061"/>
                <a:gd name="connsiteX0" fmla="*/ 0 w 3746740"/>
                <a:gd name="connsiteY0" fmla="*/ 8626 h 421061"/>
                <a:gd name="connsiteX1" fmla="*/ 3746740 w 3746740"/>
                <a:gd name="connsiteY1" fmla="*/ 0 h 421061"/>
                <a:gd name="connsiteX2" fmla="*/ 3746740 w 3746740"/>
                <a:gd name="connsiteY2" fmla="*/ 421061 h 421061"/>
                <a:gd name="connsiteX3" fmla="*/ 491106 w 3746740"/>
                <a:gd name="connsiteY3" fmla="*/ 421061 h 421061"/>
                <a:gd name="connsiteX4" fmla="*/ 0 w 3746740"/>
                <a:gd name="connsiteY4" fmla="*/ 8626 h 42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6740" h="421061">
                  <a:moveTo>
                    <a:pt x="0" y="8626"/>
                  </a:moveTo>
                  <a:lnTo>
                    <a:pt x="3746740" y="0"/>
                  </a:lnTo>
                  <a:lnTo>
                    <a:pt x="3746740" y="421061"/>
                  </a:lnTo>
                  <a:lnTo>
                    <a:pt x="491106" y="421061"/>
                  </a:lnTo>
                  <a:lnTo>
                    <a:pt x="0" y="8626"/>
                  </a:lnTo>
                  <a:close/>
                </a:path>
              </a:pathLst>
            </a:cu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EB40C6D5-3340-A60B-AB06-FE0D61D5B680}"/>
                </a:ext>
              </a:extLst>
            </p:cNvPr>
            <p:cNvSpPr/>
            <p:nvPr/>
          </p:nvSpPr>
          <p:spPr>
            <a:xfrm>
              <a:off x="0" y="4416552"/>
              <a:ext cx="12191999" cy="384838"/>
            </a:xfrm>
            <a:prstGeom prst="rect">
              <a:avLst/>
            </a:prstGeom>
            <a:gradFill flip="none" rotWithShape="1">
              <a:gsLst>
                <a:gs pos="26000">
                  <a:schemeClr val="bg1">
                    <a:lumMod val="50000"/>
                  </a:schemeClr>
                </a:gs>
                <a:gs pos="100000">
                  <a:srgbClr val="336298"/>
                </a:gs>
                <a:gs pos="47000">
                  <a:schemeClr val="bg1">
                    <a:lumMod val="85000"/>
                  </a:schemeClr>
                </a:gs>
              </a:gsLst>
              <a:lin ang="7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C4A5619B-F708-CB1D-F07E-5F51A550E4E0}"/>
                </a:ext>
              </a:extLst>
            </p:cNvPr>
            <p:cNvPicPr>
              <a:picLocks noChangeAspect="1"/>
            </p:cNvPicPr>
            <p:nvPr/>
          </p:nvPicPr>
          <p:blipFill>
            <a:blip r:embed="rId3"/>
            <a:stretch>
              <a:fillRect/>
            </a:stretch>
          </p:blipFill>
          <p:spPr>
            <a:xfrm>
              <a:off x="9240048" y="4512324"/>
              <a:ext cx="2830031" cy="573690"/>
            </a:xfrm>
            <a:prstGeom prst="rect">
              <a:avLst/>
            </a:prstGeom>
          </p:spPr>
        </p:pic>
      </p:grpSp>
    </p:spTree>
    <p:extLst>
      <p:ext uri="{BB962C8B-B14F-4D97-AF65-F5344CB8AC3E}">
        <p14:creationId xmlns:p14="http://schemas.microsoft.com/office/powerpoint/2010/main" val="3629880507"/>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0" tIns="108836" rIns="0" bIns="108836" rtlCol="0" anchor="ctr">
            <a:normAutofit/>
          </a:bodyPr>
          <a:lstStyle/>
          <a:p>
            <a:r>
              <a:rPr lang="en-US" dirty="0"/>
              <a:t>Click to edit Master title style</a:t>
            </a:r>
          </a:p>
        </p:txBody>
      </p:sp>
      <p:sp>
        <p:nvSpPr>
          <p:cNvPr id="3" name="Text Placeholder 2"/>
          <p:cNvSpPr>
            <a:spLocks noGrp="1"/>
          </p:cNvSpPr>
          <p:nvPr>
            <p:ph type="body" idx="1"/>
          </p:nvPr>
        </p:nvSpPr>
        <p:spPr>
          <a:xfrm>
            <a:off x="609601" y="1417638"/>
            <a:ext cx="10972800" cy="4056062"/>
          </a:xfrm>
          <a:prstGeom prst="rect">
            <a:avLst/>
          </a:prstGeom>
        </p:spPr>
        <p:txBody>
          <a:bodyPr vert="horz" lIns="0" tIns="108836" rIns="0" bIns="10883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7613460"/>
      </p:ext>
    </p:extLst>
  </p:cSld>
  <p:clrMap bg1="lt1" tx1="dk1" bg2="lt2" tx2="dk2" accent1="accent1" accent2="accent2" accent3="accent3" accent4="accent4" accent5="accent5" accent6="accent6" hlink="hlink" folHlink="folHlink"/>
  <p:sldLayoutIdLst>
    <p:sldLayoutId id="2147483679" r:id="rId1"/>
    <p:sldLayoutId id="2147483685" r:id="rId2"/>
    <p:sldLayoutId id="2147483678" r:id="rId3"/>
  </p:sldLayoutIdLst>
  <p:txStyles>
    <p:titleStyle>
      <a:lvl1pPr algn="l" defTabSz="544183" rtl="0" eaLnBrk="1" latinLnBrk="0" hangingPunct="1">
        <a:spcBef>
          <a:spcPct val="0"/>
        </a:spcBef>
        <a:buNone/>
        <a:defRPr sz="4800" kern="1200">
          <a:solidFill>
            <a:srgbClr val="0A52B0"/>
          </a:solidFill>
          <a:latin typeface="+mj-lt"/>
          <a:ea typeface="+mj-ea"/>
          <a:cs typeface="+mj-cs"/>
        </a:defRPr>
      </a:lvl1pPr>
    </p:titleStyle>
    <p:bodyStyle>
      <a:lvl1pPr marL="313532" indent="-313532" algn="l" defTabSz="544183" rtl="0" eaLnBrk="1" latinLnBrk="0" hangingPunct="1">
        <a:spcBef>
          <a:spcPct val="20000"/>
        </a:spcBef>
        <a:buClr>
          <a:srgbClr val="7D0052"/>
        </a:buClr>
        <a:buSzPct val="80000"/>
        <a:buFont typeface="Wingdings" charset="2"/>
        <a:buChar char="§"/>
        <a:defRPr sz="3600" kern="1200">
          <a:solidFill>
            <a:srgbClr val="000000"/>
          </a:solidFill>
          <a:latin typeface="+mn-lt"/>
          <a:ea typeface="+mn-ea"/>
          <a:cs typeface="+mn-cs"/>
        </a:defRPr>
      </a:lvl1pPr>
      <a:lvl2pPr marL="884296" indent="-340114" algn="l" defTabSz="544183" rtl="0" eaLnBrk="1" latinLnBrk="0" hangingPunct="1">
        <a:spcBef>
          <a:spcPct val="20000"/>
        </a:spcBef>
        <a:buClr>
          <a:srgbClr val="7D0052"/>
        </a:buClr>
        <a:buFont typeface="Arial"/>
        <a:buChar char="–"/>
        <a:defRPr sz="3200" kern="1200">
          <a:solidFill>
            <a:srgbClr val="000000"/>
          </a:solidFill>
          <a:latin typeface="+mn-lt"/>
          <a:ea typeface="+mn-ea"/>
          <a:cs typeface="+mn-cs"/>
        </a:defRPr>
      </a:lvl2pPr>
      <a:lvl3pPr marL="1360456" indent="-272091" algn="l" defTabSz="544183" rtl="0" eaLnBrk="1" latinLnBrk="0" hangingPunct="1">
        <a:spcBef>
          <a:spcPct val="20000"/>
        </a:spcBef>
        <a:buClr>
          <a:srgbClr val="7D0052"/>
        </a:buClr>
        <a:buFont typeface="Arial"/>
        <a:buChar char="•"/>
        <a:defRPr sz="2800" kern="1200">
          <a:solidFill>
            <a:srgbClr val="000000"/>
          </a:solidFill>
          <a:latin typeface="+mn-lt"/>
          <a:ea typeface="+mn-ea"/>
          <a:cs typeface="+mn-cs"/>
        </a:defRPr>
      </a:lvl3pPr>
      <a:lvl4pPr marL="1904638" indent="-272091" algn="l" defTabSz="544183" rtl="0" eaLnBrk="1" latinLnBrk="0" hangingPunct="1">
        <a:spcBef>
          <a:spcPct val="20000"/>
        </a:spcBef>
        <a:buClr>
          <a:srgbClr val="7D0052"/>
        </a:buClr>
        <a:buFont typeface="Arial"/>
        <a:buChar char="–"/>
        <a:defRPr sz="2000" kern="1200">
          <a:solidFill>
            <a:srgbClr val="000000"/>
          </a:solidFill>
          <a:latin typeface="+mn-lt"/>
          <a:ea typeface="+mn-ea"/>
          <a:cs typeface="+mn-cs"/>
        </a:defRPr>
      </a:lvl4pPr>
      <a:lvl5pPr marL="2448821" indent="-272091" algn="l" defTabSz="544183" rtl="0" eaLnBrk="1" latinLnBrk="0" hangingPunct="1">
        <a:spcBef>
          <a:spcPct val="20000"/>
        </a:spcBef>
        <a:buClr>
          <a:srgbClr val="7D0052"/>
        </a:buClr>
        <a:buFont typeface="Arial"/>
        <a:buChar char="»"/>
        <a:defRPr sz="2000" kern="1200">
          <a:solidFill>
            <a:srgbClr val="000000"/>
          </a:solidFill>
          <a:latin typeface="+mn-lt"/>
          <a:ea typeface="+mn-ea"/>
          <a:cs typeface="+mn-cs"/>
        </a:defRPr>
      </a:lvl5pPr>
      <a:lvl6pPr marL="2993003" indent="-272091" algn="l" defTabSz="544183" rtl="0" eaLnBrk="1" latinLnBrk="0" hangingPunct="1">
        <a:spcBef>
          <a:spcPct val="20000"/>
        </a:spcBef>
        <a:buFont typeface="Arial"/>
        <a:buChar char="•"/>
        <a:defRPr sz="2400" kern="1200">
          <a:solidFill>
            <a:schemeClr val="tx1"/>
          </a:solidFill>
          <a:latin typeface="+mn-lt"/>
          <a:ea typeface="+mn-ea"/>
          <a:cs typeface="+mn-cs"/>
        </a:defRPr>
      </a:lvl6pPr>
      <a:lvl7pPr marL="3537185" indent="-272091" algn="l" defTabSz="544183" rtl="0" eaLnBrk="1" latinLnBrk="0" hangingPunct="1">
        <a:spcBef>
          <a:spcPct val="20000"/>
        </a:spcBef>
        <a:buFont typeface="Arial"/>
        <a:buChar char="•"/>
        <a:defRPr sz="2400" kern="1200">
          <a:solidFill>
            <a:schemeClr val="tx1"/>
          </a:solidFill>
          <a:latin typeface="+mn-lt"/>
          <a:ea typeface="+mn-ea"/>
          <a:cs typeface="+mn-cs"/>
        </a:defRPr>
      </a:lvl7pPr>
      <a:lvl8pPr marL="4081368" indent="-272091" algn="l" defTabSz="544183" rtl="0" eaLnBrk="1" latinLnBrk="0" hangingPunct="1">
        <a:spcBef>
          <a:spcPct val="20000"/>
        </a:spcBef>
        <a:buFont typeface="Arial"/>
        <a:buChar char="•"/>
        <a:defRPr sz="2400" kern="1200">
          <a:solidFill>
            <a:schemeClr val="tx1"/>
          </a:solidFill>
          <a:latin typeface="+mn-lt"/>
          <a:ea typeface="+mn-ea"/>
          <a:cs typeface="+mn-cs"/>
        </a:defRPr>
      </a:lvl8pPr>
      <a:lvl9pPr marL="4625550" indent="-272091" algn="l" defTabSz="54418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4183" rtl="0" eaLnBrk="1" latinLnBrk="0" hangingPunct="1">
        <a:defRPr sz="2150" kern="1200">
          <a:solidFill>
            <a:schemeClr val="tx1"/>
          </a:solidFill>
          <a:latin typeface="+mn-lt"/>
          <a:ea typeface="+mn-ea"/>
          <a:cs typeface="+mn-cs"/>
        </a:defRPr>
      </a:lvl1pPr>
      <a:lvl2pPr marL="544183" algn="l" defTabSz="544183" rtl="0" eaLnBrk="1" latinLnBrk="0" hangingPunct="1">
        <a:defRPr sz="2150" kern="1200">
          <a:solidFill>
            <a:schemeClr val="tx1"/>
          </a:solidFill>
          <a:latin typeface="+mn-lt"/>
          <a:ea typeface="+mn-ea"/>
          <a:cs typeface="+mn-cs"/>
        </a:defRPr>
      </a:lvl2pPr>
      <a:lvl3pPr marL="1088365" algn="l" defTabSz="544183" rtl="0" eaLnBrk="1" latinLnBrk="0" hangingPunct="1">
        <a:defRPr sz="2150" kern="1200">
          <a:solidFill>
            <a:schemeClr val="tx1"/>
          </a:solidFill>
          <a:latin typeface="+mn-lt"/>
          <a:ea typeface="+mn-ea"/>
          <a:cs typeface="+mn-cs"/>
        </a:defRPr>
      </a:lvl3pPr>
      <a:lvl4pPr marL="1632547" algn="l" defTabSz="544183" rtl="0" eaLnBrk="1" latinLnBrk="0" hangingPunct="1">
        <a:defRPr sz="2150" kern="1200">
          <a:solidFill>
            <a:schemeClr val="tx1"/>
          </a:solidFill>
          <a:latin typeface="+mn-lt"/>
          <a:ea typeface="+mn-ea"/>
          <a:cs typeface="+mn-cs"/>
        </a:defRPr>
      </a:lvl4pPr>
      <a:lvl5pPr marL="2176729" algn="l" defTabSz="544183" rtl="0" eaLnBrk="1" latinLnBrk="0" hangingPunct="1">
        <a:defRPr sz="2150" kern="1200">
          <a:solidFill>
            <a:schemeClr val="tx1"/>
          </a:solidFill>
          <a:latin typeface="+mn-lt"/>
          <a:ea typeface="+mn-ea"/>
          <a:cs typeface="+mn-cs"/>
        </a:defRPr>
      </a:lvl5pPr>
      <a:lvl6pPr marL="2720912" algn="l" defTabSz="544183" rtl="0" eaLnBrk="1" latinLnBrk="0" hangingPunct="1">
        <a:defRPr sz="2150" kern="1200">
          <a:solidFill>
            <a:schemeClr val="tx1"/>
          </a:solidFill>
          <a:latin typeface="+mn-lt"/>
          <a:ea typeface="+mn-ea"/>
          <a:cs typeface="+mn-cs"/>
        </a:defRPr>
      </a:lvl6pPr>
      <a:lvl7pPr marL="3265094" algn="l" defTabSz="544183" rtl="0" eaLnBrk="1" latinLnBrk="0" hangingPunct="1">
        <a:defRPr sz="2150" kern="1200">
          <a:solidFill>
            <a:schemeClr val="tx1"/>
          </a:solidFill>
          <a:latin typeface="+mn-lt"/>
          <a:ea typeface="+mn-ea"/>
          <a:cs typeface="+mn-cs"/>
        </a:defRPr>
      </a:lvl7pPr>
      <a:lvl8pPr marL="3809276" algn="l" defTabSz="544183" rtl="0" eaLnBrk="1" latinLnBrk="0" hangingPunct="1">
        <a:defRPr sz="2150" kern="1200">
          <a:solidFill>
            <a:schemeClr val="tx1"/>
          </a:solidFill>
          <a:latin typeface="+mn-lt"/>
          <a:ea typeface="+mn-ea"/>
          <a:cs typeface="+mn-cs"/>
        </a:defRPr>
      </a:lvl8pPr>
      <a:lvl9pPr marL="4353459" algn="l" defTabSz="544183" rtl="0" eaLnBrk="1" latinLnBrk="0" hangingPunct="1">
        <a:defRPr sz="21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0727845A-BF85-A202-FCAF-482F7C20EC7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8893429" y="6395663"/>
            <a:ext cx="2020824" cy="228600"/>
          </a:xfrm>
          <a:prstGeom prst="rect">
            <a:avLst/>
          </a:prstGeom>
        </p:spPr>
      </p:pic>
      <p:sp>
        <p:nvSpPr>
          <p:cNvPr id="8" name="Text Box 54">
            <a:extLst>
              <a:ext uri="{FF2B5EF4-FFF2-40B4-BE49-F238E27FC236}">
                <a16:creationId xmlns:a16="http://schemas.microsoft.com/office/drawing/2014/main" id="{D86C71EE-3FAF-7BC9-AAB6-6229DDDBF584}"/>
              </a:ext>
            </a:extLst>
          </p:cNvPr>
          <p:cNvSpPr txBox="1">
            <a:spLocks noChangeArrowheads="1"/>
          </p:cNvSpPr>
          <p:nvPr userDrawn="1"/>
        </p:nvSpPr>
        <p:spPr bwMode="gray">
          <a:xfrm>
            <a:off x="704288" y="6439227"/>
            <a:ext cx="7315200" cy="261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Ins="0" anchor="b">
            <a:spAutoFit/>
          </a:bodyPr>
          <a:lstStyle/>
          <a:p>
            <a:pPr algn="l">
              <a:lnSpc>
                <a:spcPct val="90000"/>
              </a:lnSpc>
              <a:buClr>
                <a:schemeClr val="tx2"/>
              </a:buClr>
              <a:defRPr/>
            </a:pPr>
            <a:r>
              <a:rPr lang="en-US" sz="1200" b="1" dirty="0">
                <a:solidFill>
                  <a:srgbClr val="006FA5"/>
                </a:solidFill>
                <a:ea typeface="ＭＳ Ｐゴシック" charset="0"/>
              </a:rPr>
              <a:t>Kaiser Permanente Washington</a:t>
            </a:r>
            <a:r>
              <a:rPr lang="en-US" sz="1200" b="1" baseline="0" dirty="0">
                <a:solidFill>
                  <a:srgbClr val="006FA5"/>
                </a:solidFill>
                <a:ea typeface="ＭＳ Ｐゴシック" charset="0"/>
              </a:rPr>
              <a:t> Health </a:t>
            </a:r>
            <a:r>
              <a:rPr lang="en-US" sz="1200" b="1" dirty="0">
                <a:solidFill>
                  <a:srgbClr val="006FA5"/>
                </a:solidFill>
                <a:ea typeface="ＭＳ Ｐゴシック" charset="0"/>
              </a:rPr>
              <a:t>Research Institute</a:t>
            </a:r>
          </a:p>
        </p:txBody>
      </p:sp>
    </p:spTree>
    <p:extLst>
      <p:ext uri="{BB962C8B-B14F-4D97-AF65-F5344CB8AC3E}">
        <p14:creationId xmlns:p14="http://schemas.microsoft.com/office/powerpoint/2010/main" val="59754207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29" r:id="rId13"/>
    <p:sldLayoutId id="2147483978" r:id="rId14"/>
    <p:sldLayoutId id="2147483979" r:id="rId15"/>
    <p:sldLayoutId id="214748398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BAB43A-9B6A-4C4C-BEC5-9D952CC15905}" type="datetimeFigureOut">
              <a:rPr lang="en-US" smtClean="0"/>
              <a:t>3/1/2025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14FD97-FDC3-114D-A43A-FF5B207AA779}" type="slidenum">
              <a:rPr lang="en-US" smtClean="0"/>
              <a:t>‹#›</a:t>
            </a:fld>
            <a:endParaRPr lang="en-US"/>
          </a:p>
        </p:txBody>
      </p:sp>
    </p:spTree>
    <p:extLst>
      <p:ext uri="{BB962C8B-B14F-4D97-AF65-F5344CB8AC3E}">
        <p14:creationId xmlns:p14="http://schemas.microsoft.com/office/powerpoint/2010/main" val="380431922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68.xml"/><Relationship Id="rId6" Type="http://schemas.openxmlformats.org/officeDocument/2006/relationships/image" Target="../media/image43.png"/><Relationship Id="rId5" Type="http://schemas.openxmlformats.org/officeDocument/2006/relationships/image" Target="../media/image42.emf"/><Relationship Id="rId4" Type="http://schemas.openxmlformats.org/officeDocument/2006/relationships/image" Target="../media/image41.png"/></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5.xml"/><Relationship Id="rId1" Type="http://schemas.openxmlformats.org/officeDocument/2006/relationships/slideLayout" Target="../slideLayouts/slideLayout74.xml"/><Relationship Id="rId4" Type="http://schemas.openxmlformats.org/officeDocument/2006/relationships/image" Target="../media/image61.emf"/></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4.jpeg"/><Relationship Id="rId1" Type="http://schemas.openxmlformats.org/officeDocument/2006/relationships/slideLayout" Target="../slideLayouts/slideLayout69.xml"/><Relationship Id="rId4" Type="http://schemas.openxmlformats.org/officeDocument/2006/relationships/hyperlink" Target="https://wonder.cdc.gov/mcd.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0.xml"/><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4.jpe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91.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9.png"/><Relationship Id="rId7" Type="http://schemas.openxmlformats.org/officeDocument/2006/relationships/diagramColors" Target="../diagrams/colors3.xml"/><Relationship Id="rId2" Type="http://schemas.openxmlformats.org/officeDocument/2006/relationships/notesSlide" Target="../notesSlides/notesSlide22.xml"/><Relationship Id="rId1" Type="http://schemas.openxmlformats.org/officeDocument/2006/relationships/slideLayout" Target="../slideLayouts/slideLayout9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72.xml"/><Relationship Id="rId5" Type="http://schemas.microsoft.com/office/2007/relationships/hdphoto" Target="../media/hdphoto3.wdp"/><Relationship Id="rId4" Type="http://schemas.openxmlformats.org/officeDocument/2006/relationships/image" Target="../media/image49.png"/></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0.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jpeg"/><Relationship Id="rId1" Type="http://schemas.openxmlformats.org/officeDocument/2006/relationships/slideLayout" Target="../slideLayouts/slideLayout91.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0.xml"/><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5.png"/><Relationship Id="rId1" Type="http://schemas.openxmlformats.org/officeDocument/2006/relationships/slideLayout" Target="../slideLayouts/slideLayout7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4.wd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85.xml"/><Relationship Id="rId5" Type="http://schemas.openxmlformats.org/officeDocument/2006/relationships/image" Target="../media/image58.png"/><Relationship Id="rId4" Type="http://schemas.openxmlformats.org/officeDocument/2006/relationships/image" Target="cid:image001.png@01D6495F.2FAAECE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8B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50DD-515D-11EF-B6D9-BA25218BA4AA}"/>
              </a:ext>
            </a:extLst>
          </p:cNvPr>
          <p:cNvSpPr>
            <a:spLocks noGrp="1"/>
          </p:cNvSpPr>
          <p:nvPr>
            <p:ph type="title"/>
          </p:nvPr>
        </p:nvSpPr>
        <p:spPr>
          <a:xfrm>
            <a:off x="914105" y="2047971"/>
            <a:ext cx="10513080" cy="1690776"/>
          </a:xfrm>
        </p:spPr>
        <p:txBody>
          <a:bodyPr/>
          <a:lstStyle/>
          <a:p>
            <a:r>
              <a:rPr lang="en-US" sz="3600" dirty="0">
                <a:latin typeface="+mn-lt"/>
              </a:rPr>
              <a:t>Acupuncture Effectiveness for Low Back Pain in Older Adults: Whole Health and Cost-Benefit Outcomes and Navigating the Government Payer Landscape</a:t>
            </a:r>
          </a:p>
        </p:txBody>
      </p:sp>
      <p:pic>
        <p:nvPicPr>
          <p:cNvPr id="3" name="Picture 2">
            <a:extLst>
              <a:ext uri="{FF2B5EF4-FFF2-40B4-BE49-F238E27FC236}">
                <a16:creationId xmlns:a16="http://schemas.microsoft.com/office/drawing/2014/main" id="{7D8FE57C-61E0-D950-710D-4DC7646272A4}"/>
              </a:ext>
            </a:extLst>
          </p:cNvPr>
          <p:cNvPicPr>
            <a:picLocks noChangeAspect="1"/>
          </p:cNvPicPr>
          <p:nvPr/>
        </p:nvPicPr>
        <p:blipFill>
          <a:blip r:embed="rId2"/>
          <a:stretch>
            <a:fillRect/>
          </a:stretch>
        </p:blipFill>
        <p:spPr>
          <a:xfrm>
            <a:off x="4175983" y="89677"/>
            <a:ext cx="3840033" cy="2194305"/>
          </a:xfrm>
          <a:prstGeom prst="rect">
            <a:avLst/>
          </a:prstGeom>
        </p:spPr>
      </p:pic>
      <p:pic>
        <p:nvPicPr>
          <p:cNvPr id="4" name="Picture 2" descr="The Helping to End Addiction Long-term® Initiative | NIH HEAL Initiative">
            <a:extLst>
              <a:ext uri="{FF2B5EF4-FFF2-40B4-BE49-F238E27FC236}">
                <a16:creationId xmlns:a16="http://schemas.microsoft.com/office/drawing/2014/main" id="{89B09827-C9BD-FCA7-C074-2D7B7147F26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t="15968" b="15968"/>
          <a:stretch>
            <a:fillRect/>
          </a:stretch>
        </p:blipFill>
        <p:spPr bwMode="auto">
          <a:xfrm>
            <a:off x="8464374" y="734685"/>
            <a:ext cx="2590134" cy="8814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nstitute for Family Health – CHIPA">
            <a:extLst>
              <a:ext uri="{FF2B5EF4-FFF2-40B4-BE49-F238E27FC236}">
                <a16:creationId xmlns:a16="http://schemas.microsoft.com/office/drawing/2014/main" id="{FF6F8F1F-89F4-3AC7-A781-42434E5D3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506" r="18335" b="1"/>
          <a:stretch/>
        </p:blipFill>
        <p:spPr bwMode="auto">
          <a:xfrm>
            <a:off x="9775778" y="4168542"/>
            <a:ext cx="1278730" cy="1134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D0AA85B-1DB4-B138-B1D5-B72354B1D3CA}"/>
              </a:ext>
            </a:extLst>
          </p:cNvPr>
          <p:cNvPicPr>
            <a:picLocks noChangeAspect="1"/>
          </p:cNvPicPr>
          <p:nvPr/>
        </p:nvPicPr>
        <p:blipFill>
          <a:blip r:embed="rId5"/>
          <a:stretch>
            <a:fillRect/>
          </a:stretch>
        </p:blipFill>
        <p:spPr>
          <a:xfrm>
            <a:off x="8480969" y="5420216"/>
            <a:ext cx="2589617" cy="418214"/>
          </a:xfrm>
          <a:prstGeom prst="rect">
            <a:avLst/>
          </a:prstGeom>
        </p:spPr>
      </p:pic>
      <p:sp>
        <p:nvSpPr>
          <p:cNvPr id="8" name="TextBox 7">
            <a:extLst>
              <a:ext uri="{FF2B5EF4-FFF2-40B4-BE49-F238E27FC236}">
                <a16:creationId xmlns:a16="http://schemas.microsoft.com/office/drawing/2014/main" id="{60F5B4AE-439F-5846-8B9E-9822C25D7EB8}"/>
              </a:ext>
            </a:extLst>
          </p:cNvPr>
          <p:cNvSpPr txBox="1"/>
          <p:nvPr/>
        </p:nvSpPr>
        <p:spPr>
          <a:xfrm>
            <a:off x="839460" y="3974758"/>
            <a:ext cx="11262344" cy="2585323"/>
          </a:xfrm>
          <a:prstGeom prst="rect">
            <a:avLst/>
          </a:prstGeom>
          <a:noFill/>
        </p:spPr>
        <p:txBody>
          <a:bodyPr wrap="square" rtlCol="0">
            <a:spAutoFit/>
          </a:bodyPr>
          <a:lstStyle/>
          <a:p>
            <a:r>
              <a:rPr lang="en-US" sz="1800" b="1" dirty="0">
                <a:solidFill>
                  <a:schemeClr val="bg1">
                    <a:lumMod val="95000"/>
                  </a:schemeClr>
                </a:solidFill>
              </a:rPr>
              <a:t>ICIMH Panel Presentation --  March 5, 2025</a:t>
            </a:r>
          </a:p>
          <a:p>
            <a:endParaRPr lang="en-US" sz="1800" b="1" dirty="0">
              <a:solidFill>
                <a:schemeClr val="bg1">
                  <a:lumMod val="95000"/>
                </a:schemeClr>
              </a:solidFill>
            </a:endParaRPr>
          </a:p>
          <a:p>
            <a:r>
              <a:rPr lang="en-US" sz="1800" dirty="0">
                <a:solidFill>
                  <a:schemeClr val="bg1">
                    <a:lumMod val="95000"/>
                  </a:schemeClr>
                </a:solidFill>
              </a:rPr>
              <a:t>Lynn DeBar, PhD, MPH, Principal Investigator, KP Center for Health Research</a:t>
            </a:r>
          </a:p>
          <a:p>
            <a:r>
              <a:rPr lang="en-US" sz="1800" dirty="0">
                <a:solidFill>
                  <a:schemeClr val="bg1">
                    <a:lumMod val="95000"/>
                  </a:schemeClr>
                </a:solidFill>
              </a:rPr>
              <a:t>Patricia Herman, ND, PhD, Co-Director, RAND REACH Center</a:t>
            </a:r>
          </a:p>
          <a:p>
            <a:r>
              <a:rPr lang="en-US" sz="1800" dirty="0">
                <a:solidFill>
                  <a:schemeClr val="bg1">
                    <a:lumMod val="95000"/>
                  </a:schemeClr>
                </a:solidFill>
              </a:rPr>
              <a:t>Ray Teets, MD, Physician, Institute for Family Health</a:t>
            </a:r>
          </a:p>
          <a:p>
            <a:r>
              <a:rPr lang="en-US" sz="1800" dirty="0">
                <a:solidFill>
                  <a:schemeClr val="bg1">
                    <a:lumMod val="95000"/>
                  </a:schemeClr>
                </a:solidFill>
              </a:rPr>
              <a:t>Wendy Weber, ND, PhD, MPH, Branch Chief, NCCIH</a:t>
            </a:r>
          </a:p>
          <a:p>
            <a:endParaRPr lang="en-US" sz="1800" dirty="0">
              <a:solidFill>
                <a:schemeClr val="bg1">
                  <a:lumMod val="95000"/>
                </a:schemeClr>
              </a:solidFill>
            </a:endParaRPr>
          </a:p>
          <a:p>
            <a:r>
              <a:rPr lang="en-US" sz="1800" dirty="0">
                <a:solidFill>
                  <a:schemeClr val="bg1">
                    <a:lumMod val="95000"/>
                  </a:schemeClr>
                </a:solidFill>
              </a:rPr>
              <a:t>Jeffrey A. Dusek, PhD, Professor, Univ of California, Irvine/Director of Outcomes Research, Susan Samueli Integrative Health Institute   (Session Moderator)</a:t>
            </a:r>
            <a:endParaRPr lang="en-US" sz="1600" dirty="0">
              <a:solidFill>
                <a:schemeClr val="bg1">
                  <a:lumMod val="95000"/>
                </a:schemeClr>
              </a:solidFill>
            </a:endParaRPr>
          </a:p>
        </p:txBody>
      </p:sp>
      <p:pic>
        <p:nvPicPr>
          <p:cNvPr id="9" name="Picture 8">
            <a:extLst>
              <a:ext uri="{FF2B5EF4-FFF2-40B4-BE49-F238E27FC236}">
                <a16:creationId xmlns:a16="http://schemas.microsoft.com/office/drawing/2014/main" id="{A235CBD1-1B72-F046-3037-729C790B917D}"/>
              </a:ext>
            </a:extLst>
          </p:cNvPr>
          <p:cNvPicPr>
            <a:picLocks noChangeAspect="1"/>
          </p:cNvPicPr>
          <p:nvPr/>
        </p:nvPicPr>
        <p:blipFill>
          <a:blip r:embed="rId6"/>
          <a:stretch>
            <a:fillRect/>
          </a:stretch>
        </p:blipFill>
        <p:spPr>
          <a:xfrm>
            <a:off x="7914640" y="3578259"/>
            <a:ext cx="2291496" cy="2291496"/>
          </a:xfrm>
          <a:prstGeom prst="rect">
            <a:avLst/>
          </a:prstGeom>
        </p:spPr>
      </p:pic>
    </p:spTree>
    <p:extLst>
      <p:ext uri="{BB962C8B-B14F-4D97-AF65-F5344CB8AC3E}">
        <p14:creationId xmlns:p14="http://schemas.microsoft.com/office/powerpoint/2010/main" val="298892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6902750-4A17-57DA-AE88-2DDF9465851A}"/>
            </a:ext>
          </a:extLst>
        </p:cNvPr>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77B3DE38-62B8-9064-DAF5-3962FF9FD2B6}"/>
              </a:ext>
            </a:extLst>
          </p:cNvPr>
          <p:cNvPicPr>
            <a:picLocks noChangeAspect="1"/>
          </p:cNvPicPr>
          <p:nvPr/>
        </p:nvPicPr>
        <p:blipFill>
          <a:blip r:embed="rId3">
            <a:alphaModFix amt="26000"/>
          </a:blip>
          <a:stretch>
            <a:fillRect/>
          </a:stretch>
        </p:blipFill>
        <p:spPr>
          <a:xfrm>
            <a:off x="1260034" y="115569"/>
            <a:ext cx="9255565" cy="6131096"/>
          </a:xfrm>
          <a:prstGeom prst="rect">
            <a:avLst/>
          </a:prstGeom>
        </p:spPr>
      </p:pic>
      <p:sp>
        <p:nvSpPr>
          <p:cNvPr id="2" name="Slide Number Placeholder 1">
            <a:extLst>
              <a:ext uri="{FF2B5EF4-FFF2-40B4-BE49-F238E27FC236}">
                <a16:creationId xmlns:a16="http://schemas.microsoft.com/office/drawing/2014/main" id="{FCD61BE4-A1D4-9930-A187-BD84A91AC9A2}"/>
              </a:ext>
            </a:extLst>
          </p:cNvPr>
          <p:cNvSpPr>
            <a:spLocks noGrp="1"/>
          </p:cNvSpPr>
          <p:nvPr>
            <p:ph type="sldNum" sz="quarter" idx="12"/>
          </p:nvPr>
        </p:nvSpPr>
        <p:spPr>
          <a:xfrm>
            <a:off x="10515598" y="6356350"/>
            <a:ext cx="838201" cy="365125"/>
          </a:xfrm>
        </p:spPr>
        <p:txBody>
          <a:bodyPr/>
          <a:lstStyle/>
          <a:p>
            <a:fld id="{48F63A3B-78C7-47BE-AE5E-E10140E04643}" type="slidenum">
              <a:rPr lang="en-US" smtClean="0"/>
              <a:t>10</a:t>
            </a:fld>
            <a:endParaRPr lang="en-US" dirty="0"/>
          </a:p>
        </p:txBody>
      </p:sp>
      <p:sp>
        <p:nvSpPr>
          <p:cNvPr id="5" name="TextBox 4">
            <a:extLst>
              <a:ext uri="{FF2B5EF4-FFF2-40B4-BE49-F238E27FC236}">
                <a16:creationId xmlns:a16="http://schemas.microsoft.com/office/drawing/2014/main" id="{3871D862-CF75-E01F-8FE4-D58D0F4835D3}"/>
              </a:ext>
            </a:extLst>
          </p:cNvPr>
          <p:cNvSpPr txBox="1"/>
          <p:nvPr/>
        </p:nvSpPr>
        <p:spPr>
          <a:xfrm>
            <a:off x="2522136" y="106694"/>
            <a:ext cx="8503772" cy="769441"/>
          </a:xfrm>
          <a:prstGeom prst="rect">
            <a:avLst/>
          </a:prstGeom>
          <a:noFill/>
        </p:spPr>
        <p:txBody>
          <a:bodyPr wrap="square">
            <a:spAutoFit/>
          </a:bodyPr>
          <a:lstStyle/>
          <a:p>
            <a:pPr marL="117475">
              <a:defRPr/>
            </a:pPr>
            <a:r>
              <a:rPr lang="en-US" sz="4400" b="1" dirty="0">
                <a:solidFill>
                  <a:srgbClr val="0070C0"/>
                </a:solidFill>
                <a:latin typeface="+mj-lt"/>
              </a:rPr>
              <a:t>BackInAction Overview</a:t>
            </a:r>
            <a:endParaRPr lang="en-US" dirty="0"/>
          </a:p>
        </p:txBody>
      </p:sp>
      <p:sp>
        <p:nvSpPr>
          <p:cNvPr id="6" name="TextBox 4">
            <a:extLst>
              <a:ext uri="{FF2B5EF4-FFF2-40B4-BE49-F238E27FC236}">
                <a16:creationId xmlns:a16="http://schemas.microsoft.com/office/drawing/2014/main" id="{0EE06732-957B-E869-793C-19EA1640C4FF}"/>
              </a:ext>
            </a:extLst>
          </p:cNvPr>
          <p:cNvSpPr txBox="1">
            <a:spLocks noChangeArrowheads="1"/>
          </p:cNvSpPr>
          <p:nvPr/>
        </p:nvSpPr>
        <p:spPr bwMode="auto">
          <a:xfrm>
            <a:off x="4343928" y="6337506"/>
            <a:ext cx="46026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400" dirty="0">
                <a:latin typeface="+mn-lt"/>
                <a:ea typeface="MS Mincho" pitchFamily="49" charset="-128"/>
              </a:rPr>
              <a:t>DeBar LL, et al. </a:t>
            </a:r>
            <a:r>
              <a:rPr lang="en-US" altLang="en-US" sz="1400" i="1" dirty="0">
                <a:latin typeface="+mn-lt"/>
                <a:ea typeface="MS Mincho" pitchFamily="49" charset="-128"/>
              </a:rPr>
              <a:t>Contemporary Clinical Trials</a:t>
            </a:r>
            <a:r>
              <a:rPr lang="en-US" altLang="en-US" sz="1400" dirty="0">
                <a:latin typeface="+mn-lt"/>
                <a:ea typeface="MS Mincho" pitchFamily="49" charset="-128"/>
              </a:rPr>
              <a:t>. 2023 March 27.</a:t>
            </a:r>
          </a:p>
          <a:p>
            <a:r>
              <a:rPr lang="en-US" altLang="en-US" sz="1400" dirty="0">
                <a:solidFill>
                  <a:srgbClr val="212121"/>
                </a:solidFill>
                <a:latin typeface="+mn-lt"/>
                <a:ea typeface="MS Mincho" pitchFamily="49" charset="-128"/>
              </a:rPr>
              <a:t>Nielsen A, et al. </a:t>
            </a:r>
            <a:r>
              <a:rPr lang="en-US" altLang="en-US" sz="1400" i="1" dirty="0">
                <a:solidFill>
                  <a:srgbClr val="212121"/>
                </a:solidFill>
                <a:latin typeface="+mn-lt"/>
                <a:ea typeface="MS Mincho" pitchFamily="49" charset="-128"/>
              </a:rPr>
              <a:t>Glob Adv Health Med</a:t>
            </a:r>
            <a:r>
              <a:rPr lang="en-US" altLang="en-US" sz="1400" dirty="0">
                <a:solidFill>
                  <a:srgbClr val="212121"/>
                </a:solidFill>
                <a:latin typeface="+mn-lt"/>
                <a:ea typeface="MS Mincho" pitchFamily="49" charset="-128"/>
              </a:rPr>
              <a:t>.  2021.</a:t>
            </a:r>
            <a:endParaRPr lang="en-US" altLang="en-US" sz="1400" dirty="0">
              <a:latin typeface="+mn-lt"/>
              <a:ea typeface="MS Mincho" pitchFamily="49" charset="-128"/>
            </a:endParaRPr>
          </a:p>
          <a:p>
            <a:endParaRPr lang="en-US" altLang="en-US" sz="1200" dirty="0">
              <a:latin typeface="Arial" panose="020B0604020202020204" pitchFamily="34" charset="0"/>
              <a:ea typeface="MS Mincho" pitchFamily="49" charset="-128"/>
            </a:endParaRPr>
          </a:p>
        </p:txBody>
      </p:sp>
      <p:sp>
        <p:nvSpPr>
          <p:cNvPr id="7" name="TextBox 6">
            <a:extLst>
              <a:ext uri="{FF2B5EF4-FFF2-40B4-BE49-F238E27FC236}">
                <a16:creationId xmlns:a16="http://schemas.microsoft.com/office/drawing/2014/main" id="{8AFA3140-7836-A3F0-1E14-544592B4EC30}"/>
              </a:ext>
            </a:extLst>
          </p:cNvPr>
          <p:cNvSpPr txBox="1"/>
          <p:nvPr/>
        </p:nvSpPr>
        <p:spPr>
          <a:xfrm>
            <a:off x="581891" y="898261"/>
            <a:ext cx="11028217" cy="1938992"/>
          </a:xfrm>
          <a:prstGeom prst="rect">
            <a:avLst/>
          </a:prstGeom>
          <a:noFill/>
        </p:spPr>
        <p:txBody>
          <a:bodyPr wrap="square">
            <a:spAutoFit/>
          </a:bodyPr>
          <a:lstStyle/>
          <a:p>
            <a:pPr marL="117475">
              <a:defRPr/>
            </a:pPr>
            <a:r>
              <a:rPr lang="en-US" sz="2000" b="1" dirty="0">
                <a:latin typeface="Arial" panose="020B0604020202020204" pitchFamily="34" charset="0"/>
                <a:cs typeface="Arial" panose="020B0604020202020204" pitchFamily="34" charset="0"/>
              </a:rPr>
              <a:t>AIM:	</a:t>
            </a:r>
            <a:r>
              <a:rPr lang="en-US" sz="2000" dirty="0">
                <a:cs typeface="Arial" panose="020B0604020202020204" pitchFamily="34" charset="0"/>
              </a:rPr>
              <a:t>To test the effectiveness of acupuncture needling among older adults with cLBP to:</a:t>
            </a:r>
          </a:p>
          <a:p>
            <a:pPr marL="1317625" lvl="2" indent="-285750">
              <a:buFont typeface="Arial" panose="020B0604020202020204" pitchFamily="34" charset="0"/>
              <a:buChar char="•"/>
              <a:defRPr/>
            </a:pPr>
            <a:r>
              <a:rPr lang="en-US" sz="2000" dirty="0">
                <a:cs typeface="Arial" panose="020B0604020202020204" pitchFamily="34" charset="0"/>
              </a:rPr>
              <a:t>Improve back pain-related </a:t>
            </a:r>
            <a:r>
              <a:rPr lang="en-US" sz="2000" b="1" dirty="0">
                <a:cs typeface="Arial" panose="020B0604020202020204" pitchFamily="34" charset="0"/>
              </a:rPr>
              <a:t>disability </a:t>
            </a:r>
          </a:p>
          <a:p>
            <a:pPr marL="1317625" lvl="2" indent="-285750">
              <a:buFont typeface="Arial" panose="020B0604020202020204" pitchFamily="34" charset="0"/>
              <a:buChar char="•"/>
              <a:defRPr/>
            </a:pPr>
            <a:r>
              <a:rPr lang="en-US" sz="2000" dirty="0">
                <a:cs typeface="Arial" panose="020B0604020202020204" pitchFamily="34" charset="0"/>
              </a:rPr>
              <a:t>Evaluate acupuncture needling </a:t>
            </a:r>
            <a:r>
              <a:rPr lang="en-US" sz="2000" b="1" dirty="0">
                <a:cs typeface="Arial" panose="020B0604020202020204" pitchFamily="34" charset="0"/>
              </a:rPr>
              <a:t>dose-dependence and safety for older adults</a:t>
            </a:r>
          </a:p>
          <a:p>
            <a:pPr marL="1317625" lvl="2" indent="-285750">
              <a:buFont typeface="Arial" panose="020B0604020202020204" pitchFamily="34" charset="0"/>
              <a:buChar char="•"/>
              <a:defRPr/>
            </a:pPr>
            <a:r>
              <a:rPr lang="en-US" sz="2000" dirty="0">
                <a:cs typeface="Arial" panose="020B0604020202020204" pitchFamily="34" charset="0"/>
              </a:rPr>
              <a:t>Inform CMS Medicare Coverage Decision/Impact </a:t>
            </a:r>
            <a:r>
              <a:rPr lang="en-US" sz="2000" b="1" dirty="0">
                <a:cs typeface="Arial" panose="020B0604020202020204" pitchFamily="34" charset="0"/>
              </a:rPr>
              <a:t>(outcomes + acupuncturist/key informant interviews)</a:t>
            </a:r>
          </a:p>
          <a:p>
            <a:pPr marL="1317625" lvl="2" indent="-285750">
              <a:buFont typeface="Arial" panose="020B0604020202020204" pitchFamily="34" charset="0"/>
              <a:buChar char="•"/>
              <a:defRPr/>
            </a:pPr>
            <a:r>
              <a:rPr lang="en-US" sz="2000" dirty="0">
                <a:cs typeface="Arial" panose="020B0604020202020204" pitchFamily="34" charset="0"/>
              </a:rPr>
              <a:t>Evaluate </a:t>
            </a:r>
            <a:r>
              <a:rPr lang="en-US" sz="2000" b="1" dirty="0">
                <a:cs typeface="Arial" panose="020B0604020202020204" pitchFamily="34" charset="0"/>
              </a:rPr>
              <a:t>cost-utility and cost effectiveness </a:t>
            </a:r>
            <a:r>
              <a:rPr lang="en-US" sz="2000" dirty="0">
                <a:cs typeface="Arial" panose="020B0604020202020204" pitchFamily="34" charset="0"/>
              </a:rPr>
              <a:t>of acupuncture intervention   </a:t>
            </a:r>
          </a:p>
        </p:txBody>
      </p:sp>
      <p:sp>
        <p:nvSpPr>
          <p:cNvPr id="9" name="TextBox 8">
            <a:extLst>
              <a:ext uri="{FF2B5EF4-FFF2-40B4-BE49-F238E27FC236}">
                <a16:creationId xmlns:a16="http://schemas.microsoft.com/office/drawing/2014/main" id="{517BC088-9B5C-2A67-8552-73E61999E201}"/>
              </a:ext>
            </a:extLst>
          </p:cNvPr>
          <p:cNvSpPr txBox="1"/>
          <p:nvPr/>
        </p:nvSpPr>
        <p:spPr>
          <a:xfrm>
            <a:off x="91633" y="3210758"/>
            <a:ext cx="5234243" cy="954107"/>
          </a:xfrm>
          <a:prstGeom prst="rect">
            <a:avLst/>
          </a:prstGeom>
          <a:noFill/>
        </p:spPr>
        <p:txBody>
          <a:bodyPr wrap="square">
            <a:spAutoFit/>
          </a:bodyPr>
          <a:lstStyle/>
          <a:p>
            <a:pPr marL="685800" indent="-568325">
              <a:tabLst>
                <a:tab pos="685800" algn="l"/>
              </a:tabLst>
              <a:defRPr/>
            </a:pPr>
            <a:r>
              <a:rPr lang="en-US" sz="2000" b="1" dirty="0">
                <a:latin typeface="Arial" panose="020B0604020202020204" pitchFamily="34" charset="0"/>
                <a:cs typeface="Arial" panose="020B0604020202020204" pitchFamily="34" charset="0"/>
              </a:rPr>
              <a:t>DESIGN</a:t>
            </a:r>
            <a:r>
              <a:rPr lang="en-US" sz="1700" b="1" dirty="0">
                <a:latin typeface="Arial" panose="020B0604020202020204" pitchFamily="34" charset="0"/>
                <a:cs typeface="Arial" panose="020B0604020202020204" pitchFamily="34" charset="0"/>
              </a:rPr>
              <a:t>: </a:t>
            </a:r>
            <a:r>
              <a:rPr lang="en-US" sz="1800" dirty="0">
                <a:cs typeface="Arial" panose="020B0604020202020204" pitchFamily="34" charset="0"/>
              </a:rPr>
              <a:t>3-arm (standard acupuncture/enhanced acupuncture/usual medical care only) pragmatic trial </a:t>
            </a:r>
            <a:r>
              <a:rPr lang="en-US" sz="1800" i="1" dirty="0">
                <a:cs typeface="Arial" panose="020B0604020202020204" pitchFamily="34" charset="0"/>
              </a:rPr>
              <a:t>(800 participants)</a:t>
            </a:r>
          </a:p>
        </p:txBody>
      </p:sp>
      <p:sp>
        <p:nvSpPr>
          <p:cNvPr id="11" name="TextBox 10">
            <a:extLst>
              <a:ext uri="{FF2B5EF4-FFF2-40B4-BE49-F238E27FC236}">
                <a16:creationId xmlns:a16="http://schemas.microsoft.com/office/drawing/2014/main" id="{F15D6BBC-91A5-0BCE-4554-A9856B1B8A3A}"/>
              </a:ext>
            </a:extLst>
          </p:cNvPr>
          <p:cNvSpPr txBox="1"/>
          <p:nvPr/>
        </p:nvSpPr>
        <p:spPr>
          <a:xfrm>
            <a:off x="34077" y="4448827"/>
            <a:ext cx="5623773" cy="1508105"/>
          </a:xfrm>
          <a:prstGeom prst="rect">
            <a:avLst/>
          </a:prstGeom>
          <a:noFill/>
        </p:spPr>
        <p:txBody>
          <a:bodyPr wrap="square">
            <a:spAutoFit/>
          </a:bodyPr>
          <a:lstStyle/>
          <a:p>
            <a:pPr marL="685800" indent="-568325">
              <a:tabLst>
                <a:tab pos="685800" algn="l"/>
              </a:tabLst>
              <a:defRPr/>
            </a:pPr>
            <a:r>
              <a:rPr lang="en-US" sz="2000" b="1" dirty="0">
                <a:latin typeface="Arial" panose="020B0604020202020204" pitchFamily="34" charset="0"/>
                <a:cs typeface="Arial" panose="020B0604020202020204" pitchFamily="34" charset="0"/>
              </a:rPr>
              <a:t>SETTINGS</a:t>
            </a:r>
            <a:r>
              <a:rPr lang="en-US" sz="1700" b="1" dirty="0">
                <a:latin typeface="Arial" panose="020B0604020202020204" pitchFamily="34" charset="0"/>
                <a:cs typeface="Arial" panose="020B0604020202020204" pitchFamily="34" charset="0"/>
              </a:rPr>
              <a:t>: </a:t>
            </a:r>
          </a:p>
          <a:p>
            <a:pPr marL="685800" indent="-568325">
              <a:buFont typeface="Arial" panose="020B0604020202020204" pitchFamily="34" charset="0"/>
              <a:buChar char="•"/>
              <a:tabLst>
                <a:tab pos="685800" algn="l"/>
              </a:tabLst>
              <a:defRPr/>
            </a:pPr>
            <a:r>
              <a:rPr lang="en-US" sz="1800" dirty="0">
                <a:cs typeface="Arial" panose="020B0604020202020204" pitchFamily="34" charset="0"/>
              </a:rPr>
              <a:t>Kaiser Permanente </a:t>
            </a:r>
            <a:r>
              <a:rPr lang="en-US" sz="1800" b="1" dirty="0">
                <a:cs typeface="Arial" panose="020B0604020202020204" pitchFamily="34" charset="0"/>
              </a:rPr>
              <a:t>Washington</a:t>
            </a:r>
          </a:p>
          <a:p>
            <a:pPr marL="685800" indent="-568325">
              <a:buFont typeface="Arial" panose="020B0604020202020204" pitchFamily="34" charset="0"/>
              <a:buChar char="•"/>
              <a:tabLst>
                <a:tab pos="685800" algn="l"/>
              </a:tabLst>
              <a:defRPr/>
            </a:pPr>
            <a:r>
              <a:rPr lang="en-US" sz="1800" dirty="0">
                <a:cs typeface="Arial" panose="020B0604020202020204" pitchFamily="34" charset="0"/>
              </a:rPr>
              <a:t>Kaiser Permanente </a:t>
            </a:r>
            <a:r>
              <a:rPr lang="en-US" sz="1800" b="1" dirty="0">
                <a:cs typeface="Arial" panose="020B0604020202020204" pitchFamily="34" charset="0"/>
              </a:rPr>
              <a:t>Northern California</a:t>
            </a:r>
          </a:p>
          <a:p>
            <a:pPr marL="685800" indent="-568325">
              <a:buFont typeface="Arial" panose="020B0604020202020204" pitchFamily="34" charset="0"/>
              <a:buChar char="•"/>
              <a:tabLst>
                <a:tab pos="685800" algn="l"/>
              </a:tabLst>
              <a:defRPr/>
            </a:pPr>
            <a:r>
              <a:rPr lang="en-US" sz="1800" dirty="0">
                <a:cs typeface="Arial" panose="020B0604020202020204" pitchFamily="34" charset="0"/>
              </a:rPr>
              <a:t>Sutter Health </a:t>
            </a:r>
            <a:r>
              <a:rPr lang="en-US" sz="1800" b="1" dirty="0">
                <a:cs typeface="Arial" panose="020B0604020202020204" pitchFamily="34" charset="0"/>
              </a:rPr>
              <a:t>Northern California</a:t>
            </a:r>
          </a:p>
          <a:p>
            <a:pPr marL="685800" indent="-568325">
              <a:buFont typeface="Arial" panose="020B0604020202020204" pitchFamily="34" charset="0"/>
              <a:buChar char="•"/>
              <a:tabLst>
                <a:tab pos="685800" algn="l"/>
              </a:tabLst>
              <a:defRPr/>
            </a:pPr>
            <a:r>
              <a:rPr lang="en-US" sz="1800" dirty="0">
                <a:cs typeface="Arial" panose="020B0604020202020204" pitchFamily="34" charset="0"/>
              </a:rPr>
              <a:t>Institute of Family Health </a:t>
            </a:r>
            <a:r>
              <a:rPr lang="en-US" sz="1800" b="1" dirty="0">
                <a:cs typeface="Arial" panose="020B0604020202020204" pitchFamily="34" charset="0"/>
              </a:rPr>
              <a:t>NYC </a:t>
            </a:r>
          </a:p>
        </p:txBody>
      </p:sp>
      <p:sp>
        <p:nvSpPr>
          <p:cNvPr id="13" name="TextBox 12">
            <a:extLst>
              <a:ext uri="{FF2B5EF4-FFF2-40B4-BE49-F238E27FC236}">
                <a16:creationId xmlns:a16="http://schemas.microsoft.com/office/drawing/2014/main" id="{61B66673-D932-871E-DBDB-FA1EBE5BDB31}"/>
              </a:ext>
            </a:extLst>
          </p:cNvPr>
          <p:cNvSpPr txBox="1"/>
          <p:nvPr/>
        </p:nvSpPr>
        <p:spPr>
          <a:xfrm>
            <a:off x="5870282" y="3239167"/>
            <a:ext cx="5827416" cy="954107"/>
          </a:xfrm>
          <a:prstGeom prst="rect">
            <a:avLst/>
          </a:prstGeom>
          <a:noFill/>
        </p:spPr>
        <p:txBody>
          <a:bodyPr wrap="square">
            <a:spAutoFit/>
          </a:bodyPr>
          <a:lstStyle/>
          <a:p>
            <a:pPr marL="111125">
              <a:tabLst>
                <a:tab pos="111125" algn="l"/>
              </a:tabLst>
              <a:defRPr/>
            </a:pPr>
            <a:r>
              <a:rPr lang="en-US" sz="2000" b="1" dirty="0">
                <a:latin typeface="Arial" panose="020B0604020202020204" pitchFamily="34" charset="0"/>
                <a:cs typeface="Arial" panose="020B0604020202020204" pitchFamily="34" charset="0"/>
              </a:rPr>
              <a:t>ELIGIBILITY</a:t>
            </a:r>
            <a:r>
              <a:rPr lang="en-US" sz="1700" b="1" dirty="0">
                <a:latin typeface="Arial" panose="020B0604020202020204" pitchFamily="34" charset="0"/>
                <a:cs typeface="Arial" panose="020B0604020202020204" pitchFamily="34" charset="0"/>
              </a:rPr>
              <a:t>: </a:t>
            </a:r>
            <a:r>
              <a:rPr lang="en-US" sz="1800" dirty="0">
                <a:cs typeface="Arial" panose="020B0604020202020204" pitchFamily="34" charset="0"/>
              </a:rPr>
              <a:t>≥ 65 years of age with EHR diagnosis of uncomplicated chronic low back pain meeting threshold of pain-related general activity interference (≥ 3 on PE</a:t>
            </a:r>
            <a:r>
              <a:rPr lang="en-US" sz="1800" b="1" u="sng" dirty="0">
                <a:cs typeface="Arial" panose="020B0604020202020204" pitchFamily="34" charset="0"/>
              </a:rPr>
              <a:t>G</a:t>
            </a:r>
            <a:r>
              <a:rPr lang="en-US" sz="1800" dirty="0">
                <a:cs typeface="Arial" panose="020B0604020202020204" pitchFamily="34" charset="0"/>
              </a:rPr>
              <a:t>)</a:t>
            </a:r>
          </a:p>
        </p:txBody>
      </p:sp>
      <p:sp>
        <p:nvSpPr>
          <p:cNvPr id="15" name="TextBox 14">
            <a:extLst>
              <a:ext uri="{FF2B5EF4-FFF2-40B4-BE49-F238E27FC236}">
                <a16:creationId xmlns:a16="http://schemas.microsoft.com/office/drawing/2014/main" id="{80ABA801-71BB-4E59-5B33-06E7BCEECD89}"/>
              </a:ext>
            </a:extLst>
          </p:cNvPr>
          <p:cNvSpPr txBox="1"/>
          <p:nvPr/>
        </p:nvSpPr>
        <p:spPr>
          <a:xfrm>
            <a:off x="5817242" y="4374796"/>
            <a:ext cx="6082157" cy="1785104"/>
          </a:xfrm>
          <a:prstGeom prst="rect">
            <a:avLst/>
          </a:prstGeom>
          <a:noFill/>
        </p:spPr>
        <p:txBody>
          <a:bodyPr wrap="square">
            <a:spAutoFit/>
          </a:bodyPr>
          <a:lstStyle/>
          <a:p>
            <a:pPr marL="115888" indent="1588">
              <a:tabLst>
                <a:tab pos="685800" algn="l"/>
              </a:tabLst>
              <a:defRPr/>
            </a:pPr>
            <a:r>
              <a:rPr lang="en-US" sz="2000" b="1" dirty="0">
                <a:latin typeface="Arial" panose="020B0604020202020204" pitchFamily="34" charset="0"/>
                <a:cs typeface="Arial" panose="020B0604020202020204" pitchFamily="34" charset="0"/>
              </a:rPr>
              <a:t>INTERVENTIONS</a:t>
            </a:r>
            <a:r>
              <a:rPr lang="en-US" sz="1700" b="1" dirty="0">
                <a:latin typeface="Arial" panose="020B0604020202020204" pitchFamily="34" charset="0"/>
                <a:cs typeface="Arial" panose="020B0604020202020204" pitchFamily="34" charset="0"/>
              </a:rPr>
              <a:t>: </a:t>
            </a:r>
          </a:p>
          <a:p>
            <a:pPr marL="401638" indent="-285750">
              <a:buFont typeface="Arial" panose="020B0604020202020204" pitchFamily="34" charset="0"/>
              <a:buChar char="•"/>
              <a:tabLst>
                <a:tab pos="685800" algn="l"/>
              </a:tabLst>
              <a:defRPr/>
            </a:pPr>
            <a:r>
              <a:rPr lang="en-US" sz="1800" b="1" dirty="0">
                <a:cs typeface="Arial" panose="020B0604020202020204" pitchFamily="34" charset="0"/>
              </a:rPr>
              <a:t>Arm 1: </a:t>
            </a:r>
            <a:r>
              <a:rPr lang="en-US" sz="1800" dirty="0">
                <a:cs typeface="Arial" panose="020B0604020202020204" pitchFamily="34" charset="0"/>
              </a:rPr>
              <a:t>Standard </a:t>
            </a:r>
            <a:r>
              <a:rPr lang="en-US" sz="1800" b="1" dirty="0">
                <a:cs typeface="Arial" panose="020B0604020202020204" pitchFamily="34" charset="0"/>
              </a:rPr>
              <a:t>(15 treatment sessions over 12 weeks) </a:t>
            </a:r>
          </a:p>
          <a:p>
            <a:pPr marL="401638" indent="-285750">
              <a:buFont typeface="Arial" panose="020B0604020202020204" pitchFamily="34" charset="0"/>
              <a:buChar char="•"/>
              <a:tabLst>
                <a:tab pos="685800" algn="l"/>
              </a:tabLst>
              <a:defRPr/>
            </a:pPr>
            <a:r>
              <a:rPr lang="en-US" sz="1800" b="1" dirty="0">
                <a:cs typeface="Arial" panose="020B0604020202020204" pitchFamily="34" charset="0"/>
              </a:rPr>
              <a:t>Arm 2:</a:t>
            </a:r>
            <a:r>
              <a:rPr lang="en-US" sz="1800" dirty="0">
                <a:cs typeface="Arial" panose="020B0604020202020204" pitchFamily="34" charset="0"/>
              </a:rPr>
              <a:t> Enhanced </a:t>
            </a:r>
            <a:r>
              <a:rPr lang="en-US" sz="1800" b="1" dirty="0">
                <a:cs typeface="Arial" panose="020B0604020202020204" pitchFamily="34" charset="0"/>
              </a:rPr>
              <a:t>(6 additional maintenance sessions </a:t>
            </a:r>
            <a:r>
              <a:rPr lang="en-US" sz="1800" dirty="0">
                <a:cs typeface="Arial" panose="020B0604020202020204" pitchFamily="34" charset="0"/>
              </a:rPr>
              <a:t>over following 12 weeks) </a:t>
            </a:r>
          </a:p>
          <a:p>
            <a:pPr marL="115888" indent="1588">
              <a:tabLst>
                <a:tab pos="685800" algn="l"/>
              </a:tabLst>
              <a:defRPr/>
            </a:pPr>
            <a:r>
              <a:rPr lang="en-US" sz="1800" dirty="0">
                <a:cs typeface="Arial" panose="020B0604020202020204" pitchFamily="34" charset="0"/>
              </a:rPr>
              <a:t>50+ community- (KPNC, KPWA, SH) or primary clinic-</a:t>
            </a:r>
          </a:p>
          <a:p>
            <a:pPr marL="115888" indent="1588">
              <a:tabLst>
                <a:tab pos="685800" algn="l"/>
              </a:tabLst>
              <a:defRPr/>
            </a:pPr>
            <a:r>
              <a:rPr lang="en-US" sz="1800" dirty="0">
                <a:cs typeface="Arial" panose="020B0604020202020204" pitchFamily="34" charset="0"/>
              </a:rPr>
              <a:t>based (IFH) </a:t>
            </a:r>
            <a:r>
              <a:rPr lang="en-US" sz="1800" b="1" dirty="0">
                <a:cs typeface="Arial" panose="020B0604020202020204" pitchFamily="34" charset="0"/>
              </a:rPr>
              <a:t>acupuncturists delivering intervention </a:t>
            </a:r>
          </a:p>
        </p:txBody>
      </p:sp>
    </p:spTree>
    <p:extLst>
      <p:ext uri="{BB962C8B-B14F-4D97-AF65-F5344CB8AC3E}">
        <p14:creationId xmlns:p14="http://schemas.microsoft.com/office/powerpoint/2010/main" val="30118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E7BD7-DDE8-4709-A9F1-F6146A29AB87}"/>
              </a:ext>
            </a:extLst>
          </p:cNvPr>
          <p:cNvSpPr txBox="1"/>
          <p:nvPr/>
        </p:nvSpPr>
        <p:spPr>
          <a:xfrm>
            <a:off x="386398" y="1333932"/>
            <a:ext cx="11719309" cy="6036396"/>
          </a:xfrm>
          <a:prstGeom prst="rect">
            <a:avLst/>
          </a:prstGeom>
          <a:noFill/>
        </p:spPr>
        <p:txBody>
          <a:bodyPr wrap="square">
            <a:spAutoFit/>
          </a:bodyPr>
          <a:lstStyle/>
          <a:p>
            <a:pPr marL="457200" indent="-457200">
              <a:lnSpc>
                <a:spcPct val="110000"/>
              </a:lnSpc>
              <a:spcBef>
                <a:spcPts val="300"/>
              </a:spcBef>
              <a:spcAft>
                <a:spcPts val="600"/>
              </a:spcAft>
              <a:buFont typeface="Arial" panose="020B0604020202020204" pitchFamily="34" charset="0"/>
              <a:buChar char="•"/>
              <a:defRPr/>
            </a:pPr>
            <a:r>
              <a:rPr lang="en-US" altLang="en-US" sz="2800" dirty="0">
                <a:cs typeface="Arial" panose="020B0604020202020204" pitchFamily="34" charset="0"/>
              </a:rPr>
              <a:t>Providers</a:t>
            </a:r>
          </a:p>
          <a:p>
            <a:pPr marL="841176" lvl="1" indent="-457200">
              <a:lnSpc>
                <a:spcPct val="110000"/>
              </a:lnSpc>
              <a:spcBef>
                <a:spcPts val="300"/>
              </a:spcBef>
              <a:spcAft>
                <a:spcPts val="600"/>
              </a:spcAft>
              <a:buFont typeface="Arial" panose="020B0604020202020204" pitchFamily="34" charset="0"/>
              <a:buChar char="•"/>
              <a:defRPr/>
            </a:pPr>
            <a:r>
              <a:rPr lang="en-US" altLang="en-US" sz="2800" dirty="0">
                <a:cs typeface="Arial" panose="020B0604020202020204" pitchFamily="34" charset="0"/>
              </a:rPr>
              <a:t>Licensed acupuncturists (</a:t>
            </a:r>
            <a:r>
              <a:rPr lang="en-US" altLang="en-US" sz="2800" dirty="0" err="1">
                <a:cs typeface="Arial" panose="020B0604020202020204" pitchFamily="34" charset="0"/>
              </a:rPr>
              <a:t>LAc</a:t>
            </a:r>
            <a:r>
              <a:rPr lang="en-US" altLang="en-US" sz="2800" dirty="0">
                <a:cs typeface="Arial" panose="020B0604020202020204" pitchFamily="34" charset="0"/>
              </a:rPr>
              <a:t> s) practicing independently in community (consistent with healthcare system care delivery norms)</a:t>
            </a:r>
          </a:p>
          <a:p>
            <a:pPr marL="841176" lvl="1" indent="-457200">
              <a:lnSpc>
                <a:spcPct val="110000"/>
              </a:lnSpc>
              <a:spcBef>
                <a:spcPts val="300"/>
              </a:spcBef>
              <a:spcAft>
                <a:spcPts val="600"/>
              </a:spcAft>
              <a:buFont typeface="Arial" panose="020B0604020202020204" pitchFamily="34" charset="0"/>
              <a:buChar char="•"/>
              <a:defRPr/>
            </a:pPr>
            <a:r>
              <a:rPr lang="en-US" altLang="en-US" sz="2800" dirty="0">
                <a:cs typeface="Arial" panose="020B0604020202020204" pitchFamily="34" charset="0"/>
              </a:rPr>
              <a:t> Acupuncturists embedded in primary care in NYC FQHC network sites </a:t>
            </a:r>
          </a:p>
          <a:p>
            <a:pPr marL="841176" lvl="1" indent="-457200">
              <a:lnSpc>
                <a:spcPct val="110000"/>
              </a:lnSpc>
              <a:spcBef>
                <a:spcPts val="300"/>
              </a:spcBef>
              <a:spcAft>
                <a:spcPts val="600"/>
              </a:spcAft>
              <a:buFont typeface="Arial" panose="020B0604020202020204" pitchFamily="34" charset="0"/>
              <a:buChar char="•"/>
              <a:defRPr/>
            </a:pPr>
            <a:r>
              <a:rPr lang="en-US" altLang="en-US" sz="2800" dirty="0">
                <a:cs typeface="Arial" panose="020B0604020202020204" pitchFamily="34" charset="0"/>
              </a:rPr>
              <a:t>≥5 years clinical/practice experience treating chronic pain in older adults </a:t>
            </a:r>
          </a:p>
          <a:p>
            <a:pPr marL="841176" lvl="1" indent="-457200">
              <a:lnSpc>
                <a:spcPct val="110000"/>
              </a:lnSpc>
              <a:spcBef>
                <a:spcPts val="300"/>
              </a:spcBef>
              <a:spcAft>
                <a:spcPts val="600"/>
              </a:spcAft>
              <a:buFont typeface="Arial" panose="020B0604020202020204" pitchFamily="34" charset="0"/>
              <a:buChar char="•"/>
              <a:defRPr/>
            </a:pPr>
            <a:r>
              <a:rPr lang="en-US" altLang="en-US" sz="2800" dirty="0">
                <a:cs typeface="Arial" panose="020B0604020202020204" pitchFamily="34" charset="0"/>
              </a:rPr>
              <a:t>Acupuncturists allowed up to 60 minutes per session at $90/hour</a:t>
            </a:r>
          </a:p>
          <a:p>
            <a:pPr marL="457200" indent="-457200">
              <a:lnSpc>
                <a:spcPct val="110000"/>
              </a:lnSpc>
              <a:spcBef>
                <a:spcPts val="300"/>
              </a:spcBef>
              <a:spcAft>
                <a:spcPts val="600"/>
              </a:spcAft>
              <a:buFont typeface="Arial" panose="020B0604020202020204" pitchFamily="34" charset="0"/>
              <a:buChar char="•"/>
              <a:defRPr/>
            </a:pPr>
            <a:r>
              <a:rPr lang="en-US" altLang="en-US" sz="2800" dirty="0">
                <a:cs typeface="Arial" panose="020B0604020202020204" pitchFamily="34" charset="0"/>
              </a:rPr>
              <a:t>Treatment</a:t>
            </a:r>
          </a:p>
          <a:p>
            <a:pPr marL="841176" lvl="1" indent="-457200">
              <a:lnSpc>
                <a:spcPct val="110000"/>
              </a:lnSpc>
              <a:spcBef>
                <a:spcPts val="300"/>
              </a:spcBef>
              <a:spcAft>
                <a:spcPts val="600"/>
              </a:spcAft>
              <a:buFont typeface="Arial" panose="020B0604020202020204" pitchFamily="34" charset="0"/>
              <a:buChar char="•"/>
              <a:defRPr/>
            </a:pPr>
            <a:r>
              <a:rPr lang="en-US" altLang="en-US" sz="2800" dirty="0">
                <a:cs typeface="Arial" panose="020B0604020202020204" pitchFamily="34" charset="0"/>
              </a:rPr>
              <a:t>‘Responsive’ acupuncture intervention – Delphi evidence-based consensus process&gt; acupoint options to individualize </a:t>
            </a:r>
            <a:r>
              <a:rPr lang="en-US" altLang="en-US" sz="2800" dirty="0" err="1">
                <a:cs typeface="Arial" panose="020B0604020202020204" pitchFamily="34" charset="0"/>
              </a:rPr>
              <a:t>tx</a:t>
            </a:r>
            <a:r>
              <a:rPr lang="en-US" altLang="en-US" sz="2800" dirty="0">
                <a:cs typeface="Arial" panose="020B0604020202020204" pitchFamily="34" charset="0"/>
              </a:rPr>
              <a:t> to patient needs</a:t>
            </a:r>
          </a:p>
          <a:p>
            <a:pPr algn="r">
              <a:lnSpc>
                <a:spcPct val="110000"/>
              </a:lnSpc>
              <a:spcBef>
                <a:spcPts val="300"/>
              </a:spcBef>
              <a:spcAft>
                <a:spcPts val="600"/>
              </a:spcAft>
              <a:defRPr/>
            </a:pPr>
            <a:r>
              <a:rPr lang="en-US" sz="1800" dirty="0">
                <a:latin typeface="Calibri" panose="020F0502020204030204" pitchFamily="34" charset="0"/>
              </a:rPr>
              <a:t>Nielsen A, et al. </a:t>
            </a:r>
            <a:r>
              <a:rPr lang="en-US" sz="1800" i="1" dirty="0">
                <a:latin typeface="Calibri" panose="020F0502020204030204" pitchFamily="34" charset="0"/>
              </a:rPr>
              <a:t>Glob Adv Health Med. 2021</a:t>
            </a:r>
          </a:p>
          <a:p>
            <a:pPr eaLnBrk="1" hangingPunct="1">
              <a:lnSpc>
                <a:spcPct val="110000"/>
              </a:lnSpc>
              <a:spcBef>
                <a:spcPts val="300"/>
              </a:spcBef>
              <a:spcAft>
                <a:spcPts val="600"/>
              </a:spcAft>
              <a:defRPr/>
            </a:pPr>
            <a:endParaRPr lang="en-US" altLang="en-US" sz="2800" dirty="0">
              <a:highlight>
                <a:srgbClr val="FFFF00"/>
              </a:highlight>
              <a:cs typeface="Arial" panose="020B0604020202020204" pitchFamily="34" charset="0"/>
            </a:endParaRPr>
          </a:p>
        </p:txBody>
      </p:sp>
      <p:pic>
        <p:nvPicPr>
          <p:cNvPr id="4" name="Picture 3">
            <a:extLst>
              <a:ext uri="{FF2B5EF4-FFF2-40B4-BE49-F238E27FC236}">
                <a16:creationId xmlns:a16="http://schemas.microsoft.com/office/drawing/2014/main" id="{B6835B1E-35B4-42F6-9834-7DB815869A61}"/>
              </a:ext>
            </a:extLst>
          </p:cNvPr>
          <p:cNvPicPr>
            <a:picLocks noChangeAspect="1"/>
          </p:cNvPicPr>
          <p:nvPr/>
        </p:nvPicPr>
        <p:blipFill>
          <a:blip r:embed="rId3"/>
          <a:stretch>
            <a:fillRect/>
          </a:stretch>
        </p:blipFill>
        <p:spPr>
          <a:xfrm>
            <a:off x="9467272" y="0"/>
            <a:ext cx="2724727" cy="1135303"/>
          </a:xfrm>
          <a:prstGeom prst="rect">
            <a:avLst/>
          </a:prstGeom>
        </p:spPr>
      </p:pic>
      <p:sp>
        <p:nvSpPr>
          <p:cNvPr id="6" name="TextBox 5">
            <a:extLst>
              <a:ext uri="{FF2B5EF4-FFF2-40B4-BE49-F238E27FC236}">
                <a16:creationId xmlns:a16="http://schemas.microsoft.com/office/drawing/2014/main" id="{9DF6D4E7-05FB-434F-BA16-A79906C9919A}"/>
              </a:ext>
            </a:extLst>
          </p:cNvPr>
          <p:cNvSpPr txBox="1"/>
          <p:nvPr/>
        </p:nvSpPr>
        <p:spPr>
          <a:xfrm>
            <a:off x="916125" y="337777"/>
            <a:ext cx="8551147" cy="769441"/>
          </a:xfrm>
          <a:prstGeom prst="rect">
            <a:avLst/>
          </a:prstGeom>
          <a:noFill/>
        </p:spPr>
        <p:txBody>
          <a:bodyPr wrap="square">
            <a:spAutoFit/>
          </a:bodyPr>
          <a:lstStyle/>
          <a:p>
            <a:pPr algn="ctr"/>
            <a:r>
              <a:rPr lang="en-US" sz="4400" b="1" dirty="0">
                <a:solidFill>
                  <a:srgbClr val="0070C0"/>
                </a:solidFill>
                <a:latin typeface="+mj-lt"/>
              </a:rPr>
              <a:t>Acupuncture Treatment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49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716A80-9766-8A0A-9ABE-E3D1DBD22A37}"/>
              </a:ext>
            </a:extLst>
          </p:cNvPr>
          <p:cNvSpPr>
            <a:spLocks noGrp="1"/>
          </p:cNvSpPr>
          <p:nvPr>
            <p:ph type="title"/>
          </p:nvPr>
        </p:nvSpPr>
        <p:spPr/>
        <p:txBody>
          <a:bodyPr>
            <a:normAutofit fontScale="90000"/>
          </a:bodyPr>
          <a:lstStyle/>
          <a:p>
            <a:pPr algn="ctr"/>
            <a:br>
              <a:rPr lang="en-US" altLang="en-US" sz="4400" b="1" dirty="0">
                <a:solidFill>
                  <a:srgbClr val="0070C0"/>
                </a:solidFill>
                <a:cs typeface="Arial" panose="020B0604020202020204" pitchFamily="34" charset="0"/>
              </a:rPr>
            </a:br>
            <a:r>
              <a:rPr lang="en-US" altLang="en-US" sz="4400" b="1" dirty="0">
                <a:solidFill>
                  <a:srgbClr val="0070C0"/>
                </a:solidFill>
                <a:cs typeface="Arial" panose="020B0604020202020204" pitchFamily="34" charset="0"/>
              </a:rPr>
              <a:t>‘Responsive’ acupuncture needling:</a:t>
            </a:r>
            <a:br>
              <a:rPr lang="en-US" altLang="en-US" sz="4400" b="1" dirty="0">
                <a:solidFill>
                  <a:srgbClr val="0070C0"/>
                </a:solidFill>
                <a:cs typeface="Arial" panose="020B0604020202020204" pitchFamily="34" charset="0"/>
              </a:rPr>
            </a:br>
            <a:r>
              <a:rPr lang="en-US" b="1" dirty="0">
                <a:solidFill>
                  <a:srgbClr val="0070C0"/>
                </a:solidFill>
              </a:rPr>
              <a:t>STRICTA details</a:t>
            </a:r>
            <a:br>
              <a:rPr lang="en-US" dirty="0"/>
            </a:br>
            <a:endParaRPr lang="en-US" b="1" dirty="0">
              <a:solidFill>
                <a:srgbClr val="0070C0"/>
              </a:solidFill>
            </a:endParaRPr>
          </a:p>
        </p:txBody>
      </p:sp>
      <p:sp>
        <p:nvSpPr>
          <p:cNvPr id="2" name="Slide Number Placeholder 1">
            <a:extLst>
              <a:ext uri="{FF2B5EF4-FFF2-40B4-BE49-F238E27FC236}">
                <a16:creationId xmlns:a16="http://schemas.microsoft.com/office/drawing/2014/main" id="{28DA4618-DFEC-C3E8-C221-241971998731}"/>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6" name="Content Placeholder 5">
            <a:extLst>
              <a:ext uri="{FF2B5EF4-FFF2-40B4-BE49-F238E27FC236}">
                <a16:creationId xmlns:a16="http://schemas.microsoft.com/office/drawing/2014/main" id="{E7300ED2-86A8-D752-2529-02F632E414D3}"/>
              </a:ext>
            </a:extLst>
          </p:cNvPr>
          <p:cNvSpPr txBox="1">
            <a:spLocks noGrp="1"/>
          </p:cNvSpPr>
          <p:nvPr>
            <p:ph sz="half" idx="1"/>
          </p:nvPr>
        </p:nvSpPr>
        <p:spPr>
          <a:xfrm>
            <a:off x="838199" y="1825625"/>
            <a:ext cx="10515599" cy="3857979"/>
          </a:xfrm>
          <a:prstGeom prst="rect">
            <a:avLst/>
          </a:prstGeom>
          <a:noFill/>
          <a:ln>
            <a:solidFill>
              <a:schemeClr val="accent1"/>
            </a:solidFill>
          </a:ln>
        </p:spPr>
        <p:txBody>
          <a:bodyPr wrap="square" rtlCol="0">
            <a:spAutoFit/>
          </a:bodyPr>
          <a:lstStyle/>
          <a:p>
            <a:pPr marL="285750" indent="-285750">
              <a:spcAft>
                <a:spcPts val="400"/>
              </a:spcAft>
            </a:pPr>
            <a:r>
              <a:rPr lang="en-US" dirty="0">
                <a:effectLst>
                  <a:outerShdw blurRad="38100" dist="38100" dir="2700000" algn="tl">
                    <a:srgbClr val="000000">
                      <a:alpha val="43137"/>
                    </a:srgbClr>
                  </a:outerShdw>
                </a:effectLst>
              </a:rPr>
              <a:t>40-60 min </a:t>
            </a:r>
            <a:r>
              <a:rPr lang="en-US" dirty="0"/>
              <a:t>session duration </a:t>
            </a:r>
          </a:p>
          <a:p>
            <a:pPr marL="742950" lvl="1" indent="-285750">
              <a:spcAft>
                <a:spcPts val="400"/>
              </a:spcAft>
            </a:pPr>
            <a:r>
              <a:rPr lang="en-US" dirty="0"/>
              <a:t>CMS schedules to pay for two 15-minute needling blocks </a:t>
            </a:r>
          </a:p>
          <a:p>
            <a:pPr marL="285750" indent="-285750">
              <a:spcAft>
                <a:spcPts val="400"/>
              </a:spcAft>
            </a:pPr>
            <a:r>
              <a:rPr lang="en-US" dirty="0">
                <a:effectLst>
                  <a:outerShdw blurRad="38100" dist="38100" dir="2700000" algn="tl">
                    <a:srgbClr val="000000">
                      <a:alpha val="43137"/>
                    </a:srgbClr>
                  </a:outerShdw>
                </a:effectLst>
              </a:rPr>
              <a:t>6-20 insertion points </a:t>
            </a:r>
            <a:r>
              <a:rPr lang="en-US" dirty="0"/>
              <a:t>recommended (including local and distal points)</a:t>
            </a:r>
          </a:p>
          <a:p>
            <a:pPr marL="742950" lvl="1" indent="-285750">
              <a:spcAft>
                <a:spcPts val="400"/>
              </a:spcAft>
            </a:pPr>
            <a:r>
              <a:rPr lang="en-US" dirty="0"/>
              <a:t>Off grid points allowed w/rationale</a:t>
            </a:r>
          </a:p>
          <a:p>
            <a:pPr marL="285750" indent="-285750">
              <a:spcAft>
                <a:spcPts val="400"/>
              </a:spcAft>
            </a:pPr>
            <a:r>
              <a:rPr lang="en-US" b="1" dirty="0"/>
              <a:t>10-25 minutes </a:t>
            </a:r>
            <a:r>
              <a:rPr lang="en-US" dirty="0"/>
              <a:t>needle retention time recommended:</a:t>
            </a:r>
          </a:p>
          <a:p>
            <a:pPr marL="285750" indent="-285750">
              <a:spcAft>
                <a:spcPts val="400"/>
              </a:spcAft>
            </a:pPr>
            <a:r>
              <a:rPr lang="en-US" dirty="0"/>
              <a:t> No other Traditional East Asian Medicine modalities allowed </a:t>
            </a:r>
          </a:p>
          <a:p>
            <a:pPr marL="742950" lvl="1" indent="-285750">
              <a:spcAft>
                <a:spcPts val="400"/>
              </a:spcAft>
            </a:pPr>
            <a:r>
              <a:rPr lang="en-US" dirty="0"/>
              <a:t>(Heat, </a:t>
            </a:r>
            <a:r>
              <a:rPr lang="en-US" dirty="0" err="1"/>
              <a:t>Tuina</a:t>
            </a:r>
            <a:r>
              <a:rPr lang="en-US" dirty="0"/>
              <a:t>, electroacupuncture, Ba Guan cupping, Gua Sha, moxibustion, or herbal medicine) </a:t>
            </a:r>
          </a:p>
        </p:txBody>
      </p:sp>
      <p:sp>
        <p:nvSpPr>
          <p:cNvPr id="8" name="TextBox 7">
            <a:extLst>
              <a:ext uri="{FF2B5EF4-FFF2-40B4-BE49-F238E27FC236}">
                <a16:creationId xmlns:a16="http://schemas.microsoft.com/office/drawing/2014/main" id="{02B13396-B34C-0AE2-8CA7-50FC36B38F2D}"/>
              </a:ext>
            </a:extLst>
          </p:cNvPr>
          <p:cNvSpPr txBox="1"/>
          <p:nvPr/>
        </p:nvSpPr>
        <p:spPr>
          <a:xfrm>
            <a:off x="7558644" y="5866088"/>
            <a:ext cx="3426031" cy="307777"/>
          </a:xfrm>
          <a:prstGeom prst="rect">
            <a:avLst/>
          </a:prstGeom>
          <a:noFill/>
        </p:spPr>
        <p:txBody>
          <a:bodyPr wrap="square">
            <a:spAutoFit/>
          </a:bodyPr>
          <a:lstStyle/>
          <a:p>
            <a:pPr marL="0" marR="0" lvl="0" indent="0" algn="l" defTabSz="767951"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212121"/>
                </a:solidFill>
                <a:effectLst/>
                <a:uLnTx/>
                <a:uFillTx/>
                <a:latin typeface="Calibri" panose="020F0502020204030204"/>
                <a:ea typeface="MS Mincho" pitchFamily="49" charset="-128"/>
                <a:cs typeface="+mn-cs"/>
              </a:rPr>
              <a:t>Nielsen A, et al. </a:t>
            </a:r>
            <a:r>
              <a:rPr kumimoji="0" lang="en-US" altLang="en-US" sz="1400" b="0" i="1" u="none" strike="noStrike" kern="1200" cap="none" spc="0" normalizeH="0" baseline="0" noProof="0" dirty="0">
                <a:ln>
                  <a:noFill/>
                </a:ln>
                <a:solidFill>
                  <a:srgbClr val="212121"/>
                </a:solidFill>
                <a:effectLst/>
                <a:uLnTx/>
                <a:uFillTx/>
                <a:latin typeface="Calibri" panose="020F0502020204030204"/>
                <a:ea typeface="MS Mincho" pitchFamily="49" charset="-128"/>
                <a:cs typeface="+mn-cs"/>
              </a:rPr>
              <a:t>Glob Adv Health Med</a:t>
            </a:r>
            <a:r>
              <a:rPr kumimoji="0" lang="en-US" altLang="en-US" sz="1400" b="0" i="0" u="none" strike="noStrike" kern="1200" cap="none" spc="0" normalizeH="0" baseline="0" noProof="0" dirty="0">
                <a:ln>
                  <a:noFill/>
                </a:ln>
                <a:solidFill>
                  <a:srgbClr val="212121"/>
                </a:solidFill>
                <a:effectLst/>
                <a:uLnTx/>
                <a:uFillTx/>
                <a:latin typeface="Calibri" panose="020F0502020204030204"/>
                <a:ea typeface="MS Mincho" pitchFamily="49" charset="-128"/>
                <a:cs typeface="+mn-cs"/>
              </a:rPr>
              <a:t>.  2021.</a:t>
            </a:r>
            <a:endParaRPr kumimoji="0" lang="en-US" altLang="en-US" sz="1400" b="0" i="0" u="none" strike="noStrike" kern="1200" cap="none" spc="0" normalizeH="0" baseline="0" noProof="0" dirty="0">
              <a:ln>
                <a:noFill/>
              </a:ln>
              <a:solidFill>
                <a:prstClr val="black"/>
              </a:solidFill>
              <a:effectLst/>
              <a:uLnTx/>
              <a:uFillTx/>
              <a:latin typeface="Calibri" panose="020F0502020204030204"/>
              <a:ea typeface="MS Mincho" pitchFamily="49" charset="-128"/>
              <a:cs typeface="+mn-cs"/>
            </a:endParaRPr>
          </a:p>
        </p:txBody>
      </p:sp>
    </p:spTree>
    <p:extLst>
      <p:ext uri="{BB962C8B-B14F-4D97-AF65-F5344CB8AC3E}">
        <p14:creationId xmlns:p14="http://schemas.microsoft.com/office/powerpoint/2010/main" val="2449532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F5A8B96-A783-FA18-11EA-006465F2251B}"/>
            </a:ext>
          </a:extLst>
        </p:cNvPr>
        <p:cNvGrpSpPr/>
        <p:nvPr/>
      </p:nvGrpSpPr>
      <p:grpSpPr>
        <a:xfrm>
          <a:off x="0" y="0"/>
          <a:ext cx="0" cy="0"/>
          <a:chOff x="0" y="0"/>
          <a:chExt cx="0" cy="0"/>
        </a:xfrm>
      </p:grpSpPr>
      <p:sp>
        <p:nvSpPr>
          <p:cNvPr id="76802" name="Title 1">
            <a:extLst>
              <a:ext uri="{FF2B5EF4-FFF2-40B4-BE49-F238E27FC236}">
                <a16:creationId xmlns:a16="http://schemas.microsoft.com/office/drawing/2014/main" id="{B9491907-E70B-B4C1-0EC8-DC5A78BE53D3}"/>
              </a:ext>
            </a:extLst>
          </p:cNvPr>
          <p:cNvSpPr>
            <a:spLocks noGrp="1"/>
          </p:cNvSpPr>
          <p:nvPr>
            <p:ph type="title"/>
          </p:nvPr>
        </p:nvSpPr>
        <p:spPr>
          <a:xfrm>
            <a:off x="3595630" y="134287"/>
            <a:ext cx="7325799" cy="790387"/>
          </a:xfrm>
          <a:solidFill>
            <a:schemeClr val="bg1"/>
          </a:solidFill>
        </p:spPr>
        <p:txBody>
          <a:bodyPr>
            <a:noAutofit/>
          </a:bodyPr>
          <a:lstStyle/>
          <a:p>
            <a:pPr algn="ctr"/>
            <a:r>
              <a:rPr lang="en-US" sz="3600" b="1" dirty="0">
                <a:solidFill>
                  <a:srgbClr val="0070C0"/>
                </a:solidFill>
              </a:rPr>
              <a:t>(Session form) with Acupoint</a:t>
            </a:r>
            <a:r>
              <a:rPr kumimoji="0" lang="en-US" sz="3600" b="1" i="0" u="none" strike="noStrike" kern="1200" cap="none" spc="0" normalizeH="0" baseline="0" noProof="0" dirty="0">
                <a:ln>
                  <a:noFill/>
                </a:ln>
                <a:solidFill>
                  <a:srgbClr val="0070C0"/>
                </a:solidFill>
                <a:effectLst/>
                <a:uLnTx/>
                <a:uFillTx/>
                <a:ea typeface="+mj-ea"/>
                <a:cs typeface="+mj-cs"/>
              </a:rPr>
              <a:t> </a:t>
            </a:r>
            <a:r>
              <a:rPr lang="en-US" sz="3600" b="1" dirty="0">
                <a:solidFill>
                  <a:srgbClr val="0070C0"/>
                </a:solidFill>
              </a:rPr>
              <a:t>Grid </a:t>
            </a:r>
            <a:endParaRPr lang="en-US" altLang="en-US" sz="3600" dirty="0"/>
          </a:p>
        </p:txBody>
      </p:sp>
      <p:graphicFrame>
        <p:nvGraphicFramePr>
          <p:cNvPr id="3" name="Table 2">
            <a:extLst>
              <a:ext uri="{FF2B5EF4-FFF2-40B4-BE49-F238E27FC236}">
                <a16:creationId xmlns:a16="http://schemas.microsoft.com/office/drawing/2014/main" id="{F83A0900-9A55-7807-91B9-0C13EBBFB1B2}"/>
              </a:ext>
            </a:extLst>
          </p:cNvPr>
          <p:cNvGraphicFramePr>
            <a:graphicFrameLocks noGrp="1"/>
          </p:cNvGraphicFramePr>
          <p:nvPr/>
        </p:nvGraphicFramePr>
        <p:xfrm>
          <a:off x="8357366" y="1920096"/>
          <a:ext cx="3640570" cy="3712552"/>
        </p:xfrm>
        <a:graphic>
          <a:graphicData uri="http://schemas.openxmlformats.org/drawingml/2006/table">
            <a:tbl>
              <a:tblPr firstRow="1" firstCol="1" bandRow="1"/>
              <a:tblGrid>
                <a:gridCol w="354575">
                  <a:extLst>
                    <a:ext uri="{9D8B030D-6E8A-4147-A177-3AD203B41FA5}">
                      <a16:colId xmlns:a16="http://schemas.microsoft.com/office/drawing/2014/main" val="3964343077"/>
                    </a:ext>
                  </a:extLst>
                </a:gridCol>
                <a:gridCol w="117926">
                  <a:extLst>
                    <a:ext uri="{9D8B030D-6E8A-4147-A177-3AD203B41FA5}">
                      <a16:colId xmlns:a16="http://schemas.microsoft.com/office/drawing/2014/main" val="3768568"/>
                    </a:ext>
                  </a:extLst>
                </a:gridCol>
                <a:gridCol w="117926">
                  <a:extLst>
                    <a:ext uri="{9D8B030D-6E8A-4147-A177-3AD203B41FA5}">
                      <a16:colId xmlns:a16="http://schemas.microsoft.com/office/drawing/2014/main" val="1420802994"/>
                    </a:ext>
                  </a:extLst>
                </a:gridCol>
                <a:gridCol w="290035">
                  <a:extLst>
                    <a:ext uri="{9D8B030D-6E8A-4147-A177-3AD203B41FA5}">
                      <a16:colId xmlns:a16="http://schemas.microsoft.com/office/drawing/2014/main" val="1399804145"/>
                    </a:ext>
                  </a:extLst>
                </a:gridCol>
                <a:gridCol w="117926">
                  <a:extLst>
                    <a:ext uri="{9D8B030D-6E8A-4147-A177-3AD203B41FA5}">
                      <a16:colId xmlns:a16="http://schemas.microsoft.com/office/drawing/2014/main" val="3811202666"/>
                    </a:ext>
                  </a:extLst>
                </a:gridCol>
                <a:gridCol w="117926">
                  <a:extLst>
                    <a:ext uri="{9D8B030D-6E8A-4147-A177-3AD203B41FA5}">
                      <a16:colId xmlns:a16="http://schemas.microsoft.com/office/drawing/2014/main" val="962570490"/>
                    </a:ext>
                  </a:extLst>
                </a:gridCol>
                <a:gridCol w="117926">
                  <a:extLst>
                    <a:ext uri="{9D8B030D-6E8A-4147-A177-3AD203B41FA5}">
                      <a16:colId xmlns:a16="http://schemas.microsoft.com/office/drawing/2014/main" val="2096869143"/>
                    </a:ext>
                  </a:extLst>
                </a:gridCol>
                <a:gridCol w="117926">
                  <a:extLst>
                    <a:ext uri="{9D8B030D-6E8A-4147-A177-3AD203B41FA5}">
                      <a16:colId xmlns:a16="http://schemas.microsoft.com/office/drawing/2014/main" val="1633261373"/>
                    </a:ext>
                  </a:extLst>
                </a:gridCol>
                <a:gridCol w="117926">
                  <a:extLst>
                    <a:ext uri="{9D8B030D-6E8A-4147-A177-3AD203B41FA5}">
                      <a16:colId xmlns:a16="http://schemas.microsoft.com/office/drawing/2014/main" val="1504487240"/>
                    </a:ext>
                  </a:extLst>
                </a:gridCol>
                <a:gridCol w="290035">
                  <a:extLst>
                    <a:ext uri="{9D8B030D-6E8A-4147-A177-3AD203B41FA5}">
                      <a16:colId xmlns:a16="http://schemas.microsoft.com/office/drawing/2014/main" val="1641557597"/>
                    </a:ext>
                  </a:extLst>
                </a:gridCol>
                <a:gridCol w="412741">
                  <a:extLst>
                    <a:ext uri="{9D8B030D-6E8A-4147-A177-3AD203B41FA5}">
                      <a16:colId xmlns:a16="http://schemas.microsoft.com/office/drawing/2014/main" val="3410409005"/>
                    </a:ext>
                  </a:extLst>
                </a:gridCol>
                <a:gridCol w="117926">
                  <a:extLst>
                    <a:ext uri="{9D8B030D-6E8A-4147-A177-3AD203B41FA5}">
                      <a16:colId xmlns:a16="http://schemas.microsoft.com/office/drawing/2014/main" val="1624848334"/>
                    </a:ext>
                  </a:extLst>
                </a:gridCol>
                <a:gridCol w="117926">
                  <a:extLst>
                    <a:ext uri="{9D8B030D-6E8A-4147-A177-3AD203B41FA5}">
                      <a16:colId xmlns:a16="http://schemas.microsoft.com/office/drawing/2014/main" val="128958805"/>
                    </a:ext>
                  </a:extLst>
                </a:gridCol>
                <a:gridCol w="117926">
                  <a:extLst>
                    <a:ext uri="{9D8B030D-6E8A-4147-A177-3AD203B41FA5}">
                      <a16:colId xmlns:a16="http://schemas.microsoft.com/office/drawing/2014/main" val="175475127"/>
                    </a:ext>
                  </a:extLst>
                </a:gridCol>
                <a:gridCol w="430271">
                  <a:extLst>
                    <a:ext uri="{9D8B030D-6E8A-4147-A177-3AD203B41FA5}">
                      <a16:colId xmlns:a16="http://schemas.microsoft.com/office/drawing/2014/main" val="127377056"/>
                    </a:ext>
                  </a:extLst>
                </a:gridCol>
                <a:gridCol w="117926">
                  <a:extLst>
                    <a:ext uri="{9D8B030D-6E8A-4147-A177-3AD203B41FA5}">
                      <a16:colId xmlns:a16="http://schemas.microsoft.com/office/drawing/2014/main" val="1896121663"/>
                    </a:ext>
                  </a:extLst>
                </a:gridCol>
                <a:gridCol w="565727">
                  <a:extLst>
                    <a:ext uri="{9D8B030D-6E8A-4147-A177-3AD203B41FA5}">
                      <a16:colId xmlns:a16="http://schemas.microsoft.com/office/drawing/2014/main" val="2955025145"/>
                    </a:ext>
                  </a:extLst>
                </a:gridCol>
              </a:tblGrid>
              <a:tr h="500083">
                <a:tc gridSpan="17">
                  <a:txBody>
                    <a:bodyPr/>
                    <a:lstStyle/>
                    <a:p>
                      <a:pPr marL="0" marR="0" algn="ctr">
                        <a:lnSpc>
                          <a:spcPct val="107000"/>
                        </a:lnSpc>
                        <a:spcAft>
                          <a:spcPts val="80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Front of the Legs and Feet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8794668"/>
                  </a:ext>
                </a:extLst>
              </a:tr>
              <a:tr h="253830">
                <a:tc gridSpan="10">
                  <a:txBody>
                    <a:bodyPr/>
                    <a:lstStyle/>
                    <a:p>
                      <a:pPr marL="0" marR="0" algn="ctr">
                        <a:lnSpc>
                          <a:spcPct val="107000"/>
                        </a:lnSpc>
                        <a:spcAft>
                          <a:spcPts val="80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a:lnSpc>
                          <a:spcPct val="107000"/>
                        </a:lnSpc>
                        <a:spcAft>
                          <a:spcPts val="80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Right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4489557"/>
                  </a:ext>
                </a:extLst>
              </a:tr>
              <a:tr h="253830">
                <a:tc gridSpan="3">
                  <a:txBody>
                    <a:bodyPr/>
                    <a:lstStyle/>
                    <a:p>
                      <a:pPr marL="0" marR="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GB31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3">
                  <a:txBody>
                    <a:bodyPr/>
                    <a:lstStyle/>
                    <a:p>
                      <a:pPr marL="0" marR="0" algn="l">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669E8F"/>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669E8F"/>
                    </a:solidFill>
                  </a:tcPr>
                </a:tc>
                <a:tc>
                  <a:txBody>
                    <a:bodyPr/>
                    <a:lstStyle/>
                    <a:p>
                      <a:pPr marL="0" marR="0" algn="l">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669E8F"/>
                    </a:solidFill>
                  </a:tcPr>
                </a:tc>
                <a:tc gridSpan="2">
                  <a:txBody>
                    <a:bodyPr/>
                    <a:lstStyle/>
                    <a:p>
                      <a:pPr marL="0" marR="0" algn="l">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69E8F"/>
                    </a:solidFill>
                  </a:tcPr>
                </a:tc>
                <a:tc hMerge="1">
                  <a:txBody>
                    <a:bodyPr/>
                    <a:lstStyle/>
                    <a:p>
                      <a:endParaRPr lang="en-US"/>
                    </a:p>
                  </a:txBody>
                  <a:tcPr/>
                </a:tc>
                <a:tc gridSpan="2">
                  <a:txBody>
                    <a:bodyPr/>
                    <a:lstStyle/>
                    <a:p>
                      <a:pPr marL="0" marR="0" algn="l">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marL="0" marR="0" algn="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GB31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3936991929"/>
                  </a:ext>
                </a:extLst>
              </a:tr>
              <a:tr h="253830">
                <a:tc gridSpan="3">
                  <a:txBody>
                    <a:bodyPr/>
                    <a:lstStyle/>
                    <a:p>
                      <a:pPr marL="0" marR="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GB34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US"/>
                    </a:p>
                  </a:txBody>
                  <a:tcPr/>
                </a:tc>
                <a:tc hMerge="1">
                  <a:txBody>
                    <a:bodyPr/>
                    <a:lstStyle/>
                    <a:p>
                      <a:endParaRPr lang="en-US"/>
                    </a:p>
                  </a:txBody>
                  <a:tcPr/>
                </a:tc>
                <a:tc gridSpan="3">
                  <a:txBody>
                    <a:bodyPr/>
                    <a:lstStyle/>
                    <a:p>
                      <a:pPr marL="0" marR="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669E8F"/>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669E8F"/>
                    </a:solidFill>
                  </a:tcPr>
                </a:tc>
                <a:tc>
                  <a:txBody>
                    <a:bodyPr/>
                    <a:lstStyle/>
                    <a:p>
                      <a:pPr marL="0" marR="0" algn="l">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669E8F"/>
                    </a:solidFill>
                  </a:tcPr>
                </a:tc>
                <a:tc gridSpan="2">
                  <a:txBody>
                    <a:bodyPr/>
                    <a:lstStyle/>
                    <a:p>
                      <a:pPr marL="0" marR="0" algn="l">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669E8F"/>
                    </a:solidFill>
                  </a:tcPr>
                </a:tc>
                <a:tc hMerge="1">
                  <a:txBody>
                    <a:bodyPr/>
                    <a:lstStyle/>
                    <a:p>
                      <a:endParaRPr lang="en-US"/>
                    </a:p>
                  </a:txBody>
                  <a:tcPr/>
                </a:tc>
                <a:tc gridSpan="2">
                  <a:txBody>
                    <a:bodyPr/>
                    <a:lstStyle/>
                    <a:p>
                      <a:pPr marL="0" marR="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marL="0" marR="0" algn="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GB34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475151510"/>
                  </a:ext>
                </a:extLst>
              </a:tr>
              <a:tr h="253830">
                <a:tc gridSpan="3">
                  <a:txBody>
                    <a:bodyPr/>
                    <a:lstStyle/>
                    <a:p>
                      <a:pPr marL="0" marR="0" algn="l">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9E8F"/>
                    </a:solidFill>
                  </a:tcPr>
                </a:tc>
                <a:tc hMerge="1">
                  <a:txBody>
                    <a:bodyPr/>
                    <a:lstStyle/>
                    <a:p>
                      <a:endParaRPr lang="en-US"/>
                    </a:p>
                  </a:txBody>
                  <a:tcPr/>
                </a:tc>
                <a:tc hMerge="1">
                  <a:txBody>
                    <a:bodyPr/>
                    <a:lstStyle/>
                    <a:p>
                      <a:endParaRPr lang="en-US"/>
                    </a:p>
                  </a:txBody>
                  <a:tcPr/>
                </a:tc>
                <a:tc gridSpan="3">
                  <a:txBody>
                    <a:bodyPr/>
                    <a:lstStyle/>
                    <a:p>
                      <a:pPr marL="0" marR="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669E8F"/>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669E8F"/>
                    </a:solidFill>
                  </a:tcPr>
                </a:tc>
                <a:tc>
                  <a:txBody>
                    <a:bodyPr/>
                    <a:lstStyle/>
                    <a:p>
                      <a:pPr marL="0" marR="0" algn="l">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669E8F"/>
                    </a:solidFill>
                  </a:tcPr>
                </a:tc>
                <a:tc gridSpan="2">
                  <a:txBody>
                    <a:bodyPr/>
                    <a:lstStyle/>
                    <a:p>
                      <a:pPr marL="0" marR="0" algn="l">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669E8F"/>
                    </a:solidFill>
                  </a:tcPr>
                </a:tc>
                <a:tc hMerge="1">
                  <a:txBody>
                    <a:bodyPr/>
                    <a:lstStyle/>
                    <a:p>
                      <a:endParaRPr lang="en-US"/>
                    </a:p>
                  </a:txBody>
                  <a:tcPr/>
                </a:tc>
                <a:tc gridSpan="2">
                  <a:txBody>
                    <a:bodyPr/>
                    <a:lstStyle/>
                    <a:p>
                      <a:pPr marL="0" marR="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marL="0" marR="0" algn="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extLst>
                  <a:ext uri="{0D108BD9-81ED-4DB2-BD59-A6C34878D82A}">
                    <a16:rowId xmlns:a16="http://schemas.microsoft.com/office/drawing/2014/main" val="955434997"/>
                  </a:ext>
                </a:extLst>
              </a:tr>
              <a:tr h="253830">
                <a:tc gridSpan="3">
                  <a:txBody>
                    <a:bodyPr/>
                    <a:lstStyle/>
                    <a:p>
                      <a:pPr marL="0" marR="0" algn="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GB37</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gridSpan="3">
                  <a:txBody>
                    <a:bodyPr/>
                    <a:lstStyle/>
                    <a:p>
                      <a:pPr marL="0" marR="0" algn="l">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669E8F"/>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669E8F"/>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669E8F"/>
                    </a:solidFill>
                  </a:tcPr>
                </a:tc>
                <a:tc>
                  <a:txBody>
                    <a:bodyPr/>
                    <a:lstStyle/>
                    <a:p>
                      <a:pPr marL="0" marR="0" algn="l">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669E8F"/>
                    </a:solidFill>
                  </a:tcPr>
                </a:tc>
                <a:tc gridSpan="2">
                  <a:txBody>
                    <a:bodyPr/>
                    <a:lstStyle/>
                    <a:p>
                      <a:pPr marL="0" marR="0" algn="l">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669E8F"/>
                    </a:solidFill>
                  </a:tcPr>
                </a:tc>
                <a:tc hMerge="1">
                  <a:txBody>
                    <a:bodyPr/>
                    <a:lstStyle/>
                    <a:p>
                      <a:endParaRPr lang="en-US"/>
                    </a:p>
                  </a:txBody>
                  <a:tcPr/>
                </a:tc>
                <a:tc gridSpan="2">
                  <a:txBody>
                    <a:bodyPr/>
                    <a:lstStyle/>
                    <a:p>
                      <a:pPr marL="0" marR="0" algn="l">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669E8F"/>
                    </a:solidFill>
                  </a:tcPr>
                </a:tc>
                <a:tc hMerge="1">
                  <a:txBody>
                    <a:bodyPr/>
                    <a:lstStyle/>
                    <a:p>
                      <a:endParaRPr lang="en-US"/>
                    </a:p>
                  </a:txBody>
                  <a:tcPr/>
                </a:tc>
                <a:tc gridSpan="2">
                  <a:txBody>
                    <a:bodyPr/>
                    <a:lstStyle/>
                    <a:p>
                      <a:pPr marL="0" marR="0" algn="r">
                        <a:lnSpc>
                          <a:spcPct val="107000"/>
                        </a:lnSpc>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GB37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514446237"/>
                  </a:ext>
                </a:extLst>
              </a:tr>
              <a:tr h="253830">
                <a:tc gridSpan="3">
                  <a:txBody>
                    <a:bodyPr/>
                    <a:lstStyle/>
                    <a:p>
                      <a:pPr marL="0" marR="0" algn="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GB39</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gridSpan="3">
                  <a:txBody>
                    <a:bodyPr/>
                    <a:lstStyle/>
                    <a:p>
                      <a:pPr marL="0" marR="0" algn="l">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669E8F"/>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669E8F"/>
                    </a:solidFill>
                  </a:tcPr>
                </a:tc>
                <a:tc>
                  <a:txBody>
                    <a:bodyPr/>
                    <a:lstStyle/>
                    <a:p>
                      <a:pPr marL="0" marR="0" algn="l">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669E8F"/>
                    </a:solidFill>
                  </a:tcPr>
                </a:tc>
                <a:tc gridSpan="2">
                  <a:txBody>
                    <a:bodyPr/>
                    <a:lstStyle/>
                    <a:p>
                      <a:pPr marL="0" marR="0" algn="l">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tc gridSpan="2">
                  <a:txBody>
                    <a:bodyPr/>
                    <a:lstStyle/>
                    <a:p>
                      <a:pPr marL="0" marR="0" algn="l">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tc gridSpan="2">
                  <a:txBody>
                    <a:bodyPr/>
                    <a:lstStyle/>
                    <a:p>
                      <a:pPr marL="0" marR="0" algn="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GB39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3348138621"/>
                  </a:ext>
                </a:extLst>
              </a:tr>
              <a:tr h="408867">
                <a:tc gridSpan="3">
                  <a:txBody>
                    <a:bodyPr/>
                    <a:lstStyle/>
                    <a:p>
                      <a:pPr marL="0" marR="0" algn="ct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669E8F"/>
                    </a:solidFill>
                  </a:tcPr>
                </a:tc>
                <a:tc gridSpan="3">
                  <a:txBody>
                    <a:bodyPr/>
                    <a:lstStyle/>
                    <a:p>
                      <a:pPr marL="0" marR="0" algn="ct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marL="0" marR="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marL="0" marR="0" algn="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marL="0" marR="0" algn="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669E8F"/>
                    </a:solidFill>
                  </a:tcPr>
                </a:tc>
                <a:tc gridSpan="2">
                  <a:txBody>
                    <a:bodyPr/>
                    <a:lstStyle/>
                    <a:p>
                      <a:pPr marL="0" marR="0" algn="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extLst>
                  <a:ext uri="{0D108BD9-81ED-4DB2-BD59-A6C34878D82A}">
                    <a16:rowId xmlns:a16="http://schemas.microsoft.com/office/drawing/2014/main" val="1833588345"/>
                  </a:ext>
                </a:extLst>
              </a:tr>
              <a:tr h="408867">
                <a:tc gridSpan="4">
                  <a:txBody>
                    <a:bodyPr/>
                    <a:lstStyle/>
                    <a:p>
                      <a:pPr marL="0" marR="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GB40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marL="0" marR="0" algn="l">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marL="0" marR="0" algn="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3">
                  <a:txBody>
                    <a:bodyPr/>
                    <a:lstStyle/>
                    <a:p>
                      <a:pPr marL="0" marR="0" algn="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GB40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43643"/>
                  </a:ext>
                </a:extLst>
              </a:tr>
              <a:tr h="253830">
                <a:tc gridSpan="2">
                  <a:txBody>
                    <a:bodyPr/>
                    <a:lstStyle/>
                    <a:p>
                      <a:pPr marL="0" marR="0" algn="l">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gridSpan="3">
                  <a:txBody>
                    <a:bodyPr/>
                    <a:lstStyle/>
                    <a:p>
                      <a:pPr marL="0" marR="0"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GB41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tc hMerge="1">
                  <a:txBody>
                    <a:bodyPr/>
                    <a:lstStyle/>
                    <a:p>
                      <a:endParaRPr lang="en-US"/>
                    </a:p>
                  </a:txBody>
                  <a:tcPr/>
                </a:tc>
                <a:tc gridSpan="2">
                  <a:txBody>
                    <a:bodyPr/>
                    <a:lstStyle/>
                    <a:p>
                      <a:pPr marL="0" marR="0"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marL="0" marR="0" algn="l">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marL="0" marR="0" algn="l">
                        <a:lnSpc>
                          <a:spcPct val="107000"/>
                        </a:lnSpc>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tc hMerge="1">
                  <a:txBody>
                    <a:bodyPr/>
                    <a:lstStyle/>
                    <a:p>
                      <a:endParaRPr lang="en-US"/>
                    </a:p>
                  </a:txBody>
                  <a:tcPr/>
                </a:tc>
                <a:tc gridSpan="2">
                  <a:txBody>
                    <a:bodyPr/>
                    <a:lstStyle/>
                    <a:p>
                      <a:pPr marL="0" marR="0" algn="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GB41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marL="0" marR="0" algn="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636238162"/>
                  </a:ext>
                </a:extLst>
              </a:tr>
              <a:tr h="617925">
                <a:tc>
                  <a:txBody>
                    <a:bodyPr/>
                    <a:lstStyle/>
                    <a:p>
                      <a:pPr marL="0" marR="0" algn="ct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gridSpan="3">
                  <a:txBody>
                    <a:bodyPr/>
                    <a:lstStyle/>
                    <a:p>
                      <a:pPr marL="0" marR="0" algn="ct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Liv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tc hMerge="1">
                  <a:txBody>
                    <a:bodyPr/>
                    <a:lstStyle/>
                    <a:p>
                      <a:endParaRPr lang="en-US"/>
                    </a:p>
                  </a:txBody>
                  <a:tcPr/>
                </a:tc>
                <a:tc gridSpan="2">
                  <a:txBody>
                    <a:bodyPr/>
                    <a:lstStyle/>
                    <a:p>
                      <a:pPr marL="0" marR="0" algn="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tc gridSpan="2">
                  <a:txBody>
                    <a:bodyPr/>
                    <a:lstStyle/>
                    <a:p>
                      <a:pPr marL="0" marR="0" algn="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marL="0" marR="0" algn="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Liv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extLst>
                  <a:ext uri="{0D108BD9-81ED-4DB2-BD59-A6C34878D82A}">
                    <a16:rowId xmlns:a16="http://schemas.microsoft.com/office/drawing/2014/main" val="942385598"/>
                  </a:ext>
                </a:extLst>
              </a:tr>
            </a:tbl>
          </a:graphicData>
        </a:graphic>
      </p:graphicFrame>
      <p:graphicFrame>
        <p:nvGraphicFramePr>
          <p:cNvPr id="6" name="Table 5">
            <a:extLst>
              <a:ext uri="{FF2B5EF4-FFF2-40B4-BE49-F238E27FC236}">
                <a16:creationId xmlns:a16="http://schemas.microsoft.com/office/drawing/2014/main" id="{5C2EDF98-BED2-D833-E6F0-A10D0FAA1420}"/>
              </a:ext>
            </a:extLst>
          </p:cNvPr>
          <p:cNvGraphicFramePr>
            <a:graphicFrameLocks noGrp="1"/>
          </p:cNvGraphicFramePr>
          <p:nvPr/>
        </p:nvGraphicFramePr>
        <p:xfrm>
          <a:off x="3595630" y="3687438"/>
          <a:ext cx="1804697" cy="2905437"/>
        </p:xfrm>
        <a:graphic>
          <a:graphicData uri="http://schemas.openxmlformats.org/drawingml/2006/table">
            <a:tbl>
              <a:tblPr firstRow="1" firstCol="1" bandRow="1" bandCol="1"/>
              <a:tblGrid>
                <a:gridCol w="436156">
                  <a:extLst>
                    <a:ext uri="{9D8B030D-6E8A-4147-A177-3AD203B41FA5}">
                      <a16:colId xmlns:a16="http://schemas.microsoft.com/office/drawing/2014/main" val="786777966"/>
                    </a:ext>
                  </a:extLst>
                </a:gridCol>
                <a:gridCol w="444385">
                  <a:extLst>
                    <a:ext uri="{9D8B030D-6E8A-4147-A177-3AD203B41FA5}">
                      <a16:colId xmlns:a16="http://schemas.microsoft.com/office/drawing/2014/main" val="1604506990"/>
                    </a:ext>
                  </a:extLst>
                </a:gridCol>
                <a:gridCol w="414759">
                  <a:extLst>
                    <a:ext uri="{9D8B030D-6E8A-4147-A177-3AD203B41FA5}">
                      <a16:colId xmlns:a16="http://schemas.microsoft.com/office/drawing/2014/main" val="1034014569"/>
                    </a:ext>
                  </a:extLst>
                </a:gridCol>
                <a:gridCol w="509397">
                  <a:extLst>
                    <a:ext uri="{9D8B030D-6E8A-4147-A177-3AD203B41FA5}">
                      <a16:colId xmlns:a16="http://schemas.microsoft.com/office/drawing/2014/main" val="888112245"/>
                    </a:ext>
                  </a:extLst>
                </a:gridCol>
              </a:tblGrid>
              <a:tr h="0">
                <a:tc gridSpan="4">
                  <a:txBody>
                    <a:bodyPr/>
                    <a:lstStyle/>
                    <a:p>
                      <a:pPr marL="0" marR="0" algn="ctr">
                        <a:lnSpc>
                          <a:spcPct val="107000"/>
                        </a:lnSpc>
                        <a:spcAft>
                          <a:spcPts val="8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Back of the Legs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395349"/>
                  </a:ext>
                </a:extLst>
              </a:tr>
              <a:tr h="254133">
                <a:tc gridSpan="2">
                  <a:txBody>
                    <a:bodyPr/>
                    <a:lstStyle/>
                    <a:p>
                      <a:pPr marL="0" marR="0" algn="l">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gridSpan="2">
                  <a:txBody>
                    <a:bodyPr/>
                    <a:lstStyle/>
                    <a:p>
                      <a:pPr marL="0" marR="0" algn="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BL36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754827403"/>
                  </a:ext>
                </a:extLst>
              </a:tr>
              <a:tr h="254133">
                <a:tc gridSpan="2">
                  <a:txBody>
                    <a:bodyPr/>
                    <a:lstStyle/>
                    <a:p>
                      <a:pPr marL="0" marR="0" algn="l">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BL37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gridSpan="2">
                  <a:txBody>
                    <a:bodyPr/>
                    <a:lstStyle/>
                    <a:p>
                      <a:pPr marL="0" marR="0" algn="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BL37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3843882949"/>
                  </a:ext>
                </a:extLst>
              </a:tr>
              <a:tr h="254133">
                <a:tc gridSpan="2">
                  <a:txBody>
                    <a:bodyPr/>
                    <a:lstStyle/>
                    <a:p>
                      <a:pPr marL="0" marR="0" algn="l">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BL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gridSpan="2">
                  <a:txBody>
                    <a:bodyPr/>
                    <a:lstStyle/>
                    <a:p>
                      <a:pPr marL="0" marR="0" algn="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BL38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614408230"/>
                  </a:ext>
                </a:extLst>
              </a:tr>
              <a:tr h="254133">
                <a:tc gridSpan="2">
                  <a:txBody>
                    <a:bodyPr/>
                    <a:lstStyle/>
                    <a:p>
                      <a:pPr marL="0" marR="0" algn="l">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BL 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gridSpan="2">
                  <a:txBody>
                    <a:bodyPr/>
                    <a:lstStyle/>
                    <a:p>
                      <a:pPr marL="0" marR="0" algn="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BL 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2048600178"/>
                  </a:ext>
                </a:extLst>
              </a:tr>
              <a:tr h="254133">
                <a:tc gridSpan="2">
                  <a:txBody>
                    <a:bodyPr/>
                    <a:lstStyle/>
                    <a:p>
                      <a:pPr marL="0" marR="0" algn="l">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BL 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gridSpan="2">
                  <a:txBody>
                    <a:bodyPr/>
                    <a:lstStyle/>
                    <a:p>
                      <a:pPr marL="0" marR="0" algn="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 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917785493"/>
                  </a:ext>
                </a:extLst>
              </a:tr>
              <a:tr h="254133">
                <a:tc gridSpan="2">
                  <a:txBody>
                    <a:bodyPr/>
                    <a:lstStyle/>
                    <a:p>
                      <a:pPr marL="0" marR="0" algn="l">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BL 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gridSpan="2">
                  <a:txBody>
                    <a:bodyPr/>
                    <a:lstStyle/>
                    <a:p>
                      <a:pPr marL="0" marR="0" algn="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BL 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257389235"/>
                  </a:ext>
                </a:extLst>
              </a:tr>
              <a:tr h="254133">
                <a:tc gridSpan="2">
                  <a:txBody>
                    <a:bodyPr/>
                    <a:lstStyle/>
                    <a:p>
                      <a:pPr marL="0" marR="0" algn="l">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BL58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gridSpan="2">
                  <a:txBody>
                    <a:bodyPr/>
                    <a:lstStyle/>
                    <a:p>
                      <a:pPr marL="0" marR="0" algn="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BL58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882332384"/>
                  </a:ext>
                </a:extLst>
              </a:tr>
              <a:tr h="254133">
                <a:tc gridSpan="2">
                  <a:txBody>
                    <a:bodyPr/>
                    <a:lstStyle/>
                    <a:p>
                      <a:pPr marL="0" marR="0" algn="l">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BL 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gridSpan="2">
                  <a:txBody>
                    <a:bodyPr/>
                    <a:lstStyle/>
                    <a:p>
                      <a:pPr marL="0" marR="0" algn="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BL 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2589991309"/>
                  </a:ext>
                </a:extLst>
              </a:tr>
              <a:tr h="254133">
                <a:tc gridSpan="2">
                  <a:txBody>
                    <a:bodyPr/>
                    <a:lstStyle/>
                    <a:p>
                      <a:pPr marL="0" marR="0" algn="l">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BL 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gridSpan="2">
                  <a:txBody>
                    <a:bodyPr/>
                    <a:lstStyle/>
                    <a:p>
                      <a:pPr marL="0" marR="0" algn="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BL 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4002797522"/>
                  </a:ext>
                </a:extLst>
              </a:tr>
              <a:tr h="462411">
                <a:tc>
                  <a:txBody>
                    <a:bodyPr/>
                    <a:lstStyle/>
                    <a:p>
                      <a:pPr marL="0" marR="0" algn="l">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 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l">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SI3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SI3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803151559"/>
                  </a:ext>
                </a:extLst>
              </a:tr>
            </a:tbl>
          </a:graphicData>
        </a:graphic>
      </p:graphicFrame>
      <p:graphicFrame>
        <p:nvGraphicFramePr>
          <p:cNvPr id="8" name="Table 7">
            <a:extLst>
              <a:ext uri="{FF2B5EF4-FFF2-40B4-BE49-F238E27FC236}">
                <a16:creationId xmlns:a16="http://schemas.microsoft.com/office/drawing/2014/main" id="{4B41F1C0-6E5E-8894-754A-803E9CEA6FCB}"/>
              </a:ext>
            </a:extLst>
          </p:cNvPr>
          <p:cNvGraphicFramePr>
            <a:graphicFrameLocks noGrp="1"/>
          </p:cNvGraphicFramePr>
          <p:nvPr/>
        </p:nvGraphicFramePr>
        <p:xfrm>
          <a:off x="194064" y="829037"/>
          <a:ext cx="3196408" cy="5894670"/>
        </p:xfrm>
        <a:graphic>
          <a:graphicData uri="http://schemas.openxmlformats.org/drawingml/2006/table">
            <a:tbl>
              <a:tblPr firstRow="1" firstCol="1" bandRow="1" bandCol="1"/>
              <a:tblGrid>
                <a:gridCol w="309475">
                  <a:extLst>
                    <a:ext uri="{9D8B030D-6E8A-4147-A177-3AD203B41FA5}">
                      <a16:colId xmlns:a16="http://schemas.microsoft.com/office/drawing/2014/main" val="1993545094"/>
                    </a:ext>
                  </a:extLst>
                </a:gridCol>
                <a:gridCol w="345619">
                  <a:extLst>
                    <a:ext uri="{9D8B030D-6E8A-4147-A177-3AD203B41FA5}">
                      <a16:colId xmlns:a16="http://schemas.microsoft.com/office/drawing/2014/main" val="1865327698"/>
                    </a:ext>
                  </a:extLst>
                </a:gridCol>
                <a:gridCol w="400398">
                  <a:extLst>
                    <a:ext uri="{9D8B030D-6E8A-4147-A177-3AD203B41FA5}">
                      <a16:colId xmlns:a16="http://schemas.microsoft.com/office/drawing/2014/main" val="1750573166"/>
                    </a:ext>
                  </a:extLst>
                </a:gridCol>
                <a:gridCol w="392492">
                  <a:extLst>
                    <a:ext uri="{9D8B030D-6E8A-4147-A177-3AD203B41FA5}">
                      <a16:colId xmlns:a16="http://schemas.microsoft.com/office/drawing/2014/main" val="1103272800"/>
                    </a:ext>
                  </a:extLst>
                </a:gridCol>
                <a:gridCol w="372161">
                  <a:extLst>
                    <a:ext uri="{9D8B030D-6E8A-4147-A177-3AD203B41FA5}">
                      <a16:colId xmlns:a16="http://schemas.microsoft.com/office/drawing/2014/main" val="3351076917"/>
                    </a:ext>
                  </a:extLst>
                </a:gridCol>
                <a:gridCol w="399268">
                  <a:extLst>
                    <a:ext uri="{9D8B030D-6E8A-4147-A177-3AD203B41FA5}">
                      <a16:colId xmlns:a16="http://schemas.microsoft.com/office/drawing/2014/main" val="4294021125"/>
                    </a:ext>
                  </a:extLst>
                </a:gridCol>
                <a:gridCol w="488498">
                  <a:extLst>
                    <a:ext uri="{9D8B030D-6E8A-4147-A177-3AD203B41FA5}">
                      <a16:colId xmlns:a16="http://schemas.microsoft.com/office/drawing/2014/main" val="164550556"/>
                    </a:ext>
                  </a:extLst>
                </a:gridCol>
                <a:gridCol w="243966">
                  <a:extLst>
                    <a:ext uri="{9D8B030D-6E8A-4147-A177-3AD203B41FA5}">
                      <a16:colId xmlns:a16="http://schemas.microsoft.com/office/drawing/2014/main" val="3147316235"/>
                    </a:ext>
                  </a:extLst>
                </a:gridCol>
                <a:gridCol w="244531">
                  <a:extLst>
                    <a:ext uri="{9D8B030D-6E8A-4147-A177-3AD203B41FA5}">
                      <a16:colId xmlns:a16="http://schemas.microsoft.com/office/drawing/2014/main" val="4129077211"/>
                    </a:ext>
                  </a:extLst>
                </a:gridCol>
              </a:tblGrid>
              <a:tr h="178163">
                <a:tc gridSpan="9">
                  <a:txBody>
                    <a:bodyPr/>
                    <a:lstStyle/>
                    <a:p>
                      <a:pPr marL="0" marR="0" algn="ctr">
                        <a:lnSpc>
                          <a:spcPct val="107000"/>
                        </a:lnSpc>
                        <a:spcAft>
                          <a:spcPts val="800"/>
                        </a:spcAft>
                      </a:pPr>
                      <a:r>
                        <a:rPr lang="en-US" sz="7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Back of the Body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34983"/>
                  </a:ext>
                </a:extLst>
              </a:tr>
              <a:tr h="178163">
                <a:tc gridSpan="4">
                  <a:txBody>
                    <a:bodyPr/>
                    <a:lstStyle/>
                    <a:p>
                      <a:pPr marL="0" marR="0" algn="ctr">
                        <a:lnSpc>
                          <a:spcPct val="107000"/>
                        </a:lnSpc>
                        <a:spcAft>
                          <a:spcPts val="800"/>
                        </a:spcAft>
                      </a:pPr>
                      <a:r>
                        <a:rPr lang="en-US" sz="7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Left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Aft>
                          <a:spcPts val="800"/>
                        </a:spcAft>
                      </a:pPr>
                      <a:r>
                        <a:rPr lang="en-US" sz="7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4">
                  <a:txBody>
                    <a:bodyPr/>
                    <a:lstStyle/>
                    <a:p>
                      <a:pPr marL="0" marR="0" algn="ctr">
                        <a:lnSpc>
                          <a:spcPct val="107000"/>
                        </a:lnSpc>
                        <a:spcAft>
                          <a:spcPts val="800"/>
                        </a:spcAft>
                      </a:pPr>
                      <a:r>
                        <a:rPr lang="en-US" sz="7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Right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9905982"/>
                  </a:ext>
                </a:extLst>
              </a:tr>
              <a:tr h="178163">
                <a:tc gridSpan="2">
                  <a:txBody>
                    <a:bodyPr/>
                    <a:lstStyle/>
                    <a:p>
                      <a:pPr marL="0" marR="0" algn="ctr">
                        <a:lnSpc>
                          <a:spcPct val="107000"/>
                        </a:lnSpc>
                        <a:spcAft>
                          <a:spcPts val="80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BL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Aft>
                          <a:spcPts val="80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BL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HTJJ</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GV</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HTJJ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BL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BL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05444842"/>
                  </a:ext>
                </a:extLst>
              </a:tr>
              <a:tr h="172187">
                <a:tc gridSpan="2">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69E8F"/>
                    </a:solidFill>
                  </a:tcPr>
                </a:tc>
                <a:tc hMerge="1">
                  <a:txBody>
                    <a:bodyPr/>
                    <a:lstStyle/>
                    <a:p>
                      <a:endParaRPr lang="en-US"/>
                    </a:p>
                  </a:txBody>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69E8F"/>
                    </a:solidFill>
                  </a:tcPr>
                </a:tc>
                <a:tc hMerge="1">
                  <a:txBody>
                    <a:bodyPr/>
                    <a:lstStyle/>
                    <a:p>
                      <a:endParaRPr lang="en-US"/>
                    </a:p>
                  </a:txBody>
                  <a:tcPr/>
                </a:tc>
                <a:extLst>
                  <a:ext uri="{0D108BD9-81ED-4DB2-BD59-A6C34878D82A}">
                    <a16:rowId xmlns:a16="http://schemas.microsoft.com/office/drawing/2014/main" val="788327396"/>
                  </a:ext>
                </a:extLst>
              </a:tr>
              <a:tr h="172187">
                <a:tc gridSpan="2">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BL11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GV14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BL11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extLst>
                  <a:ext uri="{0D108BD9-81ED-4DB2-BD59-A6C34878D82A}">
                    <a16:rowId xmlns:a16="http://schemas.microsoft.com/office/drawing/2014/main" val="1806925514"/>
                  </a:ext>
                </a:extLst>
              </a:tr>
              <a:tr h="172187">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BL41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 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69E8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BL41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74904315"/>
                  </a:ext>
                </a:extLst>
              </a:tr>
              <a:tr h="172187">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BL42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Aft>
                          <a:spcPts val="800"/>
                        </a:spcAft>
                      </a:pPr>
                      <a:r>
                        <a:rPr lang="en-US" sz="600" b="1">
                          <a:effectLst/>
                          <a:latin typeface="Calibri" panose="020F0502020204030204" pitchFamily="34" charset="0"/>
                          <a:ea typeface="Calibri" panose="020F0502020204030204" pitchFamily="34" charset="0"/>
                          <a:cs typeface="Calibri" panose="020F0502020204030204" pitchFamily="34" charset="0"/>
                        </a:rPr>
                        <a:t>BL13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9E8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b="1">
                          <a:effectLst/>
                          <a:latin typeface="Calibri" panose="020F0502020204030204" pitchFamily="34" charset="0"/>
                          <a:ea typeface="Calibri" panose="020F0502020204030204" pitchFamily="34" charset="0"/>
                          <a:cs typeface="Calibri" panose="020F0502020204030204" pitchFamily="34" charset="0"/>
                        </a:rPr>
                        <a:t>BL 13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BL42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94565948"/>
                  </a:ext>
                </a:extLst>
              </a:tr>
              <a:tr h="172187">
                <a:tc gridSpan="2">
                  <a:txBody>
                    <a:bodyPr/>
                    <a:lstStyle/>
                    <a:p>
                      <a:pPr marL="0" marR="0" algn="ctr">
                        <a:lnSpc>
                          <a:spcPct val="107000"/>
                        </a:lnSpc>
                        <a:spcAft>
                          <a:spcPts val="800"/>
                        </a:spcAft>
                      </a:pPr>
                      <a:r>
                        <a:rPr lang="en-US" sz="600" b="1">
                          <a:effectLst/>
                          <a:latin typeface="Calibri" panose="020F0502020204030204" pitchFamily="34" charset="0"/>
                          <a:ea typeface="Calibri" panose="020F0502020204030204" pitchFamily="34" charset="0"/>
                          <a:cs typeface="Calibri" panose="020F0502020204030204" pitchFamily="34" charset="0"/>
                        </a:rPr>
                        <a:t>BL43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BL14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a:noFill/>
                    </a:lnR>
                    <a:lnT>
                      <a:noFill/>
                    </a:lnT>
                    <a:lnB w="12700" cap="flat" cmpd="sng" algn="ctr">
                      <a:solidFill>
                        <a:srgbClr val="000000"/>
                      </a:solidFill>
                      <a:prstDash val="solid"/>
                      <a:round/>
                      <a:headEnd type="none" w="med" len="med"/>
                      <a:tailEnd type="none" w="med" len="med"/>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BL14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pPr>
                      <a:r>
                        <a:rPr lang="en-US" sz="600" b="1">
                          <a:effectLst/>
                          <a:latin typeface="Calibri" panose="020F0502020204030204" pitchFamily="34" charset="0"/>
                          <a:ea typeface="Calibri" panose="020F0502020204030204" pitchFamily="34" charset="0"/>
                          <a:cs typeface="Calibri" panose="020F0502020204030204" pitchFamily="34" charset="0"/>
                        </a:rPr>
                        <a:t>BL43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76586650"/>
                  </a:ext>
                </a:extLst>
              </a:tr>
              <a:tr h="172187">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BL44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Aft>
                          <a:spcPts val="800"/>
                        </a:spcAft>
                      </a:pPr>
                      <a:r>
                        <a:rPr lang="en-US" sz="600" b="1">
                          <a:effectLst/>
                          <a:latin typeface="Calibri" panose="020F0502020204030204" pitchFamily="34" charset="0"/>
                          <a:ea typeface="Calibri" panose="020F0502020204030204" pitchFamily="34" charset="0"/>
                          <a:cs typeface="Calibri" panose="020F0502020204030204" pitchFamily="34" charset="0"/>
                        </a:rPr>
                        <a:t>BL15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GV11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b="1">
                          <a:effectLst/>
                          <a:latin typeface="Calibri" panose="020F0502020204030204" pitchFamily="34" charset="0"/>
                          <a:ea typeface="Calibri" panose="020F0502020204030204" pitchFamily="34" charset="0"/>
                          <a:cs typeface="Calibri" panose="020F0502020204030204" pitchFamily="34" charset="0"/>
                        </a:rPr>
                        <a:t>BL15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BL44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31451019"/>
                  </a:ext>
                </a:extLst>
              </a:tr>
              <a:tr h="172187">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BL45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69E8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BL45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2942482"/>
                  </a:ext>
                </a:extLst>
              </a:tr>
              <a:tr h="172187">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 46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Aft>
                          <a:spcPts val="800"/>
                        </a:spcAft>
                      </a:pPr>
                      <a:r>
                        <a:rPr lang="en-US" sz="600" b="1">
                          <a:effectLst/>
                          <a:latin typeface="Calibri" panose="020F0502020204030204" pitchFamily="34" charset="0"/>
                          <a:ea typeface="Calibri" panose="020F0502020204030204" pitchFamily="34" charset="0"/>
                          <a:cs typeface="Calibri" panose="020F0502020204030204" pitchFamily="34" charset="0"/>
                        </a:rPr>
                        <a:t>BL17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9E8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b="1">
                          <a:effectLst/>
                          <a:latin typeface="Calibri" panose="020F0502020204030204" pitchFamily="34" charset="0"/>
                          <a:ea typeface="Calibri" panose="020F0502020204030204" pitchFamily="34" charset="0"/>
                          <a:cs typeface="Calibri" panose="020F0502020204030204" pitchFamily="34" charset="0"/>
                        </a:rPr>
                        <a:t>BL17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 46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96455855"/>
                  </a:ext>
                </a:extLst>
              </a:tr>
              <a:tr h="172187">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 47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Aft>
                          <a:spcPts val="800"/>
                        </a:spcAft>
                      </a:pPr>
                      <a:r>
                        <a:rPr lang="en-US" sz="600" b="1">
                          <a:effectLst/>
                          <a:latin typeface="Calibri" panose="020F0502020204030204" pitchFamily="34" charset="0"/>
                          <a:ea typeface="Calibri" panose="020F0502020204030204" pitchFamily="34" charset="0"/>
                          <a:cs typeface="Calibri" panose="020F0502020204030204" pitchFamily="34" charset="0"/>
                        </a:rPr>
                        <a:t>BL18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9E8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b="1">
                          <a:effectLst/>
                          <a:latin typeface="Calibri" panose="020F0502020204030204" pitchFamily="34" charset="0"/>
                          <a:ea typeface="Calibri" panose="020F0502020204030204" pitchFamily="34" charset="0"/>
                          <a:cs typeface="Calibri" panose="020F0502020204030204" pitchFamily="34" charset="0"/>
                        </a:rPr>
                        <a:t>BL18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 47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960149972"/>
                  </a:ext>
                </a:extLst>
              </a:tr>
              <a:tr h="172187">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BL48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Aft>
                          <a:spcPts val="800"/>
                        </a:spcAft>
                      </a:pPr>
                      <a:r>
                        <a:rPr lang="en-US" sz="600" b="1">
                          <a:effectLst/>
                          <a:latin typeface="Calibri" panose="020F0502020204030204" pitchFamily="34" charset="0"/>
                          <a:ea typeface="Calibri" panose="020F0502020204030204" pitchFamily="34" charset="0"/>
                          <a:cs typeface="Calibri" panose="020F0502020204030204" pitchFamily="34" charset="0"/>
                        </a:rPr>
                        <a:t>BL19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9E8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b="1">
                          <a:effectLst/>
                          <a:latin typeface="Calibri" panose="020F0502020204030204" pitchFamily="34" charset="0"/>
                          <a:ea typeface="Calibri" panose="020F0502020204030204" pitchFamily="34" charset="0"/>
                          <a:cs typeface="Calibri" panose="020F0502020204030204" pitchFamily="34" charset="0"/>
                        </a:rPr>
                        <a:t>BL19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BL48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08325307"/>
                  </a:ext>
                </a:extLst>
              </a:tr>
              <a:tr h="172187">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 49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Aft>
                          <a:spcPts val="800"/>
                        </a:spcAft>
                      </a:pPr>
                      <a:r>
                        <a:rPr lang="en-US" sz="600" b="1">
                          <a:effectLst/>
                          <a:latin typeface="Calibri" panose="020F0502020204030204" pitchFamily="34" charset="0"/>
                          <a:ea typeface="Calibri" panose="020F0502020204030204" pitchFamily="34" charset="0"/>
                          <a:cs typeface="Calibri" panose="020F0502020204030204" pitchFamily="34" charset="0"/>
                        </a:rPr>
                        <a:t>BL20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T11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9E8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T11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b="1">
                          <a:effectLst/>
                          <a:latin typeface="Calibri" panose="020F0502020204030204" pitchFamily="34" charset="0"/>
                          <a:ea typeface="Calibri" panose="020F0502020204030204" pitchFamily="34" charset="0"/>
                          <a:cs typeface="Calibri" panose="020F0502020204030204" pitchFamily="34" charset="0"/>
                        </a:rPr>
                        <a:t>BL20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 49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78144259"/>
                  </a:ext>
                </a:extLst>
              </a:tr>
              <a:tr h="172187">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7000"/>
                        </a:lnSpc>
                        <a:spcAft>
                          <a:spcPts val="800"/>
                        </a:spcAft>
                      </a:pPr>
                      <a:r>
                        <a:rPr lang="en-US" sz="600" b="1">
                          <a:effectLst/>
                          <a:latin typeface="Calibri" panose="020F0502020204030204" pitchFamily="34" charset="0"/>
                          <a:ea typeface="Calibri" panose="020F0502020204030204" pitchFamily="34" charset="0"/>
                          <a:cs typeface="Calibri" panose="020F0502020204030204" pitchFamily="34" charset="0"/>
                        </a:rPr>
                        <a:t>BL21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9E8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600" b="1">
                          <a:effectLst/>
                          <a:latin typeface="Calibri" panose="020F0502020204030204" pitchFamily="34" charset="0"/>
                          <a:ea typeface="Calibri" panose="020F0502020204030204" pitchFamily="34" charset="0"/>
                          <a:cs typeface="Calibri" panose="020F0502020204030204" pitchFamily="34" charset="0"/>
                        </a:rPr>
                        <a:t>BL21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BL 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12393819"/>
                  </a:ext>
                </a:extLst>
              </a:tr>
              <a:tr h="412273">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Pi Gen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BL51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b="1">
                          <a:solidFill>
                            <a:srgbClr val="000000"/>
                          </a:solidFill>
                          <a:effectLst/>
                          <a:latin typeface="Calibri" panose="020F0502020204030204" pitchFamily="34" charset="0"/>
                          <a:ea typeface="Calibri" panose="020F0502020204030204" pitchFamily="34" charset="0"/>
                          <a:cs typeface="Calibri" panose="020F0502020204030204" pitchFamily="34" charset="0"/>
                        </a:rPr>
                        <a:t>BL 22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L1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L1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b="1">
                          <a:solidFill>
                            <a:srgbClr val="000000"/>
                          </a:solidFill>
                          <a:effectLst/>
                          <a:latin typeface="Calibri" panose="020F0502020204030204" pitchFamily="34" charset="0"/>
                          <a:ea typeface="Calibri" panose="020F0502020204030204" pitchFamily="34" charset="0"/>
                          <a:cs typeface="Calibri" panose="020F0502020204030204" pitchFamily="34" charset="0"/>
                        </a:rPr>
                        <a:t>BL 22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BL51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Pi Gen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extLst>
                  <a:ext uri="{0D108BD9-81ED-4DB2-BD59-A6C34878D82A}">
                    <a16:rowId xmlns:a16="http://schemas.microsoft.com/office/drawing/2014/main" val="3446283903"/>
                  </a:ext>
                </a:extLst>
              </a:tr>
              <a:tr h="172187">
                <a:tc gridSpan="2">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BL52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hMerge="1">
                  <a:txBody>
                    <a:bodyPr/>
                    <a:lstStyle/>
                    <a:p>
                      <a:endParaRPr lang="en-US"/>
                    </a:p>
                  </a:txBody>
                  <a:tcPr/>
                </a:tc>
                <a:tc>
                  <a:txBody>
                    <a:bodyPr/>
                    <a:lstStyle/>
                    <a:p>
                      <a:pPr marL="0" marR="0" algn="ctr">
                        <a:lnSpc>
                          <a:spcPct val="107000"/>
                        </a:lnSpc>
                        <a:spcAft>
                          <a:spcPts val="800"/>
                        </a:spcAft>
                      </a:pPr>
                      <a:r>
                        <a:rPr lang="en-US" sz="600" b="1">
                          <a:solidFill>
                            <a:srgbClr val="000000"/>
                          </a:solidFill>
                          <a:effectLst/>
                          <a:latin typeface="Calibri" panose="020F0502020204030204" pitchFamily="34" charset="0"/>
                          <a:ea typeface="Calibri" panose="020F0502020204030204" pitchFamily="34" charset="0"/>
                          <a:cs typeface="Calibri" panose="020F0502020204030204" pitchFamily="34" charset="0"/>
                        </a:rPr>
                        <a:t>BL23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L2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GV4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L2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b="1">
                          <a:solidFill>
                            <a:srgbClr val="000000"/>
                          </a:solidFill>
                          <a:effectLst/>
                          <a:latin typeface="Calibri" panose="020F0502020204030204" pitchFamily="34" charset="0"/>
                          <a:ea typeface="Calibri" panose="020F0502020204030204" pitchFamily="34" charset="0"/>
                          <a:cs typeface="Calibri" panose="020F0502020204030204" pitchFamily="34" charset="0"/>
                        </a:rPr>
                        <a:t>BL 23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gridSpan="2">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BL52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hMerge="1">
                  <a:txBody>
                    <a:bodyPr/>
                    <a:lstStyle/>
                    <a:p>
                      <a:endParaRPr lang="en-US"/>
                    </a:p>
                  </a:txBody>
                  <a:tcPr/>
                </a:tc>
                <a:extLst>
                  <a:ext uri="{0D108BD9-81ED-4DB2-BD59-A6C34878D82A}">
                    <a16:rowId xmlns:a16="http://schemas.microsoft.com/office/drawing/2014/main" val="2633645220"/>
                  </a:ext>
                </a:extLst>
              </a:tr>
              <a:tr h="172187">
                <a:tc gridSpan="2">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tc>
                  <a:txBody>
                    <a:bodyPr/>
                    <a:lstStyle/>
                    <a:p>
                      <a:pPr marL="0" marR="0" algn="ctr">
                        <a:lnSpc>
                          <a:spcPct val="107000"/>
                        </a:lnSpc>
                        <a:spcAft>
                          <a:spcPts val="800"/>
                        </a:spcAft>
                      </a:pPr>
                      <a:r>
                        <a:rPr lang="en-US" sz="600" b="1">
                          <a:solidFill>
                            <a:srgbClr val="000000"/>
                          </a:solidFill>
                          <a:effectLst/>
                          <a:latin typeface="Calibri" panose="020F0502020204030204" pitchFamily="34" charset="0"/>
                          <a:ea typeface="Calibri" panose="020F0502020204030204" pitchFamily="34" charset="0"/>
                          <a:cs typeface="Calibri" panose="020F0502020204030204" pitchFamily="34" charset="0"/>
                        </a:rPr>
                        <a:t>BL24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L3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L3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b="1">
                          <a:solidFill>
                            <a:srgbClr val="000000"/>
                          </a:solidFill>
                          <a:effectLst/>
                          <a:latin typeface="Calibri" panose="020F0502020204030204" pitchFamily="34" charset="0"/>
                          <a:ea typeface="Calibri" panose="020F0502020204030204" pitchFamily="34" charset="0"/>
                          <a:cs typeface="Calibri" panose="020F0502020204030204" pitchFamily="34" charset="0"/>
                        </a:rPr>
                        <a:t>BL24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gridSpan="2">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extLst>
                  <a:ext uri="{0D108BD9-81ED-4DB2-BD59-A6C34878D82A}">
                    <a16:rowId xmlns:a16="http://schemas.microsoft.com/office/drawing/2014/main" val="2012987987"/>
                  </a:ext>
                </a:extLst>
              </a:tr>
              <a:tr h="172187">
                <a:tc gridSpan="2">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Yao Yan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marL="0" marR="0" algn="ctr">
                        <a:lnSpc>
                          <a:spcPct val="107000"/>
                        </a:lnSpc>
                        <a:spcAft>
                          <a:spcPts val="800"/>
                        </a:spcAft>
                      </a:pPr>
                      <a:r>
                        <a:rPr lang="en-US" sz="600" b="1">
                          <a:solidFill>
                            <a:srgbClr val="000000"/>
                          </a:solidFill>
                          <a:effectLst/>
                          <a:latin typeface="Calibri" panose="020F0502020204030204" pitchFamily="34" charset="0"/>
                          <a:ea typeface="Calibri" panose="020F0502020204030204" pitchFamily="34" charset="0"/>
                          <a:cs typeface="Calibri" panose="020F0502020204030204" pitchFamily="34" charset="0"/>
                        </a:rPr>
                        <a:t>BL25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L4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GV3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L4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b="1">
                          <a:solidFill>
                            <a:srgbClr val="000000"/>
                          </a:solidFill>
                          <a:effectLst/>
                          <a:latin typeface="Calibri" panose="020F0502020204030204" pitchFamily="34" charset="0"/>
                          <a:ea typeface="Calibri" panose="020F0502020204030204" pitchFamily="34" charset="0"/>
                          <a:cs typeface="Calibri" panose="020F0502020204030204" pitchFamily="34" charset="0"/>
                        </a:rPr>
                        <a:t>BL25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gridSpan="2">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Yao Yan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840812227"/>
                  </a:ext>
                </a:extLst>
              </a:tr>
              <a:tr h="272785">
                <a:tc gridSpan="2">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Huan Zhong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gridSpan="2">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Huan Zhong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extLst>
                  <a:ext uri="{0D108BD9-81ED-4DB2-BD59-A6C34878D82A}">
                    <a16:rowId xmlns:a16="http://schemas.microsoft.com/office/drawing/2014/main" val="1355607638"/>
                  </a:ext>
                </a:extLst>
              </a:tr>
              <a:tr h="198261">
                <a:tc gridSpan="2">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BL26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L5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SQZX</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L5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BL26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gridSpan="2">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extLst>
                  <a:ext uri="{0D108BD9-81ED-4DB2-BD59-A6C34878D82A}">
                    <a16:rowId xmlns:a16="http://schemas.microsoft.com/office/drawing/2014/main" val="1025198411"/>
                  </a:ext>
                </a:extLst>
              </a:tr>
              <a:tr h="172187">
                <a:tc gridSpan="2">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SI Joint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BL27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a:noFill/>
                    </a:lnR>
                    <a:lnT w="12700" cap="flat" cmpd="sng" algn="ctr">
                      <a:solidFill>
                        <a:srgbClr val="000000"/>
                      </a:solidFill>
                      <a:prstDash val="solid"/>
                      <a:round/>
                      <a:headEnd type="none" w="med" len="med"/>
                      <a:tailEnd type="none" w="med" len="med"/>
                    </a:lnT>
                    <a:lnB>
                      <a:noFill/>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69E8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BL27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gridSpan="2">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SI Joint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670318248"/>
                  </a:ext>
                </a:extLst>
              </a:tr>
              <a:tr h="172187">
                <a:tc gridSpan="2">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BL53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hMerge="1">
                  <a:txBody>
                    <a:bodyPr/>
                    <a:lstStyle/>
                    <a:p>
                      <a:endParaRPr lang="en-US"/>
                    </a:p>
                  </a:txBody>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BL28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a:noFill/>
                    </a:lnR>
                    <a:lnT>
                      <a:noFill/>
                    </a:lnT>
                    <a:lnB>
                      <a:noFill/>
                    </a:lnB>
                    <a:solidFill>
                      <a:srgbClr val="669E8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a:noFill/>
                    </a:lnL>
                    <a:lnR>
                      <a:noFill/>
                    </a:lnR>
                    <a:lnT>
                      <a:noFill/>
                    </a:lnT>
                    <a:lnB>
                      <a:noFill/>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w="12700" cap="flat" cmpd="sng" algn="ctr">
                      <a:solidFill>
                        <a:srgbClr val="000000"/>
                      </a:solidFill>
                      <a:prstDash val="solid"/>
                      <a:round/>
                      <a:headEnd type="none" w="med" len="med"/>
                      <a:tailEnd type="none" w="med" len="med"/>
                    </a:lnR>
                    <a:lnT>
                      <a:noFill/>
                    </a:lnT>
                    <a:lnB>
                      <a:noFill/>
                    </a:lnB>
                    <a:solidFill>
                      <a:srgbClr val="669E8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BL28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gridSpan="2">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BL53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hMerge="1">
                  <a:txBody>
                    <a:bodyPr/>
                    <a:lstStyle/>
                    <a:p>
                      <a:endParaRPr lang="en-US"/>
                    </a:p>
                  </a:txBody>
                  <a:tcPr/>
                </a:tc>
                <a:extLst>
                  <a:ext uri="{0D108BD9-81ED-4DB2-BD59-A6C34878D82A}">
                    <a16:rowId xmlns:a16="http://schemas.microsoft.com/office/drawing/2014/main" val="3899047129"/>
                  </a:ext>
                </a:extLst>
              </a:tr>
              <a:tr h="172187">
                <a:tc gridSpan="2">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69E8F"/>
                    </a:solidFill>
                  </a:tcPr>
                </a:tc>
                <a:tc hMerge="1">
                  <a:txBody>
                    <a:bodyPr/>
                    <a:lstStyle/>
                    <a:p>
                      <a:endParaRPr lang="en-US"/>
                    </a:p>
                  </a:txBody>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BL29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a:noFill/>
                    </a:lnR>
                    <a:lnT>
                      <a:noFill/>
                    </a:lnT>
                    <a:lnB>
                      <a:noFill/>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a:noFill/>
                    </a:lnR>
                    <a:lnT>
                      <a:noFill/>
                    </a:lnT>
                    <a:lnB>
                      <a:noFill/>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w="12700" cap="flat" cmpd="sng" algn="ctr">
                      <a:solidFill>
                        <a:srgbClr val="000000"/>
                      </a:solidFill>
                      <a:prstDash val="solid"/>
                      <a:round/>
                      <a:headEnd type="none" w="med" len="med"/>
                      <a:tailEnd type="none" w="med" len="med"/>
                    </a:lnR>
                    <a:lnT>
                      <a:noFill/>
                    </a:lnT>
                    <a:lnB>
                      <a:noFill/>
                    </a:lnB>
                    <a:solidFill>
                      <a:srgbClr val="669E8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BL29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gridSpan="2">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69E8F"/>
                    </a:solidFill>
                  </a:tcPr>
                </a:tc>
                <a:tc hMerge="1">
                  <a:txBody>
                    <a:bodyPr/>
                    <a:lstStyle/>
                    <a:p>
                      <a:endParaRPr lang="en-US"/>
                    </a:p>
                  </a:txBody>
                  <a:tcPr/>
                </a:tc>
                <a:extLst>
                  <a:ext uri="{0D108BD9-81ED-4DB2-BD59-A6C34878D82A}">
                    <a16:rowId xmlns:a16="http://schemas.microsoft.com/office/drawing/2014/main" val="1763006974"/>
                  </a:ext>
                </a:extLst>
              </a:tr>
              <a:tr h="172187">
                <a:tc gridSpan="2">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9E8F"/>
                    </a:solidFill>
                  </a:tcPr>
                </a:tc>
                <a:tc hMerge="1">
                  <a:txBody>
                    <a:bodyPr/>
                    <a:lstStyle/>
                    <a:p>
                      <a:endParaRPr lang="en-US"/>
                    </a:p>
                  </a:txBody>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a:noFill/>
                    </a:lnR>
                    <a:lnT>
                      <a:noFill/>
                    </a:lnT>
                    <a:lnB>
                      <a:noFill/>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a:noFill/>
                    </a:lnR>
                    <a:lnT>
                      <a:noFill/>
                    </a:lnT>
                    <a:lnB>
                      <a:noFill/>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w="12700" cap="flat" cmpd="sng" algn="ctr">
                      <a:solidFill>
                        <a:srgbClr val="000000"/>
                      </a:solidFill>
                      <a:prstDash val="solid"/>
                      <a:round/>
                      <a:headEnd type="none" w="med" len="med"/>
                      <a:tailEnd type="none" w="med" len="med"/>
                    </a:lnR>
                    <a:lnT>
                      <a:noFill/>
                    </a:lnT>
                    <a:lnB>
                      <a:noFill/>
                    </a:lnB>
                    <a:solidFill>
                      <a:srgbClr val="669E8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gridSpan="2">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9E8F"/>
                    </a:solidFill>
                  </a:tcPr>
                </a:tc>
                <a:tc hMerge="1">
                  <a:txBody>
                    <a:bodyPr/>
                    <a:lstStyle/>
                    <a:p>
                      <a:endParaRPr lang="en-US"/>
                    </a:p>
                  </a:txBody>
                  <a:tcPr/>
                </a:tc>
                <a:extLst>
                  <a:ext uri="{0D108BD9-81ED-4DB2-BD59-A6C34878D82A}">
                    <a16:rowId xmlns:a16="http://schemas.microsoft.com/office/drawing/2014/main" val="4040812900"/>
                  </a:ext>
                </a:extLst>
              </a:tr>
              <a:tr h="172187">
                <a:tc gridSpan="2">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GB29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9E8F"/>
                    </a:solidFill>
                  </a:tcPr>
                </a:tc>
                <a:tc hMerge="1">
                  <a:txBody>
                    <a:bodyPr/>
                    <a:lstStyle/>
                    <a:p>
                      <a:endParaRPr lang="en-US"/>
                    </a:p>
                  </a:txBody>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a:noFill/>
                    </a:lnR>
                    <a:lnT>
                      <a:noFill/>
                    </a:lnT>
                    <a:lnB>
                      <a:noFill/>
                    </a:lnB>
                    <a:solidFill>
                      <a:srgbClr val="669E8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a:noFill/>
                    </a:lnL>
                    <a:lnR>
                      <a:noFill/>
                    </a:lnR>
                    <a:lnT>
                      <a:noFill/>
                    </a:lnT>
                    <a:lnB>
                      <a:noFill/>
                    </a:lnB>
                    <a:solidFill>
                      <a:srgbClr val="669E8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a:noFill/>
                    </a:lnL>
                    <a:lnR w="12700" cap="flat" cmpd="sng" algn="ctr">
                      <a:solidFill>
                        <a:srgbClr val="000000"/>
                      </a:solidFill>
                      <a:prstDash val="solid"/>
                      <a:round/>
                      <a:headEnd type="none" w="med" len="med"/>
                      <a:tailEnd type="none" w="med" len="med"/>
                    </a:lnR>
                    <a:lnT>
                      <a:noFill/>
                    </a:lnT>
                    <a:lnB>
                      <a:noFill/>
                    </a:lnB>
                    <a:solidFill>
                      <a:srgbClr val="669E8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gridSpan="2">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Gb29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9E8F"/>
                    </a:solidFill>
                  </a:tcPr>
                </a:tc>
                <a:tc hMerge="1">
                  <a:txBody>
                    <a:bodyPr/>
                    <a:lstStyle/>
                    <a:p>
                      <a:endParaRPr lang="en-US"/>
                    </a:p>
                  </a:txBody>
                  <a:tcPr/>
                </a:tc>
                <a:extLst>
                  <a:ext uri="{0D108BD9-81ED-4DB2-BD59-A6C34878D82A}">
                    <a16:rowId xmlns:a16="http://schemas.microsoft.com/office/drawing/2014/main" val="416445865"/>
                  </a:ext>
                </a:extLst>
              </a:tr>
              <a:tr h="172187">
                <a:tc gridSpan="2">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GB30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9E8F"/>
                    </a:solidFill>
                  </a:tcPr>
                </a:tc>
                <a:tc hMerge="1">
                  <a:txBody>
                    <a:bodyPr/>
                    <a:lstStyle/>
                    <a:p>
                      <a:endParaRPr lang="en-US"/>
                    </a:p>
                  </a:txBody>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a:noFill/>
                    </a:lnR>
                    <a:lnT>
                      <a:noFill/>
                    </a:lnT>
                    <a:lnB>
                      <a:noFill/>
                    </a:lnB>
                    <a:solidFill>
                      <a:srgbClr val="669E8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a:noFill/>
                    </a:lnL>
                    <a:lnR>
                      <a:noFill/>
                    </a:lnR>
                    <a:lnT>
                      <a:noFill/>
                    </a:lnT>
                    <a:lnB>
                      <a:noFill/>
                    </a:lnB>
                    <a:solidFill>
                      <a:srgbClr val="669E8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a:noFill/>
                    </a:lnL>
                    <a:lnR w="12700" cap="flat" cmpd="sng" algn="ctr">
                      <a:solidFill>
                        <a:srgbClr val="000000"/>
                      </a:solidFill>
                      <a:prstDash val="solid"/>
                      <a:round/>
                      <a:headEnd type="none" w="med" len="med"/>
                      <a:tailEnd type="none" w="med" len="med"/>
                    </a:lnR>
                    <a:lnT>
                      <a:noFill/>
                    </a:lnT>
                    <a:lnB>
                      <a:noFill/>
                    </a:lnB>
                    <a:solidFill>
                      <a:srgbClr val="669E8F"/>
                    </a:solidFill>
                  </a:tcPr>
                </a:tc>
                <a:tc>
                  <a:txBody>
                    <a:bodyPr/>
                    <a:lstStyle/>
                    <a:p>
                      <a:pPr marL="0" marR="0" algn="ctr">
                        <a:lnSpc>
                          <a:spcPct val="107000"/>
                        </a:lnSpc>
                        <a:spcAft>
                          <a:spcPts val="800"/>
                        </a:spcAft>
                      </a:pPr>
                      <a:r>
                        <a:rPr lang="en-US" sz="600">
                          <a:effectLst/>
                          <a:latin typeface="Calibri" panose="020F0502020204030204" pitchFamily="34" charset="0"/>
                          <a:ea typeface="Calibri" panose="020F0502020204030204" pitchFamily="34" charset="0"/>
                          <a:cs typeface="Calibri" panose="020F050202020403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gridSpan="2">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Gb30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9E8F"/>
                    </a:solidFill>
                  </a:tcPr>
                </a:tc>
                <a:tc hMerge="1">
                  <a:txBody>
                    <a:bodyPr/>
                    <a:lstStyle/>
                    <a:p>
                      <a:endParaRPr lang="en-US"/>
                    </a:p>
                  </a:txBody>
                  <a:tcPr/>
                </a:tc>
                <a:extLst>
                  <a:ext uri="{0D108BD9-81ED-4DB2-BD59-A6C34878D82A}">
                    <a16:rowId xmlns:a16="http://schemas.microsoft.com/office/drawing/2014/main" val="2561417111"/>
                  </a:ext>
                </a:extLst>
              </a:tr>
              <a:tr h="172187">
                <a:tc gridSpan="2">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9E8F"/>
                    </a:solidFill>
                  </a:tcPr>
                </a:tc>
                <a:tc hMerge="1">
                  <a:txBody>
                    <a:bodyPr/>
                    <a:lstStyle/>
                    <a:p>
                      <a:endParaRPr lang="en-US"/>
                    </a:p>
                  </a:txBody>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BL31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a:noFill/>
                    </a:lnR>
                    <a:lnT>
                      <a:noFill/>
                    </a:lnT>
                    <a:lnB>
                      <a:noFill/>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a:noFill/>
                    </a:lnR>
                    <a:lnT>
                      <a:noFill/>
                    </a:lnT>
                    <a:lnB>
                      <a:noFill/>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w="12700" cap="flat" cmpd="sng" algn="ctr">
                      <a:solidFill>
                        <a:srgbClr val="000000"/>
                      </a:solidFill>
                      <a:prstDash val="solid"/>
                      <a:round/>
                      <a:headEnd type="none" w="med" len="med"/>
                      <a:tailEnd type="none" w="med" len="med"/>
                    </a:lnR>
                    <a:lnT>
                      <a:noFill/>
                    </a:lnT>
                    <a:lnB>
                      <a:noFill/>
                    </a:lnB>
                    <a:solidFill>
                      <a:srgbClr val="669E8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BL31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gridSpan="2">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9E8F"/>
                    </a:solidFill>
                  </a:tcPr>
                </a:tc>
                <a:tc hMerge="1">
                  <a:txBody>
                    <a:bodyPr/>
                    <a:lstStyle/>
                    <a:p>
                      <a:endParaRPr lang="en-US"/>
                    </a:p>
                  </a:txBody>
                  <a:tcPr/>
                </a:tc>
                <a:extLst>
                  <a:ext uri="{0D108BD9-81ED-4DB2-BD59-A6C34878D82A}">
                    <a16:rowId xmlns:a16="http://schemas.microsoft.com/office/drawing/2014/main" val="3715457444"/>
                  </a:ext>
                </a:extLst>
              </a:tr>
              <a:tr h="172187">
                <a:tc gridSpan="2">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BL32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a:noFill/>
                    </a:lnR>
                    <a:lnT>
                      <a:noFill/>
                    </a:lnT>
                    <a:lnB>
                      <a:noFill/>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a:noFill/>
                    </a:lnR>
                    <a:lnT>
                      <a:noFill/>
                    </a:lnT>
                    <a:lnB w="12700" cap="flat" cmpd="sng" algn="ctr">
                      <a:solidFill>
                        <a:srgbClr val="000000"/>
                      </a:solidFill>
                      <a:prstDash val="solid"/>
                      <a:round/>
                      <a:headEnd type="none" w="med" len="med"/>
                      <a:tailEnd type="none" w="med" len="med"/>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w="12700" cap="flat" cmpd="sng" algn="ctr">
                      <a:solidFill>
                        <a:srgbClr val="000000"/>
                      </a:solidFill>
                      <a:prstDash val="solid"/>
                      <a:round/>
                      <a:headEnd type="none" w="med" len="med"/>
                      <a:tailEnd type="none" w="med" len="med"/>
                    </a:lnR>
                    <a:lnT>
                      <a:noFill/>
                    </a:lnT>
                    <a:lnB>
                      <a:noFill/>
                    </a:lnB>
                    <a:solidFill>
                      <a:srgbClr val="669E8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BL32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gridSpan="2">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extLst>
                  <a:ext uri="{0D108BD9-81ED-4DB2-BD59-A6C34878D82A}">
                    <a16:rowId xmlns:a16="http://schemas.microsoft.com/office/drawing/2014/main" val="3371329388"/>
                  </a:ext>
                </a:extLst>
              </a:tr>
              <a:tr h="172187">
                <a:tc gridSpan="2">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BL54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hMerge="1">
                  <a:txBody>
                    <a:bodyPr/>
                    <a:lstStyle/>
                    <a:p>
                      <a:endParaRPr lang="en-US"/>
                    </a:p>
                  </a:txBody>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BL33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9E8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GV2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9E8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BL33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gridSpan="2">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BL54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hMerge="1">
                  <a:txBody>
                    <a:bodyPr/>
                    <a:lstStyle/>
                    <a:p>
                      <a:endParaRPr lang="en-US"/>
                    </a:p>
                  </a:txBody>
                  <a:tcPr/>
                </a:tc>
                <a:extLst>
                  <a:ext uri="{0D108BD9-81ED-4DB2-BD59-A6C34878D82A}">
                    <a16:rowId xmlns:a16="http://schemas.microsoft.com/office/drawing/2014/main" val="3243274049"/>
                  </a:ext>
                </a:extLst>
              </a:tr>
              <a:tr h="172187">
                <a:tc gridSpan="2">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69E8F"/>
                    </a:solidFill>
                  </a:tcPr>
                </a:tc>
                <a:tc hMerge="1">
                  <a:txBody>
                    <a:bodyPr/>
                    <a:lstStyle/>
                    <a:p>
                      <a:endParaRPr lang="en-US"/>
                    </a:p>
                  </a:txBody>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BL34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a:noFill/>
                    </a:lnR>
                    <a:lnT>
                      <a:noFill/>
                    </a:lnT>
                    <a:lnB>
                      <a:noFill/>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a:noFill/>
                    </a:lnR>
                    <a:lnT w="12700" cap="flat" cmpd="sng" algn="ctr">
                      <a:solidFill>
                        <a:srgbClr val="000000"/>
                      </a:solidFill>
                      <a:prstDash val="solid"/>
                      <a:round/>
                      <a:headEnd type="none" w="med" len="med"/>
                      <a:tailEnd type="none" w="med" len="med"/>
                    </a:lnT>
                    <a:lnB>
                      <a:noFill/>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a:noFill/>
                    </a:lnR>
                    <a:lnT>
                      <a:noFill/>
                    </a:lnT>
                    <a:lnB>
                      <a:noFill/>
                    </a:lnB>
                    <a:solidFill>
                      <a:srgbClr val="669E8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BL34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gridSpan="2">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69E8F"/>
                    </a:solidFill>
                  </a:tcPr>
                </a:tc>
                <a:tc hMerge="1">
                  <a:txBody>
                    <a:bodyPr/>
                    <a:lstStyle/>
                    <a:p>
                      <a:endParaRPr lang="en-US"/>
                    </a:p>
                  </a:txBody>
                  <a:tcPr/>
                </a:tc>
                <a:extLst>
                  <a:ext uri="{0D108BD9-81ED-4DB2-BD59-A6C34878D82A}">
                    <a16:rowId xmlns:a16="http://schemas.microsoft.com/office/drawing/2014/main" val="3828153469"/>
                  </a:ext>
                </a:extLst>
              </a:tr>
              <a:tr h="172187">
                <a:tc gridSpan="2">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BL35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a:noFill/>
                    </a:lnR>
                    <a:lnT>
                      <a:noFill/>
                    </a:lnT>
                    <a:lnB>
                      <a:noFill/>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a:noFill/>
                    </a:lnR>
                    <a:lnT>
                      <a:noFill/>
                    </a:lnT>
                    <a:lnB>
                      <a:noFill/>
                    </a:lnB>
                    <a:solidFill>
                      <a:srgbClr val="669E8F"/>
                    </a:solidFill>
                  </a:tcPr>
                </a:tc>
                <a:tc>
                  <a:txBody>
                    <a:bodyPr/>
                    <a:lstStyle/>
                    <a:p>
                      <a:pPr algn="l">
                        <a:lnSpc>
                          <a:spcPct val="107000"/>
                        </a:lnSpc>
                      </a:pPr>
                      <a:endParaRPr lang="en-US" sz="700">
                        <a:effectLst/>
                        <a:latin typeface="Calibri" panose="020F0502020204030204" pitchFamily="34" charset="0"/>
                        <a:cs typeface="Times New Roman" panose="02020603050405020304" pitchFamily="18" charset="0"/>
                      </a:endParaRPr>
                    </a:p>
                  </a:txBody>
                  <a:tcPr marL="43304" marR="43304" marT="0" marB="0" anchor="ctr">
                    <a:lnL>
                      <a:noFill/>
                    </a:lnL>
                    <a:lnR>
                      <a:noFill/>
                    </a:lnR>
                    <a:lnT>
                      <a:noFill/>
                    </a:lnT>
                    <a:lnB>
                      <a:noFill/>
                    </a:lnB>
                    <a:solidFill>
                      <a:srgbClr val="669E8F"/>
                    </a:solidFill>
                  </a:tcPr>
                </a:tc>
                <a:tc>
                  <a:txBody>
                    <a:bodyPr/>
                    <a:lstStyle/>
                    <a:p>
                      <a:pPr marL="0" marR="0" algn="ctr">
                        <a:lnSpc>
                          <a:spcPct val="107000"/>
                        </a:lnSpc>
                        <a:spcAft>
                          <a:spcPts val="800"/>
                        </a:spcAft>
                      </a:pPr>
                      <a:r>
                        <a:rPr lang="en-US" sz="600">
                          <a:solidFill>
                            <a:srgbClr val="000000"/>
                          </a:solidFill>
                          <a:effectLst/>
                          <a:latin typeface="Calibri" panose="020F0502020204030204" pitchFamily="34" charset="0"/>
                          <a:ea typeface="Calibri" panose="020F0502020204030204" pitchFamily="34" charset="0"/>
                          <a:cs typeface="Calibri" panose="020F0502020204030204" pitchFamily="34" charset="0"/>
                        </a:rPr>
                        <a:t>BL35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304" marR="4330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AFF"/>
                    </a:solidFill>
                  </a:tcPr>
                </a:tc>
                <a:tc gridSpan="2">
                  <a:txBody>
                    <a:bodyPr/>
                    <a:lstStyle/>
                    <a:p>
                      <a:pPr algn="l">
                        <a:lnSpc>
                          <a:spcPct val="107000"/>
                        </a:lnSpc>
                      </a:pPr>
                      <a:endParaRPr lang="en-US" sz="700" dirty="0">
                        <a:effectLst/>
                        <a:latin typeface="Calibri" panose="020F0502020204030204" pitchFamily="34" charset="0"/>
                        <a:cs typeface="Times New Roman" panose="02020603050405020304" pitchFamily="18" charset="0"/>
                      </a:endParaRPr>
                    </a:p>
                  </a:txBody>
                  <a:tcPr marL="43304" marR="4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69E8F"/>
                    </a:solidFill>
                  </a:tcPr>
                </a:tc>
                <a:tc hMerge="1">
                  <a:txBody>
                    <a:bodyPr/>
                    <a:lstStyle/>
                    <a:p>
                      <a:endParaRPr lang="en-US"/>
                    </a:p>
                  </a:txBody>
                  <a:tcPr/>
                </a:tc>
                <a:extLst>
                  <a:ext uri="{0D108BD9-81ED-4DB2-BD59-A6C34878D82A}">
                    <a16:rowId xmlns:a16="http://schemas.microsoft.com/office/drawing/2014/main" val="1794135584"/>
                  </a:ext>
                </a:extLst>
              </a:tr>
            </a:tbl>
          </a:graphicData>
        </a:graphic>
      </p:graphicFrame>
      <p:graphicFrame>
        <p:nvGraphicFramePr>
          <p:cNvPr id="11" name="Object 10">
            <a:extLst>
              <a:ext uri="{FF2B5EF4-FFF2-40B4-BE49-F238E27FC236}">
                <a16:creationId xmlns:a16="http://schemas.microsoft.com/office/drawing/2014/main" id="{919940F1-E10F-026D-CDA7-A3FF7E7B86E0}"/>
              </a:ext>
            </a:extLst>
          </p:cNvPr>
          <p:cNvGraphicFramePr>
            <a:graphicFrameLocks noChangeAspect="1"/>
          </p:cNvGraphicFramePr>
          <p:nvPr/>
        </p:nvGraphicFramePr>
        <p:xfrm>
          <a:off x="1388241" y="1246386"/>
          <a:ext cx="6851027" cy="4311934"/>
        </p:xfrm>
        <a:graphic>
          <a:graphicData uri="http://schemas.openxmlformats.org/presentationml/2006/ole">
            <mc:AlternateContent xmlns:mc="http://schemas.openxmlformats.org/markup-compatibility/2006">
              <mc:Choice xmlns:v="urn:schemas-microsoft-com:vml" Requires="v">
                <p:oleObj name="Document" r:id="rId3" imgW="6969252" imgH="4386039" progId="Word.Document.12">
                  <p:embed/>
                </p:oleObj>
              </mc:Choice>
              <mc:Fallback>
                <p:oleObj name="Document" r:id="rId3" imgW="6969252" imgH="4386039" progId="Word.Document.12">
                  <p:embed/>
                  <p:pic>
                    <p:nvPicPr>
                      <p:cNvPr id="11" name="Object 10">
                        <a:extLst>
                          <a:ext uri="{FF2B5EF4-FFF2-40B4-BE49-F238E27FC236}">
                            <a16:creationId xmlns:a16="http://schemas.microsoft.com/office/drawing/2014/main" id="{919940F1-E10F-026D-CDA7-A3FF7E7B86E0}"/>
                          </a:ext>
                        </a:extLst>
                      </p:cNvPr>
                      <p:cNvPicPr/>
                      <p:nvPr/>
                    </p:nvPicPr>
                    <p:blipFill>
                      <a:blip r:embed="rId4"/>
                      <a:stretch>
                        <a:fillRect/>
                      </a:stretch>
                    </p:blipFill>
                    <p:spPr>
                      <a:xfrm>
                        <a:off x="1388241" y="1246386"/>
                        <a:ext cx="6851027" cy="4311934"/>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ACD0D246-7D0D-48C4-0E4D-FE5CC0AEDF5C}"/>
              </a:ext>
            </a:extLst>
          </p:cNvPr>
          <p:cNvSpPr txBox="1"/>
          <p:nvPr/>
        </p:nvSpPr>
        <p:spPr>
          <a:xfrm>
            <a:off x="5694947" y="6136105"/>
            <a:ext cx="5911516" cy="325025"/>
          </a:xfrm>
          <a:prstGeom prst="rect">
            <a:avLst/>
          </a:prstGeom>
          <a:noFill/>
        </p:spPr>
        <p:txBody>
          <a:bodyPr wrap="square" rtlCol="0">
            <a:spAutoFit/>
          </a:bodyPr>
          <a:lstStyle/>
          <a:p>
            <a:r>
              <a:rPr lang="en-US" altLang="en-US" u="sng" dirty="0"/>
              <a:t>Point grid displayed according to point geography for facile recording</a:t>
            </a:r>
          </a:p>
        </p:txBody>
      </p:sp>
    </p:spTree>
    <p:extLst>
      <p:ext uri="{BB962C8B-B14F-4D97-AF65-F5344CB8AC3E}">
        <p14:creationId xmlns:p14="http://schemas.microsoft.com/office/powerpoint/2010/main" val="199589506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E7BD7-DDE8-4709-A9F1-F6146A29AB87}"/>
              </a:ext>
            </a:extLst>
          </p:cNvPr>
          <p:cNvSpPr txBox="1"/>
          <p:nvPr/>
        </p:nvSpPr>
        <p:spPr>
          <a:xfrm>
            <a:off x="567656" y="1089750"/>
            <a:ext cx="10663561" cy="6340967"/>
          </a:xfrm>
          <a:prstGeom prst="rect">
            <a:avLst/>
          </a:prstGeom>
          <a:noFill/>
        </p:spPr>
        <p:txBody>
          <a:bodyPr wrap="square">
            <a:spAutoFit/>
          </a:bodyPr>
          <a:lstStyle/>
          <a:p>
            <a:pPr eaLnBrk="1" hangingPunct="1">
              <a:lnSpc>
                <a:spcPct val="110000"/>
              </a:lnSpc>
              <a:spcBef>
                <a:spcPts val="300"/>
              </a:spcBef>
              <a:spcAft>
                <a:spcPts val="600"/>
              </a:spcAft>
              <a:defRPr/>
            </a:pPr>
            <a:r>
              <a:rPr lang="en-US" altLang="en-US" sz="2800" b="1" dirty="0">
                <a:cs typeface="Arial" panose="020B0604020202020204" pitchFamily="34" charset="0"/>
              </a:rPr>
              <a:t>Standard acupuncture: </a:t>
            </a:r>
            <a:r>
              <a:rPr lang="en-US" altLang="en-US" sz="2800" dirty="0">
                <a:cs typeface="Arial" panose="020B0604020202020204" pitchFamily="34" charset="0"/>
              </a:rPr>
              <a:t>8-15 treatment sessions over 12 weeks</a:t>
            </a:r>
          </a:p>
          <a:p>
            <a:pPr marL="342900" indent="-342900" eaLnBrk="1" hangingPunct="1">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Sessions completed: Median (Interquartile Range [IQR]) = 11 (8, 14) </a:t>
            </a:r>
            <a:endParaRPr lang="en-US" altLang="en-US" sz="2400" dirty="0">
              <a:highlight>
                <a:srgbClr val="FFFF00"/>
              </a:highlight>
              <a:cs typeface="Arial" panose="020B0604020202020204" pitchFamily="34" charset="0"/>
            </a:endParaRPr>
          </a:p>
          <a:p>
            <a:pPr marL="342900" indent="-342900" eaLnBrk="1" hangingPunct="1">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96% at least one visit</a:t>
            </a:r>
          </a:p>
          <a:p>
            <a:pPr marL="342900" indent="-342900" eaLnBrk="1" hangingPunct="1">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82% at least eight visits (considered ‘therapeutic dose’)</a:t>
            </a:r>
          </a:p>
          <a:p>
            <a:pPr marL="342900" indent="-342900" eaLnBrk="1" hangingPunct="1">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22% attended all 15 visits allowed</a:t>
            </a:r>
          </a:p>
          <a:p>
            <a:pPr marL="342900" indent="-342900" eaLnBrk="1" hangingPunct="1">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Average session length: Median (IQR) = 55 minutes (45, 60)</a:t>
            </a:r>
          </a:p>
          <a:p>
            <a:pPr eaLnBrk="1" hangingPunct="1">
              <a:lnSpc>
                <a:spcPct val="110000"/>
              </a:lnSpc>
              <a:spcBef>
                <a:spcPts val="300"/>
              </a:spcBef>
              <a:spcAft>
                <a:spcPts val="600"/>
              </a:spcAft>
              <a:defRPr/>
            </a:pPr>
            <a:r>
              <a:rPr lang="en-US" altLang="en-US" sz="2800" b="1" dirty="0">
                <a:cs typeface="Arial" panose="020B0604020202020204" pitchFamily="34" charset="0"/>
              </a:rPr>
              <a:t>Enhanced acupuncture: </a:t>
            </a:r>
            <a:r>
              <a:rPr lang="en-US" altLang="en-US" sz="2800" dirty="0">
                <a:cs typeface="Arial" panose="020B0604020202020204" pitchFamily="34" charset="0"/>
              </a:rPr>
              <a:t>Standard plus up to 6 extra over next 12 weeks</a:t>
            </a:r>
          </a:p>
          <a:p>
            <a:pPr marL="341313" indent="-341313">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Sessions completed: Median (IQR) = 6 (4, 6) </a:t>
            </a:r>
          </a:p>
          <a:p>
            <a:pPr marL="341313" indent="-341313">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86% at least one visit</a:t>
            </a:r>
          </a:p>
          <a:p>
            <a:pPr marL="341313" indent="-341313">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58% attended all 6 visits allowed</a:t>
            </a:r>
          </a:p>
          <a:p>
            <a:pPr marL="341313" indent="-341313">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Average session length: Median (IQR) = 54 minutes (45, 60)</a:t>
            </a:r>
          </a:p>
          <a:p>
            <a:pPr marL="342900" indent="-342900" eaLnBrk="1" hangingPunct="1">
              <a:lnSpc>
                <a:spcPct val="110000"/>
              </a:lnSpc>
              <a:spcBef>
                <a:spcPts val="300"/>
              </a:spcBef>
              <a:spcAft>
                <a:spcPts val="600"/>
              </a:spcAft>
              <a:buFont typeface="Arial" panose="020B0604020202020204" pitchFamily="34" charset="0"/>
              <a:buChar char="•"/>
              <a:defRPr/>
            </a:pPr>
            <a:endParaRPr lang="en-US" alt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6835B1E-35B4-42F6-9834-7DB815869A61}"/>
              </a:ext>
            </a:extLst>
          </p:cNvPr>
          <p:cNvPicPr>
            <a:picLocks noChangeAspect="1"/>
          </p:cNvPicPr>
          <p:nvPr/>
        </p:nvPicPr>
        <p:blipFill>
          <a:blip r:embed="rId3"/>
          <a:stretch>
            <a:fillRect/>
          </a:stretch>
        </p:blipFill>
        <p:spPr>
          <a:xfrm>
            <a:off x="9467272" y="0"/>
            <a:ext cx="2724727" cy="1135303"/>
          </a:xfrm>
          <a:prstGeom prst="rect">
            <a:avLst/>
          </a:prstGeom>
        </p:spPr>
      </p:pic>
      <p:sp>
        <p:nvSpPr>
          <p:cNvPr id="6" name="TextBox 5">
            <a:extLst>
              <a:ext uri="{FF2B5EF4-FFF2-40B4-BE49-F238E27FC236}">
                <a16:creationId xmlns:a16="http://schemas.microsoft.com/office/drawing/2014/main" id="{9DF6D4E7-05FB-434F-BA16-A79906C9919A}"/>
              </a:ext>
            </a:extLst>
          </p:cNvPr>
          <p:cNvSpPr txBox="1"/>
          <p:nvPr/>
        </p:nvSpPr>
        <p:spPr>
          <a:xfrm>
            <a:off x="246581" y="337777"/>
            <a:ext cx="9220692" cy="769441"/>
          </a:xfrm>
          <a:prstGeom prst="rect">
            <a:avLst/>
          </a:prstGeom>
          <a:noFill/>
        </p:spPr>
        <p:txBody>
          <a:bodyPr wrap="square">
            <a:spAutoFit/>
          </a:bodyPr>
          <a:lstStyle/>
          <a:p>
            <a:pPr algn="ctr"/>
            <a:r>
              <a:rPr lang="en-US" sz="4400" b="1" dirty="0">
                <a:solidFill>
                  <a:srgbClr val="0070C0"/>
                </a:solidFill>
                <a:latin typeface="+mj-lt"/>
              </a:rPr>
              <a:t>Acupuncture Treatment Dosing Details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33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F70D578-AEE6-8650-AA6D-02762C262CB7}"/>
              </a:ext>
            </a:extLst>
          </p:cNvPr>
          <p:cNvSpPr>
            <a:spLocks noGrp="1"/>
          </p:cNvSpPr>
          <p:nvPr>
            <p:ph type="title"/>
          </p:nvPr>
        </p:nvSpPr>
        <p:spPr>
          <a:xfrm>
            <a:off x="1741435" y="87086"/>
            <a:ext cx="8035611" cy="1001259"/>
          </a:xfrm>
        </p:spPr>
        <p:txBody>
          <a:bodyPr/>
          <a:lstStyle/>
          <a:p>
            <a:pPr marL="117475">
              <a:defRPr/>
            </a:pPr>
            <a:r>
              <a:rPr lang="en-US" sz="4400" b="1" dirty="0">
                <a:solidFill>
                  <a:srgbClr val="0070C0"/>
                </a:solidFill>
                <a:latin typeface="+mj-lt"/>
              </a:rPr>
              <a:t>BackInAction Outcome Measures</a:t>
            </a:r>
          </a:p>
        </p:txBody>
      </p:sp>
      <p:graphicFrame>
        <p:nvGraphicFramePr>
          <p:cNvPr id="3" name="Table 2">
            <a:extLst>
              <a:ext uri="{FF2B5EF4-FFF2-40B4-BE49-F238E27FC236}">
                <a16:creationId xmlns:a16="http://schemas.microsoft.com/office/drawing/2014/main" id="{FCCECBF2-5F13-0BCD-EBAE-AB6A393F9A22}"/>
              </a:ext>
            </a:extLst>
          </p:cNvPr>
          <p:cNvGraphicFramePr>
            <a:graphicFrameLocks noGrp="1"/>
          </p:cNvGraphicFramePr>
          <p:nvPr/>
        </p:nvGraphicFramePr>
        <p:xfrm>
          <a:off x="413657" y="934288"/>
          <a:ext cx="10374085" cy="5836626"/>
        </p:xfrm>
        <a:graphic>
          <a:graphicData uri="http://schemas.openxmlformats.org/drawingml/2006/table">
            <a:tbl>
              <a:tblPr firstRow="1" firstCol="1" bandRow="1">
                <a:tableStyleId>{5C22544A-7EE6-4342-B048-85BDC9FD1C3A}</a:tableStyleId>
              </a:tblPr>
              <a:tblGrid>
                <a:gridCol w="5334044">
                  <a:extLst>
                    <a:ext uri="{9D8B030D-6E8A-4147-A177-3AD203B41FA5}">
                      <a16:colId xmlns:a16="http://schemas.microsoft.com/office/drawing/2014/main" val="20000"/>
                    </a:ext>
                  </a:extLst>
                </a:gridCol>
                <a:gridCol w="2133618">
                  <a:extLst>
                    <a:ext uri="{9D8B030D-6E8A-4147-A177-3AD203B41FA5}">
                      <a16:colId xmlns:a16="http://schemas.microsoft.com/office/drawing/2014/main" val="20001"/>
                    </a:ext>
                  </a:extLst>
                </a:gridCol>
                <a:gridCol w="2906423">
                  <a:extLst>
                    <a:ext uri="{9D8B030D-6E8A-4147-A177-3AD203B41FA5}">
                      <a16:colId xmlns:a16="http://schemas.microsoft.com/office/drawing/2014/main" val="20002"/>
                    </a:ext>
                  </a:extLst>
                </a:gridCol>
              </a:tblGrid>
              <a:tr h="265448">
                <a:tc gridSpan="3">
                  <a:txBody>
                    <a:bodyPr/>
                    <a:lstStyle/>
                    <a:p>
                      <a:pPr marL="0" marR="0" algn="ctr">
                        <a:lnSpc>
                          <a:spcPct val="100000"/>
                        </a:lnSpc>
                        <a:spcBef>
                          <a:spcPts val="0"/>
                        </a:spcBef>
                        <a:spcAft>
                          <a:spcPts val="0"/>
                        </a:spcAft>
                      </a:pPr>
                      <a:r>
                        <a:rPr lang="en-US" sz="1600" dirty="0">
                          <a:effectLst/>
                          <a:latin typeface="Arial Narrow" panose="020B0606020202030204" pitchFamily="34" charset="0"/>
                        </a:rPr>
                        <a:t>Patient-Reported Outcomes (PROs)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15" marR="53115" marT="0" marB="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5930">
                <a:tc>
                  <a:txBody>
                    <a:bodyPr/>
                    <a:lstStyle/>
                    <a:p>
                      <a:pPr marL="0" marR="0">
                        <a:lnSpc>
                          <a:spcPct val="100000"/>
                        </a:lnSpc>
                        <a:spcBef>
                          <a:spcPts val="0"/>
                        </a:spcBef>
                        <a:spcAft>
                          <a:spcPts val="0"/>
                        </a:spcAft>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Roland Morris Disability Questionnaire (RMDQ)</a:t>
                      </a:r>
                    </a:p>
                  </a:txBody>
                  <a:tcPr marL="53115" marR="53115" marT="0" marB="0" anchor="ctr">
                    <a:solidFill>
                      <a:srgbClr val="16737A"/>
                    </a:solidFill>
                  </a:tcPr>
                </a:tc>
                <a:tc>
                  <a:txBody>
                    <a:bodyPr/>
                    <a:lstStyle/>
                    <a:p>
                      <a:pPr marL="0" marR="0">
                        <a:lnSpc>
                          <a:spcPct val="100000"/>
                        </a:lnSpc>
                        <a:spcBef>
                          <a:spcPts val="0"/>
                        </a:spcBef>
                        <a:spcAft>
                          <a:spcPts val="0"/>
                        </a:spcAft>
                      </a:pPr>
                      <a:r>
                        <a:rPr lang="en-US" sz="1600" b="0" dirty="0">
                          <a:effectLst/>
                          <a:latin typeface="Arial Narrow" panose="020B0606020202030204" pitchFamily="34" charset="0"/>
                          <a:ea typeface="Calibri" panose="020F0502020204030204" pitchFamily="34" charset="0"/>
                          <a:cs typeface="Times New Roman" panose="02020603050405020304" pitchFamily="18" charset="0"/>
                        </a:rPr>
                        <a:t>Primary</a:t>
                      </a:r>
                    </a:p>
                  </a:txBody>
                  <a:tcPr marL="53115" marR="53115" marT="0" marB="0" anchor="ctr">
                    <a:solidFill>
                      <a:srgbClr val="80E1E8"/>
                    </a:solidFill>
                  </a:tcPr>
                </a:tc>
                <a:tc>
                  <a:txBody>
                    <a:bodyPr/>
                    <a:lstStyle/>
                    <a:p>
                      <a:pPr marL="0" marR="0">
                        <a:lnSpc>
                          <a:spcPct val="100000"/>
                        </a:lnSpc>
                        <a:spcBef>
                          <a:spcPts val="0"/>
                        </a:spcBef>
                        <a:spcAft>
                          <a:spcPts val="0"/>
                        </a:spcAft>
                      </a:pPr>
                      <a:r>
                        <a:rPr lang="en-US" sz="1600" b="0" dirty="0">
                          <a:effectLst/>
                          <a:latin typeface="Arial Narrow" panose="020B0606020202030204" pitchFamily="34" charset="0"/>
                          <a:ea typeface="Calibri" panose="020F0502020204030204" pitchFamily="34" charset="0"/>
                          <a:cs typeface="Times New Roman" panose="02020603050405020304" pitchFamily="18" charset="0"/>
                        </a:rPr>
                        <a:t>Study assessment</a:t>
                      </a:r>
                    </a:p>
                  </a:txBody>
                  <a:tcPr marL="53115" marR="53115" marT="0" marB="0" anchor="ctr">
                    <a:solidFill>
                      <a:srgbClr val="80E1E8"/>
                    </a:solidFill>
                  </a:tcPr>
                </a:tc>
                <a:extLst>
                  <a:ext uri="{0D108BD9-81ED-4DB2-BD59-A6C34878D82A}">
                    <a16:rowId xmlns:a16="http://schemas.microsoft.com/office/drawing/2014/main" val="1173896185"/>
                  </a:ext>
                </a:extLst>
              </a:tr>
              <a:tr h="475930">
                <a:tc>
                  <a:txBody>
                    <a:bodyPr/>
                    <a:lstStyle/>
                    <a:p>
                      <a:pPr marL="0" marR="0">
                        <a:lnSpc>
                          <a:spcPct val="100000"/>
                        </a:lnSpc>
                        <a:spcBef>
                          <a:spcPts val="0"/>
                        </a:spcBef>
                        <a:spcAft>
                          <a:spcPts val="0"/>
                        </a:spcAft>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RMDQ – minimal clinically important difference (MCID)</a:t>
                      </a:r>
                    </a:p>
                  </a:txBody>
                  <a:tcPr marL="53115" marR="53115" marT="0" marB="0" anchor="ctr"/>
                </a:tc>
                <a:tc>
                  <a:txBody>
                    <a:bodyPr/>
                    <a:lstStyle/>
                    <a:p>
                      <a:pPr marL="0" marR="0">
                        <a:lnSpc>
                          <a:spcPct val="100000"/>
                        </a:lnSpc>
                        <a:spcBef>
                          <a:spcPts val="0"/>
                        </a:spcBef>
                        <a:spcAft>
                          <a:spcPts val="0"/>
                        </a:spcAft>
                      </a:pPr>
                      <a:r>
                        <a:rPr lang="en-US" sz="1600" b="0" dirty="0">
                          <a:effectLst/>
                          <a:latin typeface="Arial Narrow" panose="020B0606020202030204" pitchFamily="34" charset="0"/>
                          <a:ea typeface="Calibri" panose="020F0502020204030204" pitchFamily="34" charset="0"/>
                          <a:cs typeface="Times New Roman" panose="02020603050405020304" pitchFamily="18" charset="0"/>
                        </a:rPr>
                        <a:t>Secondary</a:t>
                      </a:r>
                    </a:p>
                  </a:txBody>
                  <a:tcPr marL="53115" marR="53115" marT="0" marB="0" anchor="ctr"/>
                </a:tc>
                <a:tc>
                  <a:txBody>
                    <a:bodyPr/>
                    <a:lstStyle/>
                    <a:p>
                      <a:pPr marL="0" marR="0">
                        <a:lnSpc>
                          <a:spcPct val="100000"/>
                        </a:lnSpc>
                        <a:spcBef>
                          <a:spcPts val="0"/>
                        </a:spcBef>
                        <a:spcAft>
                          <a:spcPts val="0"/>
                        </a:spcAft>
                      </a:pPr>
                      <a:r>
                        <a:rPr lang="en-US" sz="1600" b="0" dirty="0">
                          <a:effectLst/>
                          <a:latin typeface="Arial Narrow" panose="020B0606020202030204" pitchFamily="34" charset="0"/>
                          <a:ea typeface="Calibri" panose="020F0502020204030204" pitchFamily="34" charset="0"/>
                          <a:cs typeface="Times New Roman" panose="02020603050405020304" pitchFamily="18" charset="0"/>
                        </a:rPr>
                        <a:t>Study assessment</a:t>
                      </a:r>
                    </a:p>
                  </a:txBody>
                  <a:tcPr marL="53115" marR="53115" marT="0" marB="0" anchor="ctr"/>
                </a:tc>
                <a:extLst>
                  <a:ext uri="{0D108BD9-81ED-4DB2-BD59-A6C34878D82A}">
                    <a16:rowId xmlns:a16="http://schemas.microsoft.com/office/drawing/2014/main" val="943760934"/>
                  </a:ext>
                </a:extLst>
              </a:tr>
              <a:tr h="475930">
                <a:tc>
                  <a:txBody>
                    <a:bodyPr/>
                    <a:lstStyle/>
                    <a:p>
                      <a:pPr marL="0" marR="0">
                        <a:lnSpc>
                          <a:spcPct val="100000"/>
                        </a:lnSpc>
                        <a:spcBef>
                          <a:spcPts val="0"/>
                        </a:spcBef>
                        <a:spcAft>
                          <a:spcPts val="0"/>
                        </a:spcAft>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PEG (continuous and MCID), Pain Intensity (Post-hoc)</a:t>
                      </a:r>
                    </a:p>
                  </a:txBody>
                  <a:tcPr marL="53115" marR="53115" marT="0" marB="0" anchor="ctr"/>
                </a:tc>
                <a:tc>
                  <a:txBody>
                    <a:bodyPr/>
                    <a:lstStyle/>
                    <a:p>
                      <a:pPr marL="0" marR="0">
                        <a:lnSpc>
                          <a:spcPct val="100000"/>
                        </a:lnSpc>
                        <a:spcBef>
                          <a:spcPts val="0"/>
                        </a:spcBef>
                        <a:spcAft>
                          <a:spcPts val="0"/>
                        </a:spcAft>
                      </a:pPr>
                      <a:r>
                        <a:rPr lang="en-US" sz="1600" b="0" dirty="0">
                          <a:effectLst/>
                          <a:latin typeface="Arial Narrow" panose="020B0606020202030204" pitchFamily="34" charset="0"/>
                          <a:ea typeface="Calibri" panose="020F0502020204030204" pitchFamily="34" charset="0"/>
                          <a:cs typeface="Times New Roman" panose="02020603050405020304" pitchFamily="18" charset="0"/>
                        </a:rPr>
                        <a:t>Secondary</a:t>
                      </a:r>
                    </a:p>
                  </a:txBody>
                  <a:tcPr marL="53115" marR="53115" marT="0" marB="0" anchor="ctr"/>
                </a:tc>
                <a:tc>
                  <a:txBody>
                    <a:bodyPr/>
                    <a:lstStyle/>
                    <a:p>
                      <a:pPr marL="0" marR="0">
                        <a:lnSpc>
                          <a:spcPct val="100000"/>
                        </a:lnSpc>
                        <a:spcBef>
                          <a:spcPts val="0"/>
                        </a:spcBef>
                        <a:spcAft>
                          <a:spcPts val="0"/>
                        </a:spcAft>
                      </a:pPr>
                      <a:r>
                        <a:rPr lang="en-US" sz="1600" b="0" dirty="0">
                          <a:effectLst/>
                          <a:latin typeface="Arial Narrow" panose="020B0606020202030204" pitchFamily="34" charset="0"/>
                          <a:ea typeface="Calibri" panose="020F0502020204030204" pitchFamily="34" charset="0"/>
                          <a:cs typeface="Times New Roman" panose="02020603050405020304" pitchFamily="18" charset="0"/>
                        </a:rPr>
                        <a:t>Study assessment</a:t>
                      </a:r>
                    </a:p>
                  </a:txBody>
                  <a:tcPr marL="53115" marR="53115" marT="0" marB="0" anchor="ctr"/>
                </a:tc>
                <a:extLst>
                  <a:ext uri="{0D108BD9-81ED-4DB2-BD59-A6C34878D82A}">
                    <a16:rowId xmlns:a16="http://schemas.microsoft.com/office/drawing/2014/main" val="662228792"/>
                  </a:ext>
                </a:extLst>
              </a:tr>
              <a:tr h="475930">
                <a:tc>
                  <a:txBody>
                    <a:bodyPr/>
                    <a:lstStyle/>
                    <a:p>
                      <a:pPr marL="0" marR="0">
                        <a:lnSpc>
                          <a:spcPct val="100000"/>
                        </a:lnSpc>
                        <a:spcBef>
                          <a:spcPts val="0"/>
                        </a:spcBef>
                        <a:spcAft>
                          <a:spcPts val="0"/>
                        </a:spcAft>
                      </a:pPr>
                      <a:r>
                        <a:rPr lang="en-US" sz="1600" b="1" dirty="0">
                          <a:effectLst/>
                          <a:latin typeface="Arial Narrow" panose="020B0606020202030204" pitchFamily="34" charset="0"/>
                        </a:rPr>
                        <a:t>Physical Functioning (PROMIS)</a:t>
                      </a:r>
                      <a:endParaRPr lang="en-US"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15" marR="53115" marT="0" marB="0" anchor="ctr"/>
                </a:tc>
                <a:tc>
                  <a:txBody>
                    <a:bodyPr/>
                    <a:lstStyle/>
                    <a:p>
                      <a:pPr marL="0" marR="0">
                        <a:lnSpc>
                          <a:spcPct val="100000"/>
                        </a:lnSpc>
                        <a:spcBef>
                          <a:spcPts val="0"/>
                        </a:spcBef>
                        <a:spcAft>
                          <a:spcPts val="0"/>
                        </a:spcAft>
                      </a:pPr>
                      <a:r>
                        <a:rPr lang="en-US" sz="1600" dirty="0">
                          <a:effectLst/>
                          <a:latin typeface="Arial Narrow" panose="020B0606020202030204" pitchFamily="34" charset="0"/>
                        </a:rPr>
                        <a:t>Secondary </a:t>
                      </a:r>
                      <a:endParaRPr lang="en-US" sz="16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15" marR="53115" marT="0" marB="0" anchor="ctr"/>
                </a:tc>
                <a:tc>
                  <a:txBody>
                    <a:bodyPr/>
                    <a:lstStyle/>
                    <a:p>
                      <a:pPr marL="0" marR="0">
                        <a:lnSpc>
                          <a:spcPct val="100000"/>
                        </a:lnSpc>
                        <a:spcBef>
                          <a:spcPts val="0"/>
                        </a:spcBef>
                        <a:spcAft>
                          <a:spcPts val="0"/>
                        </a:spcAft>
                      </a:pPr>
                      <a:r>
                        <a:rPr lang="en-US" sz="1600" dirty="0">
                          <a:effectLst/>
                          <a:latin typeface="Arial Narrow" panose="020B0606020202030204" pitchFamily="34" charset="0"/>
                        </a:rPr>
                        <a:t>Study assessment</a:t>
                      </a:r>
                      <a:endParaRPr lang="en-US" sz="16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15" marR="53115" marT="0" marB="0" anchor="ctr"/>
                </a:tc>
                <a:extLst>
                  <a:ext uri="{0D108BD9-81ED-4DB2-BD59-A6C34878D82A}">
                    <a16:rowId xmlns:a16="http://schemas.microsoft.com/office/drawing/2014/main" val="10002"/>
                  </a:ext>
                </a:extLst>
              </a:tr>
              <a:tr h="487680">
                <a:tc>
                  <a:txBody>
                    <a:bodyPr/>
                    <a:lstStyle/>
                    <a:p>
                      <a:pPr marL="0" marR="0">
                        <a:lnSpc>
                          <a:spcPct val="100000"/>
                        </a:lnSpc>
                        <a:spcBef>
                          <a:spcPts val="0"/>
                        </a:spcBef>
                        <a:spcAft>
                          <a:spcPts val="0"/>
                        </a:spcAft>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Patient Global Impression of Change (PGIC)</a:t>
                      </a:r>
                    </a:p>
                  </a:txBody>
                  <a:tcPr marL="53115" marR="53115" marT="0" marB="0" anchor="ctr"/>
                </a:tc>
                <a:tc>
                  <a:txBody>
                    <a:bodyPr/>
                    <a:lstStyle/>
                    <a:p>
                      <a:pPr marL="0" marR="0">
                        <a:lnSpc>
                          <a:spcPct val="100000"/>
                        </a:lnSpc>
                        <a:spcBef>
                          <a:spcPts val="0"/>
                        </a:spcBef>
                        <a:spcAft>
                          <a:spcPts val="0"/>
                        </a:spcAft>
                      </a:pPr>
                      <a:r>
                        <a:rPr lang="en-US" sz="1600" b="0" dirty="0">
                          <a:effectLst/>
                          <a:latin typeface="Arial Narrow" panose="020B0606020202030204" pitchFamily="34" charset="0"/>
                          <a:ea typeface="Calibri" panose="020F0502020204030204" pitchFamily="34" charset="0"/>
                          <a:cs typeface="Times New Roman" panose="02020603050405020304" pitchFamily="18" charset="0"/>
                        </a:rPr>
                        <a:t>Secondary</a:t>
                      </a:r>
                    </a:p>
                  </a:txBody>
                  <a:tcPr marL="53115" marR="53115" marT="0" marB="0" anchor="ctr"/>
                </a:tc>
                <a:tc>
                  <a:txBody>
                    <a:bodyPr/>
                    <a:lstStyle/>
                    <a:p>
                      <a:pPr marL="0" marR="0">
                        <a:lnSpc>
                          <a:spcPct val="100000"/>
                        </a:lnSpc>
                        <a:spcBef>
                          <a:spcPts val="0"/>
                        </a:spcBef>
                        <a:spcAft>
                          <a:spcPts val="0"/>
                        </a:spcAft>
                      </a:pPr>
                      <a:r>
                        <a:rPr lang="en-US" sz="1600" b="0" dirty="0">
                          <a:effectLst/>
                          <a:latin typeface="Arial Narrow" panose="020B0606020202030204" pitchFamily="34" charset="0"/>
                          <a:ea typeface="Calibri" panose="020F0502020204030204" pitchFamily="34" charset="0"/>
                          <a:cs typeface="Times New Roman" panose="02020603050405020304" pitchFamily="18" charset="0"/>
                        </a:rPr>
                        <a:t>Study assessment</a:t>
                      </a:r>
                    </a:p>
                  </a:txBody>
                  <a:tcPr marL="53115" marR="53115" marT="0" marB="0" anchor="ctr"/>
                </a:tc>
                <a:extLst>
                  <a:ext uri="{0D108BD9-81ED-4DB2-BD59-A6C34878D82A}">
                    <a16:rowId xmlns:a16="http://schemas.microsoft.com/office/drawing/2014/main" val="1516479432"/>
                  </a:ext>
                </a:extLst>
              </a:tr>
              <a:tr h="487680">
                <a:tc>
                  <a:txBody>
                    <a:bodyPr/>
                    <a:lstStyle/>
                    <a:p>
                      <a:pPr marL="0" marR="0">
                        <a:lnSpc>
                          <a:spcPct val="100000"/>
                        </a:lnSpc>
                        <a:spcBef>
                          <a:spcPts val="0"/>
                        </a:spcBef>
                        <a:spcAft>
                          <a:spcPts val="0"/>
                        </a:spcAft>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Sleep Quality and Duration (PROMIS)</a:t>
                      </a:r>
                    </a:p>
                  </a:txBody>
                  <a:tcPr marL="53115" marR="53115" marT="0" marB="0" anchor="ctr">
                    <a:solidFill>
                      <a:schemeClr val="accent4">
                        <a:lumMod val="75000"/>
                      </a:schemeClr>
                    </a:solidFill>
                  </a:tcPr>
                </a:tc>
                <a:tc>
                  <a:txBody>
                    <a:bodyPr/>
                    <a:lstStyle/>
                    <a:p>
                      <a:pPr marL="0" marR="0">
                        <a:lnSpc>
                          <a:spcPct val="100000"/>
                        </a:lnSpc>
                        <a:spcBef>
                          <a:spcPts val="0"/>
                        </a:spcBef>
                        <a:spcAft>
                          <a:spcPts val="0"/>
                        </a:spcAft>
                      </a:pPr>
                      <a:r>
                        <a:rPr lang="en-US" sz="1600" b="0" dirty="0">
                          <a:effectLst/>
                          <a:latin typeface="Arial Narrow" panose="020B0606020202030204" pitchFamily="34" charset="0"/>
                          <a:ea typeface="Calibri" panose="020F0502020204030204" pitchFamily="34" charset="0"/>
                          <a:cs typeface="Times New Roman" panose="02020603050405020304" pitchFamily="18" charset="0"/>
                        </a:rPr>
                        <a:t>Exploratory</a:t>
                      </a:r>
                    </a:p>
                  </a:txBody>
                  <a:tcPr marL="53115" marR="53115" marT="0" marB="0" anchor="c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Study assessment</a:t>
                      </a:r>
                    </a:p>
                  </a:txBody>
                  <a:tcPr marL="53115" marR="53115" marT="0" marB="0" anchor="ctr">
                    <a:solidFill>
                      <a:schemeClr val="accent4">
                        <a:lumMod val="20000"/>
                        <a:lumOff val="80000"/>
                      </a:schemeClr>
                    </a:solidFill>
                  </a:tcPr>
                </a:tc>
                <a:extLst>
                  <a:ext uri="{0D108BD9-81ED-4DB2-BD59-A6C34878D82A}">
                    <a16:rowId xmlns:a16="http://schemas.microsoft.com/office/drawing/2014/main" val="4030614097"/>
                  </a:ext>
                </a:extLst>
              </a:tr>
              <a:tr h="487680">
                <a:tc>
                  <a:txBody>
                    <a:bodyPr/>
                    <a:lstStyle/>
                    <a:p>
                      <a:pPr marL="0" marR="0">
                        <a:lnSpc>
                          <a:spcPct val="100000"/>
                        </a:lnSpc>
                        <a:spcBef>
                          <a:spcPts val="0"/>
                        </a:spcBef>
                        <a:spcAft>
                          <a:spcPts val="0"/>
                        </a:spcAft>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Depression and Anxiety (PHQ4)</a:t>
                      </a:r>
                    </a:p>
                  </a:txBody>
                  <a:tcPr marL="53115" marR="53115" marT="0" marB="0" anchor="ctr">
                    <a:solidFill>
                      <a:schemeClr val="accent4">
                        <a:lumMod val="75000"/>
                      </a:schemeClr>
                    </a:solidFill>
                  </a:tcPr>
                </a:tc>
                <a:tc>
                  <a:txBody>
                    <a:bodyPr/>
                    <a:lstStyle/>
                    <a:p>
                      <a:pPr marL="0" marR="0">
                        <a:lnSpc>
                          <a:spcPct val="100000"/>
                        </a:lnSpc>
                        <a:spcBef>
                          <a:spcPts val="0"/>
                        </a:spcBef>
                        <a:spcAft>
                          <a:spcPts val="0"/>
                        </a:spcAft>
                      </a:pPr>
                      <a:r>
                        <a:rPr lang="en-US" sz="1600" b="0" dirty="0">
                          <a:effectLst/>
                          <a:latin typeface="Arial Narrow" panose="020B0606020202030204" pitchFamily="34" charset="0"/>
                          <a:ea typeface="Calibri" panose="020F0502020204030204" pitchFamily="34" charset="0"/>
                          <a:cs typeface="Times New Roman" panose="02020603050405020304" pitchFamily="18" charset="0"/>
                        </a:rPr>
                        <a:t>Exploratory</a:t>
                      </a:r>
                    </a:p>
                  </a:txBody>
                  <a:tcPr marL="53115" marR="53115" marT="0" marB="0" anchor="c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Study assessment</a:t>
                      </a:r>
                    </a:p>
                  </a:txBody>
                  <a:tcPr marL="53115" marR="53115" marT="0" marB="0" anchor="ctr">
                    <a:solidFill>
                      <a:schemeClr val="accent4">
                        <a:lumMod val="40000"/>
                        <a:lumOff val="60000"/>
                      </a:schemeClr>
                    </a:solidFill>
                  </a:tcPr>
                </a:tc>
                <a:extLst>
                  <a:ext uri="{0D108BD9-81ED-4DB2-BD59-A6C34878D82A}">
                    <a16:rowId xmlns:a16="http://schemas.microsoft.com/office/drawing/2014/main" val="3795787752"/>
                  </a:ext>
                </a:extLst>
              </a:tr>
              <a:tr h="487680">
                <a:tc>
                  <a:txBody>
                    <a:bodyPr/>
                    <a:lstStyle/>
                    <a:p>
                      <a:pPr marL="0" marR="0">
                        <a:lnSpc>
                          <a:spcPct val="100000"/>
                        </a:lnSpc>
                        <a:spcBef>
                          <a:spcPts val="0"/>
                        </a:spcBef>
                        <a:spcAft>
                          <a:spcPts val="0"/>
                        </a:spcAft>
                      </a:pPr>
                      <a:r>
                        <a:rPr lang="en-US" sz="1600" b="1" dirty="0">
                          <a:effectLst/>
                          <a:latin typeface="Arial Narrow" panose="020B0606020202030204" pitchFamily="34" charset="0"/>
                        </a:rPr>
                        <a:t>Fatigue (PROMIS)</a:t>
                      </a:r>
                      <a:endParaRPr lang="en-US"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15" marR="53115" marT="0" marB="0" anchor="ctr">
                    <a:solidFill>
                      <a:schemeClr val="accent4">
                        <a:lumMod val="75000"/>
                      </a:schemeClr>
                    </a:solidFill>
                  </a:tcPr>
                </a:tc>
                <a:tc>
                  <a:txBody>
                    <a:bodyPr/>
                    <a:lstStyle/>
                    <a:p>
                      <a:pPr marL="0" marR="0">
                        <a:lnSpc>
                          <a:spcPct val="100000"/>
                        </a:lnSpc>
                        <a:spcBef>
                          <a:spcPts val="0"/>
                        </a:spcBef>
                        <a:spcAft>
                          <a:spcPts val="0"/>
                        </a:spcAft>
                      </a:pPr>
                      <a:r>
                        <a:rPr lang="en-US" sz="1600" b="0" dirty="0">
                          <a:effectLst/>
                          <a:latin typeface="Arial Narrow" panose="020B0606020202030204" pitchFamily="34" charset="0"/>
                          <a:ea typeface="Calibri" panose="020F0502020204030204" pitchFamily="34" charset="0"/>
                          <a:cs typeface="Times New Roman" panose="02020603050405020304" pitchFamily="18" charset="0"/>
                        </a:rPr>
                        <a:t>Exploratory</a:t>
                      </a:r>
                    </a:p>
                  </a:txBody>
                  <a:tcPr marL="53115" marR="53115" marT="0" marB="0" anchor="ctr">
                    <a:solidFill>
                      <a:schemeClr val="accent4">
                        <a:lumMod val="20000"/>
                        <a:lumOff val="80000"/>
                      </a:schemeClr>
                    </a:solidFill>
                  </a:tcPr>
                </a:tc>
                <a:tc>
                  <a:txBody>
                    <a:bodyPr/>
                    <a:lstStyle/>
                    <a:p>
                      <a:pPr marL="0" marR="0">
                        <a:lnSpc>
                          <a:spcPct val="100000"/>
                        </a:lnSpc>
                        <a:spcBef>
                          <a:spcPts val="0"/>
                        </a:spcBef>
                        <a:spcAft>
                          <a:spcPts val="0"/>
                        </a:spcAft>
                      </a:pPr>
                      <a:r>
                        <a:rPr lang="en-US" sz="1600" dirty="0">
                          <a:effectLst/>
                          <a:latin typeface="Arial Narrow" panose="020B0606020202030204" pitchFamily="34" charset="0"/>
                        </a:rPr>
                        <a:t>Study assessment</a:t>
                      </a:r>
                      <a:endParaRPr lang="en-US" sz="16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15" marR="53115" marT="0" marB="0" anchor="ctr">
                    <a:solidFill>
                      <a:schemeClr val="accent4">
                        <a:lumMod val="20000"/>
                        <a:lumOff val="80000"/>
                      </a:schemeClr>
                    </a:solidFill>
                  </a:tcPr>
                </a:tc>
                <a:extLst>
                  <a:ext uri="{0D108BD9-81ED-4DB2-BD59-A6C34878D82A}">
                    <a16:rowId xmlns:a16="http://schemas.microsoft.com/office/drawing/2014/main" val="10003"/>
                  </a:ext>
                </a:extLst>
              </a:tr>
              <a:tr h="487680">
                <a:tc>
                  <a:txBody>
                    <a:bodyPr/>
                    <a:lstStyle/>
                    <a:p>
                      <a:pPr marL="0" marR="0">
                        <a:lnSpc>
                          <a:spcPct val="100000"/>
                        </a:lnSpc>
                        <a:spcBef>
                          <a:spcPts val="0"/>
                        </a:spcBef>
                        <a:spcAft>
                          <a:spcPts val="0"/>
                        </a:spcAft>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Social Role Functioning (PROMIS)</a:t>
                      </a:r>
                    </a:p>
                  </a:txBody>
                  <a:tcPr marL="53115" marR="53115" marT="0" marB="0" anchor="ctr">
                    <a:solidFill>
                      <a:schemeClr val="accent4">
                        <a:lumMod val="75000"/>
                      </a:schemeClr>
                    </a:solidFill>
                  </a:tcPr>
                </a:tc>
                <a:tc>
                  <a:txBody>
                    <a:bodyPr/>
                    <a:lstStyle/>
                    <a:p>
                      <a:pPr marL="0" marR="0">
                        <a:lnSpc>
                          <a:spcPct val="100000"/>
                        </a:lnSpc>
                        <a:spcBef>
                          <a:spcPts val="0"/>
                        </a:spcBef>
                        <a:spcAft>
                          <a:spcPts val="0"/>
                        </a:spcAft>
                      </a:pPr>
                      <a:r>
                        <a:rPr lang="en-US" sz="1600" b="0" dirty="0">
                          <a:effectLst/>
                          <a:latin typeface="Arial Narrow" panose="020B0606020202030204" pitchFamily="34" charset="0"/>
                          <a:ea typeface="Calibri" panose="020F0502020204030204" pitchFamily="34" charset="0"/>
                          <a:cs typeface="Times New Roman" panose="02020603050405020304" pitchFamily="18" charset="0"/>
                        </a:rPr>
                        <a:t>Exploratory</a:t>
                      </a:r>
                    </a:p>
                  </a:txBody>
                  <a:tcPr marL="53115" marR="53115" marT="0" marB="0" anchor="ctr">
                    <a:solidFill>
                      <a:schemeClr val="accent4">
                        <a:lumMod val="40000"/>
                        <a:lumOff val="60000"/>
                      </a:schemeClr>
                    </a:solidFill>
                  </a:tcPr>
                </a:tc>
                <a:tc>
                  <a:txBody>
                    <a:bodyPr/>
                    <a:lstStyle/>
                    <a:p>
                      <a:pPr marL="0" marR="0">
                        <a:lnSpc>
                          <a:spcPct val="100000"/>
                        </a:lnSpc>
                        <a:spcBef>
                          <a:spcPts val="0"/>
                        </a:spcBef>
                        <a:spcAft>
                          <a:spcPts val="0"/>
                        </a:spcAft>
                      </a:pPr>
                      <a:r>
                        <a:rPr lang="en-US" sz="1600" b="0" dirty="0">
                          <a:effectLst/>
                          <a:latin typeface="Arial Narrow" panose="020B0606020202030204" pitchFamily="34" charset="0"/>
                          <a:ea typeface="Calibri" panose="020F0502020204030204" pitchFamily="34" charset="0"/>
                          <a:cs typeface="Times New Roman" panose="02020603050405020304" pitchFamily="18" charset="0"/>
                        </a:rPr>
                        <a:t>Study assessment</a:t>
                      </a:r>
                    </a:p>
                  </a:txBody>
                  <a:tcPr marL="53115" marR="53115" marT="0" marB="0" anchor="ctr">
                    <a:solidFill>
                      <a:schemeClr val="accent4">
                        <a:lumMod val="40000"/>
                        <a:lumOff val="60000"/>
                      </a:schemeClr>
                    </a:solidFill>
                  </a:tcPr>
                </a:tc>
                <a:extLst>
                  <a:ext uri="{0D108BD9-81ED-4DB2-BD59-A6C34878D82A}">
                    <a16:rowId xmlns:a16="http://schemas.microsoft.com/office/drawing/2014/main" val="325705312"/>
                  </a:ext>
                </a:extLst>
              </a:tr>
              <a:tr h="265448">
                <a:tc gridSpan="3">
                  <a:txBody>
                    <a:bodyPr/>
                    <a:lstStyle/>
                    <a:p>
                      <a:pPr marL="0" marR="0" algn="ctr">
                        <a:lnSpc>
                          <a:spcPct val="100000"/>
                        </a:lnSpc>
                        <a:spcBef>
                          <a:spcPts val="0"/>
                        </a:spcBef>
                        <a:spcAft>
                          <a:spcPts val="0"/>
                        </a:spcAft>
                      </a:pPr>
                      <a:r>
                        <a:rPr lang="en-US" sz="1600" b="1" dirty="0">
                          <a:effectLst/>
                          <a:latin typeface="Arial Narrow" panose="020B0606020202030204" pitchFamily="34" charset="0"/>
                        </a:rPr>
                        <a:t>Outcomes Related to Cost Analyses – Quality Adjusted Life Years using: </a:t>
                      </a:r>
                      <a:endParaRPr lang="en-US"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15" marR="53115" marT="0" marB="0" anchor="ct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75930">
                <a:tc>
                  <a:txBody>
                    <a:bodyPr/>
                    <a:lstStyle/>
                    <a:p>
                      <a:pPr marL="0" marR="0">
                        <a:lnSpc>
                          <a:spcPct val="100000"/>
                        </a:lnSpc>
                        <a:spcBef>
                          <a:spcPts val="0"/>
                        </a:spcBef>
                        <a:spcAft>
                          <a:spcPts val="0"/>
                        </a:spcAft>
                      </a:pPr>
                      <a:r>
                        <a:rPr lang="en-US" sz="1600" b="1" dirty="0">
                          <a:effectLst/>
                          <a:latin typeface="Arial Narrow" panose="020B0606020202030204" pitchFamily="34" charset="0"/>
                        </a:rPr>
                        <a:t>EQ-5D-5L</a:t>
                      </a:r>
                      <a:endParaRPr lang="en-US"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15" marR="53115" marT="0" marB="0" anchor="ctr">
                    <a:solidFill>
                      <a:schemeClr val="accent6">
                        <a:lumMod val="75000"/>
                      </a:schemeClr>
                    </a:solidFill>
                  </a:tcPr>
                </a:tc>
                <a:tc>
                  <a:txBody>
                    <a:bodyPr/>
                    <a:lstStyle/>
                    <a:p>
                      <a:pPr marL="0" marR="0">
                        <a:lnSpc>
                          <a:spcPct val="100000"/>
                        </a:lnSpc>
                        <a:spcBef>
                          <a:spcPts val="0"/>
                        </a:spcBef>
                        <a:spcAft>
                          <a:spcPts val="0"/>
                        </a:spcAft>
                      </a:pPr>
                      <a:r>
                        <a:rPr lang="en-US" sz="1600" dirty="0">
                          <a:effectLst/>
                          <a:latin typeface="Arial Narrow" panose="020B0606020202030204" pitchFamily="34" charset="0"/>
                        </a:rPr>
                        <a:t>Descriptive (Power N/A)</a:t>
                      </a:r>
                      <a:endParaRPr lang="en-US" sz="16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15" marR="53115" marT="0" marB="0" anchor="ctr">
                    <a:solidFill>
                      <a:schemeClr val="accent6">
                        <a:lumMod val="40000"/>
                        <a:lumOff val="60000"/>
                      </a:schemeClr>
                    </a:solidFill>
                  </a:tcPr>
                </a:tc>
                <a:tc>
                  <a:txBody>
                    <a:bodyPr/>
                    <a:lstStyle/>
                    <a:p>
                      <a:pPr marL="0" marR="0">
                        <a:lnSpc>
                          <a:spcPct val="100000"/>
                        </a:lnSpc>
                        <a:spcBef>
                          <a:spcPts val="0"/>
                        </a:spcBef>
                        <a:spcAft>
                          <a:spcPts val="0"/>
                        </a:spcAft>
                      </a:pPr>
                      <a:r>
                        <a:rPr lang="en-US" sz="1600" dirty="0">
                          <a:effectLst/>
                          <a:latin typeface="Arial Narrow" panose="020B0606020202030204" pitchFamily="34" charset="0"/>
                        </a:rPr>
                        <a:t>Study assessment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15" marR="53115" marT="0" marB="0" anchor="ctr">
                    <a:solidFill>
                      <a:schemeClr val="accent6">
                        <a:lumMod val="40000"/>
                        <a:lumOff val="60000"/>
                      </a:schemeClr>
                    </a:solidFill>
                  </a:tcPr>
                </a:tc>
                <a:extLst>
                  <a:ext uri="{0D108BD9-81ED-4DB2-BD59-A6C34878D82A}">
                    <a16:rowId xmlns:a16="http://schemas.microsoft.com/office/drawing/2014/main" val="10008"/>
                  </a:ext>
                </a:extLst>
              </a:tr>
              <a:tr h="475930">
                <a:tc>
                  <a:txBody>
                    <a:bodyPr/>
                    <a:lstStyle/>
                    <a:p>
                      <a:pPr marL="0" marR="0">
                        <a:lnSpc>
                          <a:spcPct val="100000"/>
                        </a:lnSpc>
                        <a:spcBef>
                          <a:spcPts val="0"/>
                        </a:spcBef>
                        <a:spcAft>
                          <a:spcPts val="0"/>
                        </a:spcAft>
                      </a:pPr>
                      <a:r>
                        <a:rPr lang="en-US" sz="1600" b="1" dirty="0">
                          <a:effectLst/>
                          <a:latin typeface="Arial Narrow" panose="020B0606020202030204" pitchFamily="34" charset="0"/>
                        </a:rPr>
                        <a:t>Health Services Received (ambulatory visits, telephone and email encounters, inpatient care, medications dispensed, procedures )</a:t>
                      </a:r>
                      <a:endParaRPr lang="en-US"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15" marR="53115" marT="0" marB="0" anchor="ctr">
                    <a:solidFill>
                      <a:schemeClr val="accent6">
                        <a:lumMod val="75000"/>
                      </a:schemeClr>
                    </a:solidFill>
                  </a:tcPr>
                </a:tc>
                <a:tc>
                  <a:txBody>
                    <a:bodyPr/>
                    <a:lstStyle/>
                    <a:p>
                      <a:pPr marL="0" marR="0">
                        <a:lnSpc>
                          <a:spcPct val="100000"/>
                        </a:lnSpc>
                        <a:spcBef>
                          <a:spcPts val="0"/>
                        </a:spcBef>
                        <a:spcAft>
                          <a:spcPts val="0"/>
                        </a:spcAft>
                      </a:pPr>
                      <a:r>
                        <a:rPr lang="en-US" sz="1600" dirty="0">
                          <a:effectLst/>
                          <a:latin typeface="Arial Narrow" panose="020B0606020202030204" pitchFamily="34" charset="0"/>
                        </a:rPr>
                        <a:t>Descriptive (Power N/A)</a:t>
                      </a:r>
                      <a:endParaRPr lang="en-US" sz="16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15" marR="53115" marT="0" marB="0" anchor="ctr">
                    <a:solidFill>
                      <a:schemeClr val="accent6">
                        <a:lumMod val="20000"/>
                        <a:lumOff val="80000"/>
                      </a:schemeClr>
                    </a:solidFill>
                  </a:tcPr>
                </a:tc>
                <a:tc>
                  <a:txBody>
                    <a:bodyPr/>
                    <a:lstStyle/>
                    <a:p>
                      <a:pPr marL="0" marR="0">
                        <a:lnSpc>
                          <a:spcPct val="100000"/>
                        </a:lnSpc>
                        <a:spcBef>
                          <a:spcPts val="0"/>
                        </a:spcBef>
                        <a:spcAft>
                          <a:spcPts val="0"/>
                        </a:spcAft>
                      </a:pPr>
                      <a:r>
                        <a:rPr lang="en-US" sz="1600" dirty="0">
                          <a:effectLst/>
                          <a:latin typeface="Arial Narrow" panose="020B0606020202030204" pitchFamily="34" charset="0"/>
                        </a:rPr>
                        <a:t>EHR</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15" marR="53115" marT="0" marB="0" anchor="ctr">
                    <a:solidFill>
                      <a:schemeClr val="accent6">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60617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5" name="Title 3">
            <a:extLst>
              <a:ext uri="{FF2B5EF4-FFF2-40B4-BE49-F238E27FC236}">
                <a16:creationId xmlns:a16="http://schemas.microsoft.com/office/drawing/2014/main" id="{7A24ABF5-D207-82D6-161C-4CF008D71BAD}"/>
              </a:ext>
            </a:extLst>
          </p:cNvPr>
          <p:cNvSpPr>
            <a:spLocks noGrp="1"/>
          </p:cNvSpPr>
          <p:nvPr>
            <p:ph type="title"/>
          </p:nvPr>
        </p:nvSpPr>
        <p:spPr>
          <a:xfrm>
            <a:off x="-147145" y="499225"/>
            <a:ext cx="5087007" cy="1560803"/>
          </a:xfrm>
        </p:spPr>
        <p:txBody>
          <a:bodyPr>
            <a:noAutofit/>
          </a:bodyPr>
          <a:lstStyle/>
          <a:p>
            <a:pPr algn="ctr"/>
            <a:r>
              <a:rPr lang="en-US" altLang="en-US" sz="4000" b="1" dirty="0">
                <a:solidFill>
                  <a:schemeClr val="accent1"/>
                </a:solidFill>
              </a:rPr>
              <a:t>BackInAction </a:t>
            </a:r>
            <a:br>
              <a:rPr lang="en-US" altLang="en-US" sz="4000" b="1" dirty="0">
                <a:solidFill>
                  <a:schemeClr val="accent1"/>
                </a:solidFill>
              </a:rPr>
            </a:br>
            <a:r>
              <a:rPr lang="en-US" altLang="en-US" sz="4000" b="1" dirty="0">
                <a:solidFill>
                  <a:schemeClr val="accent1"/>
                </a:solidFill>
              </a:rPr>
              <a:t>Participant Flow</a:t>
            </a:r>
            <a:endParaRPr lang="en-US" altLang="en-US" sz="4000" b="1" dirty="0">
              <a:solidFill>
                <a:schemeClr val="accent1"/>
              </a:solidFill>
              <a:cs typeface="Calibri Light" panose="020F0302020204030204" pitchFamily="34" charset="0"/>
            </a:endParaRPr>
          </a:p>
        </p:txBody>
      </p:sp>
      <p:pic>
        <p:nvPicPr>
          <p:cNvPr id="3" name="Picture 2" descr="A screenshot of a chart&#10;&#10;Description automatically generated">
            <a:extLst>
              <a:ext uri="{FF2B5EF4-FFF2-40B4-BE49-F238E27FC236}">
                <a16:creationId xmlns:a16="http://schemas.microsoft.com/office/drawing/2014/main" id="{3D7BBCA2-44D5-CF1E-AA9E-E7FA911B3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962" y="221436"/>
            <a:ext cx="8041804" cy="6636564"/>
          </a:xfrm>
          <a:prstGeom prst="rect">
            <a:avLst/>
          </a:prstGeom>
        </p:spPr>
      </p:pic>
    </p:spTree>
    <p:extLst>
      <p:ext uri="{BB962C8B-B14F-4D97-AF65-F5344CB8AC3E}">
        <p14:creationId xmlns:p14="http://schemas.microsoft.com/office/powerpoint/2010/main" val="632385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F870-B65E-D52E-67AB-295C19F77678}"/>
              </a:ext>
            </a:extLst>
          </p:cNvPr>
          <p:cNvSpPr>
            <a:spLocks noGrp="1"/>
          </p:cNvSpPr>
          <p:nvPr>
            <p:ph type="title"/>
          </p:nvPr>
        </p:nvSpPr>
        <p:spPr>
          <a:xfrm>
            <a:off x="-214964" y="-89169"/>
            <a:ext cx="12406964" cy="1325563"/>
          </a:xfrm>
        </p:spPr>
        <p:txBody>
          <a:bodyPr>
            <a:normAutofit/>
          </a:bodyPr>
          <a:lstStyle/>
          <a:p>
            <a:pPr algn="ctr"/>
            <a:r>
              <a:rPr lang="en-US" sz="4000" b="1" dirty="0">
                <a:solidFill>
                  <a:srgbClr val="0070C0"/>
                </a:solidFill>
                <a:latin typeface="+mj-lt"/>
              </a:rPr>
              <a:t>Baseline Participant Sociodemographic Characteristics*</a:t>
            </a:r>
            <a:endParaRPr lang="en-US" sz="4000" dirty="0"/>
          </a:p>
        </p:txBody>
      </p:sp>
      <p:graphicFrame>
        <p:nvGraphicFramePr>
          <p:cNvPr id="6" name="Content Placeholder 5">
            <a:extLst>
              <a:ext uri="{FF2B5EF4-FFF2-40B4-BE49-F238E27FC236}">
                <a16:creationId xmlns:a16="http://schemas.microsoft.com/office/drawing/2014/main" id="{197A53EB-D948-2FDE-E547-7607E2723BE6}"/>
              </a:ext>
            </a:extLst>
          </p:cNvPr>
          <p:cNvGraphicFramePr>
            <a:graphicFrameLocks noGrp="1"/>
          </p:cNvGraphicFramePr>
          <p:nvPr>
            <p:ph idx="1"/>
          </p:nvPr>
        </p:nvGraphicFramePr>
        <p:xfrm>
          <a:off x="467628" y="1159852"/>
          <a:ext cx="10886172" cy="5273040"/>
        </p:xfrm>
        <a:graphic>
          <a:graphicData uri="http://schemas.openxmlformats.org/drawingml/2006/table">
            <a:tbl>
              <a:tblPr firstRow="1" bandRow="1">
                <a:tableStyleId>{5C22544A-7EE6-4342-B048-85BDC9FD1C3A}</a:tableStyleId>
              </a:tblPr>
              <a:tblGrid>
                <a:gridCol w="3337264">
                  <a:extLst>
                    <a:ext uri="{9D8B030D-6E8A-4147-A177-3AD203B41FA5}">
                      <a16:colId xmlns:a16="http://schemas.microsoft.com/office/drawing/2014/main" val="2619243475"/>
                    </a:ext>
                  </a:extLst>
                </a:gridCol>
                <a:gridCol w="1245557">
                  <a:extLst>
                    <a:ext uri="{9D8B030D-6E8A-4147-A177-3AD203B41FA5}">
                      <a16:colId xmlns:a16="http://schemas.microsoft.com/office/drawing/2014/main" val="2072852008"/>
                    </a:ext>
                  </a:extLst>
                </a:gridCol>
                <a:gridCol w="1484704">
                  <a:extLst>
                    <a:ext uri="{9D8B030D-6E8A-4147-A177-3AD203B41FA5}">
                      <a16:colId xmlns:a16="http://schemas.microsoft.com/office/drawing/2014/main" val="1273898314"/>
                    </a:ext>
                  </a:extLst>
                </a:gridCol>
                <a:gridCol w="1713887">
                  <a:extLst>
                    <a:ext uri="{9D8B030D-6E8A-4147-A177-3AD203B41FA5}">
                      <a16:colId xmlns:a16="http://schemas.microsoft.com/office/drawing/2014/main" val="2919775503"/>
                    </a:ext>
                  </a:extLst>
                </a:gridCol>
                <a:gridCol w="1424918">
                  <a:extLst>
                    <a:ext uri="{9D8B030D-6E8A-4147-A177-3AD203B41FA5}">
                      <a16:colId xmlns:a16="http://schemas.microsoft.com/office/drawing/2014/main" val="3770049823"/>
                    </a:ext>
                  </a:extLst>
                </a:gridCol>
                <a:gridCol w="1679842">
                  <a:extLst>
                    <a:ext uri="{9D8B030D-6E8A-4147-A177-3AD203B41FA5}">
                      <a16:colId xmlns:a16="http://schemas.microsoft.com/office/drawing/2014/main" val="968362033"/>
                    </a:ext>
                  </a:extLst>
                </a:gridCol>
              </a:tblGrid>
              <a:tr h="370840">
                <a:tc>
                  <a:txBody>
                    <a:bodyPr/>
                    <a:lstStyle/>
                    <a:p>
                      <a:r>
                        <a:rPr lang="en-US" sz="1600" dirty="0">
                          <a:latin typeface="Arial" panose="020B0604020202020204" pitchFamily="34" charset="0"/>
                          <a:cs typeface="Arial" panose="020B0604020202020204" pitchFamily="34" charset="0"/>
                        </a:rPr>
                        <a:t>Participant Characteristics</a:t>
                      </a:r>
                    </a:p>
                  </a:txBody>
                  <a:tcPr/>
                </a:tc>
                <a:tc>
                  <a:txBody>
                    <a:bodyPr/>
                    <a:lstStyle/>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Total</a:t>
                      </a:r>
                    </a:p>
                    <a:p>
                      <a:r>
                        <a:rPr lang="en-US" sz="1600" dirty="0">
                          <a:latin typeface="Arial" panose="020B0604020202020204" pitchFamily="34" charset="0"/>
                          <a:cs typeface="Arial" panose="020B0604020202020204" pitchFamily="34" charset="0"/>
                        </a:rPr>
                        <a:t>(N=800)</a:t>
                      </a:r>
                    </a:p>
                  </a:txBody>
                  <a:tcPr>
                    <a:solidFill>
                      <a:schemeClr val="accent6">
                        <a:lumMod val="75000"/>
                      </a:schemeClr>
                    </a:solidFill>
                  </a:tcPr>
                </a:tc>
                <a:tc>
                  <a:txBody>
                    <a:bodyPr/>
                    <a:lstStyle/>
                    <a:p>
                      <a:r>
                        <a:rPr lang="en-US" sz="1600" dirty="0">
                          <a:latin typeface="Arial" panose="020B0604020202020204" pitchFamily="34" charset="0"/>
                          <a:cs typeface="Arial" panose="020B0604020202020204" pitchFamily="34" charset="0"/>
                        </a:rPr>
                        <a:t>NYC – FQHC Network HCS</a:t>
                      </a:r>
                    </a:p>
                    <a:p>
                      <a:r>
                        <a:rPr lang="en-US" sz="1600" dirty="0">
                          <a:latin typeface="Arial" panose="020B0604020202020204" pitchFamily="34" charset="0"/>
                          <a:cs typeface="Arial" panose="020B0604020202020204" pitchFamily="34" charset="0"/>
                        </a:rPr>
                        <a:t>(N=123)</a:t>
                      </a:r>
                    </a:p>
                  </a:txBody>
                  <a:tcPr/>
                </a:tc>
                <a:tc>
                  <a:txBody>
                    <a:bodyPr/>
                    <a:lstStyle/>
                    <a:p>
                      <a:r>
                        <a:rPr lang="en-US" sz="1600" dirty="0">
                          <a:latin typeface="Arial" panose="020B0604020202020204" pitchFamily="34" charset="0"/>
                          <a:cs typeface="Arial" panose="020B0604020202020204" pitchFamily="34" charset="0"/>
                        </a:rPr>
                        <a:t>Northern CA – Integrated HCS</a:t>
                      </a:r>
                    </a:p>
                    <a:p>
                      <a:r>
                        <a:rPr lang="en-US" sz="1600" dirty="0">
                          <a:latin typeface="Arial" panose="020B0604020202020204" pitchFamily="34" charset="0"/>
                          <a:cs typeface="Arial" panose="020B0604020202020204" pitchFamily="34" charset="0"/>
                        </a:rPr>
                        <a:t>(N=286)</a:t>
                      </a:r>
                    </a:p>
                  </a:txBody>
                  <a:tcPr/>
                </a:tc>
                <a:tc>
                  <a:txBody>
                    <a:bodyPr/>
                    <a:lstStyle/>
                    <a:p>
                      <a:r>
                        <a:rPr lang="en-US" sz="1600" dirty="0">
                          <a:latin typeface="Arial" panose="020B0604020202020204" pitchFamily="34" charset="0"/>
                          <a:cs typeface="Arial" panose="020B0604020202020204" pitchFamily="34" charset="0"/>
                        </a:rPr>
                        <a:t>Pacific NW – </a:t>
                      </a:r>
                    </a:p>
                    <a:p>
                      <a:r>
                        <a:rPr lang="en-US" sz="1600" dirty="0">
                          <a:latin typeface="Arial" panose="020B0604020202020204" pitchFamily="34" charset="0"/>
                          <a:cs typeface="Arial" panose="020B0604020202020204" pitchFamily="34" charset="0"/>
                        </a:rPr>
                        <a:t>Integrated HCS (N=185)</a:t>
                      </a:r>
                    </a:p>
                  </a:txBody>
                  <a:tcPr/>
                </a:tc>
                <a:tc>
                  <a:txBody>
                    <a:bodyPr/>
                    <a:lstStyle/>
                    <a:p>
                      <a:r>
                        <a:rPr lang="en-US" sz="1600" dirty="0">
                          <a:latin typeface="Arial" panose="020B0604020202020204" pitchFamily="34" charset="0"/>
                          <a:cs typeface="Arial" panose="020B0604020202020204" pitchFamily="34" charset="0"/>
                        </a:rPr>
                        <a:t>Northern CA – </a:t>
                      </a:r>
                    </a:p>
                    <a:p>
                      <a:r>
                        <a:rPr lang="en-US" sz="1600" dirty="0">
                          <a:latin typeface="Arial" panose="020B0604020202020204" pitchFamily="34" charset="0"/>
                          <a:cs typeface="Arial" panose="020B0604020202020204" pitchFamily="34" charset="0"/>
                        </a:rPr>
                        <a:t>FFS HCS</a:t>
                      </a:r>
                    </a:p>
                    <a:p>
                      <a:r>
                        <a:rPr lang="en-US" sz="1600" dirty="0">
                          <a:latin typeface="Arial" panose="020B0604020202020204" pitchFamily="34" charset="0"/>
                          <a:cs typeface="Arial" panose="020B0604020202020204" pitchFamily="34" charset="0"/>
                        </a:rPr>
                        <a:t>(N=206)</a:t>
                      </a:r>
                    </a:p>
                  </a:txBody>
                  <a:tcPr/>
                </a:tc>
                <a:extLst>
                  <a:ext uri="{0D108BD9-81ED-4DB2-BD59-A6C34878D82A}">
                    <a16:rowId xmlns:a16="http://schemas.microsoft.com/office/drawing/2014/main" val="251371601"/>
                  </a:ext>
                </a:extLst>
              </a:tr>
              <a:tr h="370840">
                <a:tc>
                  <a:txBody>
                    <a:bodyPr/>
                    <a:lstStyle/>
                    <a:p>
                      <a:r>
                        <a:rPr lang="en-US" sz="1600" dirty="0">
                          <a:latin typeface="Arial" panose="020B0604020202020204" pitchFamily="34" charset="0"/>
                          <a:cs typeface="Arial" panose="020B0604020202020204" pitchFamily="34" charset="0"/>
                        </a:rPr>
                        <a:t>Age, mean (SD)</a:t>
                      </a:r>
                    </a:p>
                  </a:txBody>
                  <a:tcPr/>
                </a:tc>
                <a:tc>
                  <a:txBody>
                    <a:bodyPr/>
                    <a:lstStyle/>
                    <a:p>
                      <a:r>
                        <a:rPr lang="en-US" sz="1600" dirty="0">
                          <a:latin typeface="Arial" panose="020B0604020202020204" pitchFamily="34" charset="0"/>
                          <a:cs typeface="Arial" panose="020B0604020202020204" pitchFamily="34" charset="0"/>
                        </a:rPr>
                        <a:t>73.6 (6.0)</a:t>
                      </a:r>
                    </a:p>
                  </a:txBody>
                  <a:tcPr>
                    <a:solidFill>
                      <a:schemeClr val="accent6">
                        <a:lumMod val="60000"/>
                        <a:lumOff val="40000"/>
                      </a:schemeClr>
                    </a:solidFill>
                  </a:tcPr>
                </a:tc>
                <a:tc>
                  <a:txBody>
                    <a:bodyPr/>
                    <a:lstStyle/>
                    <a:p>
                      <a:r>
                        <a:rPr lang="en-US" sz="1600" dirty="0">
                          <a:latin typeface="Arial" panose="020B0604020202020204" pitchFamily="34" charset="0"/>
                          <a:cs typeface="Arial" panose="020B0604020202020204" pitchFamily="34" charset="0"/>
                        </a:rPr>
                        <a:t>71.2 (5.7)</a:t>
                      </a:r>
                    </a:p>
                  </a:txBody>
                  <a:tcPr/>
                </a:tc>
                <a:tc>
                  <a:txBody>
                    <a:bodyPr/>
                    <a:lstStyle/>
                    <a:p>
                      <a:r>
                        <a:rPr lang="en-US" sz="1600" dirty="0">
                          <a:latin typeface="Arial" panose="020B0604020202020204" pitchFamily="34" charset="0"/>
                          <a:cs typeface="Arial" panose="020B0604020202020204" pitchFamily="34" charset="0"/>
                        </a:rPr>
                        <a:t>73.2 (5.6)</a:t>
                      </a:r>
                    </a:p>
                  </a:txBody>
                  <a:tcPr/>
                </a:tc>
                <a:tc>
                  <a:txBody>
                    <a:bodyPr/>
                    <a:lstStyle/>
                    <a:p>
                      <a:r>
                        <a:rPr lang="en-US" sz="1600" dirty="0">
                          <a:latin typeface="Arial" panose="020B0604020202020204" pitchFamily="34" charset="0"/>
                          <a:cs typeface="Arial" panose="020B0604020202020204" pitchFamily="34" charset="0"/>
                        </a:rPr>
                        <a:t>73.3 (5.8)</a:t>
                      </a:r>
                    </a:p>
                  </a:txBody>
                  <a:tcPr/>
                </a:tc>
                <a:tc>
                  <a:txBody>
                    <a:bodyPr/>
                    <a:lstStyle/>
                    <a:p>
                      <a:r>
                        <a:rPr lang="en-US" sz="1600" dirty="0">
                          <a:latin typeface="Arial" panose="020B0604020202020204" pitchFamily="34" charset="0"/>
                          <a:cs typeface="Arial" panose="020B0604020202020204" pitchFamily="34" charset="0"/>
                        </a:rPr>
                        <a:t>76.1 (6.0)</a:t>
                      </a:r>
                    </a:p>
                  </a:txBody>
                  <a:tcPr/>
                </a:tc>
                <a:extLst>
                  <a:ext uri="{0D108BD9-81ED-4DB2-BD59-A6C34878D82A}">
                    <a16:rowId xmlns:a16="http://schemas.microsoft.com/office/drawing/2014/main" val="3383289620"/>
                  </a:ext>
                </a:extLst>
              </a:tr>
              <a:tr h="370840">
                <a:tc>
                  <a:txBody>
                    <a:bodyPr/>
                    <a:lstStyle/>
                    <a:p>
                      <a:r>
                        <a:rPr lang="en-US" sz="1600" dirty="0">
                          <a:latin typeface="Arial" panose="020B0604020202020204" pitchFamily="34" charset="0"/>
                          <a:cs typeface="Arial" panose="020B0604020202020204" pitchFamily="34" charset="0"/>
                        </a:rPr>
                        <a:t>Female, N (%)</a:t>
                      </a:r>
                    </a:p>
                  </a:txBody>
                  <a:tcPr/>
                </a:tc>
                <a:tc>
                  <a:txBody>
                    <a:bodyPr/>
                    <a:lstStyle/>
                    <a:p>
                      <a:r>
                        <a:rPr lang="en-US" sz="1600" dirty="0">
                          <a:latin typeface="Arial" panose="020B0604020202020204" pitchFamily="34" charset="0"/>
                          <a:cs typeface="Arial" panose="020B0604020202020204" pitchFamily="34" charset="0"/>
                        </a:rPr>
                        <a:t>496 (62.0)</a:t>
                      </a:r>
                    </a:p>
                  </a:txBody>
                  <a:tcPr>
                    <a:solidFill>
                      <a:schemeClr val="accent6">
                        <a:lumMod val="40000"/>
                        <a:lumOff val="60000"/>
                      </a:schemeClr>
                    </a:solidFill>
                  </a:tcPr>
                </a:tc>
                <a:tc>
                  <a:txBody>
                    <a:bodyPr/>
                    <a:lstStyle/>
                    <a:p>
                      <a:r>
                        <a:rPr lang="en-US" sz="1600" dirty="0">
                          <a:latin typeface="Arial" panose="020B0604020202020204" pitchFamily="34" charset="0"/>
                          <a:cs typeface="Arial" panose="020B0604020202020204" pitchFamily="34" charset="0"/>
                        </a:rPr>
                        <a:t>89 (72.4)</a:t>
                      </a:r>
                    </a:p>
                  </a:txBody>
                  <a:tcPr/>
                </a:tc>
                <a:tc>
                  <a:txBody>
                    <a:bodyPr/>
                    <a:lstStyle/>
                    <a:p>
                      <a:r>
                        <a:rPr lang="en-US" sz="1600" dirty="0">
                          <a:latin typeface="Arial" panose="020B0604020202020204" pitchFamily="34" charset="0"/>
                          <a:cs typeface="Arial" panose="020B0604020202020204" pitchFamily="34" charset="0"/>
                        </a:rPr>
                        <a:t>171 (59.8)</a:t>
                      </a:r>
                    </a:p>
                  </a:txBody>
                  <a:tcPr/>
                </a:tc>
                <a:tc>
                  <a:txBody>
                    <a:bodyPr/>
                    <a:lstStyle/>
                    <a:p>
                      <a:r>
                        <a:rPr lang="en-US" sz="1600" dirty="0">
                          <a:latin typeface="Arial" panose="020B0604020202020204" pitchFamily="34" charset="0"/>
                          <a:cs typeface="Arial" panose="020B0604020202020204" pitchFamily="34" charset="0"/>
                        </a:rPr>
                        <a:t>108 (58.4)</a:t>
                      </a:r>
                    </a:p>
                  </a:txBody>
                  <a:tcPr/>
                </a:tc>
                <a:tc>
                  <a:txBody>
                    <a:bodyPr/>
                    <a:lstStyle/>
                    <a:p>
                      <a:r>
                        <a:rPr lang="en-US" sz="1600" dirty="0">
                          <a:latin typeface="Arial" panose="020B0604020202020204" pitchFamily="34" charset="0"/>
                          <a:cs typeface="Arial" panose="020B0604020202020204" pitchFamily="34" charset="0"/>
                        </a:rPr>
                        <a:t>128 (62.1)</a:t>
                      </a:r>
                    </a:p>
                  </a:txBody>
                  <a:tcPr/>
                </a:tc>
                <a:extLst>
                  <a:ext uri="{0D108BD9-81ED-4DB2-BD59-A6C34878D82A}">
                    <a16:rowId xmlns:a16="http://schemas.microsoft.com/office/drawing/2014/main" val="625014740"/>
                  </a:ext>
                </a:extLst>
              </a:tr>
              <a:tr h="370840">
                <a:tc>
                  <a:txBody>
                    <a:bodyPr/>
                    <a:lstStyle/>
                    <a:p>
                      <a:r>
                        <a:rPr lang="en-US" sz="1600" dirty="0">
                          <a:latin typeface="Arial" panose="020B0604020202020204" pitchFamily="34" charset="0"/>
                          <a:cs typeface="Arial" panose="020B0604020202020204" pitchFamily="34" charset="0"/>
                        </a:rPr>
                        <a:t>Education – At least some college</a:t>
                      </a:r>
                    </a:p>
                  </a:txBody>
                  <a:tcPr/>
                </a:tc>
                <a:tc>
                  <a:txBody>
                    <a:bodyPr/>
                    <a:lstStyle/>
                    <a:p>
                      <a:r>
                        <a:rPr lang="en-US" sz="1600" dirty="0">
                          <a:latin typeface="Arial" panose="020B0604020202020204" pitchFamily="34" charset="0"/>
                          <a:cs typeface="Arial" panose="020B0604020202020204" pitchFamily="34" charset="0"/>
                        </a:rPr>
                        <a:t>678 (85%)</a:t>
                      </a:r>
                    </a:p>
                  </a:txBody>
                  <a:tcPr>
                    <a:solidFill>
                      <a:schemeClr val="accent6">
                        <a:lumMod val="60000"/>
                        <a:lumOff val="40000"/>
                      </a:schemeClr>
                    </a:solidFill>
                  </a:tcPr>
                </a:tc>
                <a:tc>
                  <a:txBody>
                    <a:bodyPr/>
                    <a:lstStyle/>
                    <a:p>
                      <a:r>
                        <a:rPr lang="en-US" sz="1600" dirty="0">
                          <a:latin typeface="Arial" panose="020B0604020202020204" pitchFamily="34" charset="0"/>
                          <a:cs typeface="Arial" panose="020B0604020202020204" pitchFamily="34" charset="0"/>
                        </a:rPr>
                        <a:t>69 (56%)</a:t>
                      </a:r>
                    </a:p>
                  </a:txBody>
                  <a:tcPr/>
                </a:tc>
                <a:tc>
                  <a:txBody>
                    <a:bodyPr/>
                    <a:lstStyle/>
                    <a:p>
                      <a:r>
                        <a:rPr lang="en-US" sz="1600" dirty="0">
                          <a:latin typeface="Arial" panose="020B0604020202020204" pitchFamily="34" charset="0"/>
                          <a:cs typeface="Arial" panose="020B0604020202020204" pitchFamily="34" charset="0"/>
                        </a:rPr>
                        <a:t>252 (89%)</a:t>
                      </a:r>
                    </a:p>
                  </a:txBody>
                  <a:tcPr/>
                </a:tc>
                <a:tc>
                  <a:txBody>
                    <a:bodyPr/>
                    <a:lstStyle/>
                    <a:p>
                      <a:r>
                        <a:rPr lang="en-US" sz="1600" dirty="0">
                          <a:latin typeface="Arial" panose="020B0604020202020204" pitchFamily="34" charset="0"/>
                          <a:cs typeface="Arial" panose="020B0604020202020204" pitchFamily="34" charset="0"/>
                        </a:rPr>
                        <a:t>162 (88%)</a:t>
                      </a:r>
                    </a:p>
                  </a:txBody>
                  <a:tcPr/>
                </a:tc>
                <a:tc>
                  <a:txBody>
                    <a:bodyPr/>
                    <a:lstStyle/>
                    <a:p>
                      <a:r>
                        <a:rPr lang="en-US" sz="1600" dirty="0">
                          <a:latin typeface="Arial" panose="020B0604020202020204" pitchFamily="34" charset="0"/>
                          <a:cs typeface="Arial" panose="020B0604020202020204" pitchFamily="34" charset="0"/>
                        </a:rPr>
                        <a:t>195 (95%)</a:t>
                      </a:r>
                    </a:p>
                  </a:txBody>
                  <a:tcPr/>
                </a:tc>
                <a:extLst>
                  <a:ext uri="{0D108BD9-81ED-4DB2-BD59-A6C34878D82A}">
                    <a16:rowId xmlns:a16="http://schemas.microsoft.com/office/drawing/2014/main" val="378408166"/>
                  </a:ext>
                </a:extLst>
              </a:tr>
              <a:tr h="370840">
                <a:tc>
                  <a:txBody>
                    <a:bodyPr/>
                    <a:lstStyle/>
                    <a:p>
                      <a:r>
                        <a:rPr lang="en-US" sz="1600" dirty="0">
                          <a:latin typeface="Arial" panose="020B0604020202020204" pitchFamily="34" charset="0"/>
                          <a:cs typeface="Arial" panose="020B0604020202020204" pitchFamily="34" charset="0"/>
                        </a:rPr>
                        <a:t>Household income </a:t>
                      </a:r>
                    </a:p>
                  </a:txBody>
                  <a:tcPr/>
                </a:tc>
                <a:tc>
                  <a:txBody>
                    <a:bodyPr/>
                    <a:lstStyle/>
                    <a:p>
                      <a:endParaRPr lang="en-US" sz="160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endParaRPr lang="en-US" sz="1600">
                        <a:latin typeface="Arial" panose="020B0604020202020204" pitchFamily="34" charset="0"/>
                        <a:cs typeface="Arial" panose="020B0604020202020204" pitchFamily="34" charset="0"/>
                      </a:endParaRPr>
                    </a:p>
                  </a:txBody>
                  <a:tcPr/>
                </a:tc>
                <a:tc>
                  <a:txBody>
                    <a:bodyPr/>
                    <a:lstStyle/>
                    <a:p>
                      <a:endParaRPr lang="en-US" sz="1600">
                        <a:latin typeface="Arial" panose="020B0604020202020204" pitchFamily="34" charset="0"/>
                        <a:cs typeface="Arial" panose="020B0604020202020204" pitchFamily="34" charset="0"/>
                      </a:endParaRPr>
                    </a:p>
                  </a:txBody>
                  <a:tcPr/>
                </a:tc>
                <a:tc>
                  <a:txBody>
                    <a:bodyPr/>
                    <a:lstStyle/>
                    <a:p>
                      <a:endParaRPr lang="en-US" sz="1600">
                        <a:latin typeface="Arial" panose="020B0604020202020204" pitchFamily="34" charset="0"/>
                        <a:cs typeface="Arial" panose="020B0604020202020204" pitchFamily="34" charset="0"/>
                      </a:endParaRPr>
                    </a:p>
                  </a:txBody>
                  <a:tcPr/>
                </a:tc>
                <a:tc>
                  <a:txBody>
                    <a:bodyPr/>
                    <a:lstStyle/>
                    <a:p>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8957069"/>
                  </a:ext>
                </a:extLst>
              </a:tr>
              <a:tr h="370840">
                <a:tc>
                  <a:txBody>
                    <a:bodyPr/>
                    <a:lstStyle/>
                    <a:p>
                      <a:r>
                        <a:rPr lang="en-US" sz="1600" dirty="0">
                          <a:latin typeface="Arial" panose="020B0604020202020204" pitchFamily="34" charset="0"/>
                          <a:cs typeface="Arial" panose="020B0604020202020204" pitchFamily="34" charset="0"/>
                        </a:rPr>
                        <a:t>   Less than $50,000</a:t>
                      </a:r>
                    </a:p>
                  </a:txBody>
                  <a:tcPr/>
                </a:tc>
                <a:tc>
                  <a:txBody>
                    <a:bodyPr/>
                    <a:lstStyle/>
                    <a:p>
                      <a:r>
                        <a:rPr lang="en-US" sz="1600" dirty="0">
                          <a:latin typeface="Arial" panose="020B0604020202020204" pitchFamily="34" charset="0"/>
                          <a:cs typeface="Arial" panose="020B0604020202020204" pitchFamily="34" charset="0"/>
                        </a:rPr>
                        <a:t>223 (28%)</a:t>
                      </a:r>
                    </a:p>
                  </a:txBody>
                  <a:tcPr>
                    <a:solidFill>
                      <a:schemeClr val="accent6">
                        <a:lumMod val="60000"/>
                        <a:lumOff val="40000"/>
                      </a:schemeClr>
                    </a:solidFill>
                  </a:tcPr>
                </a:tc>
                <a:tc>
                  <a:txBody>
                    <a:bodyPr/>
                    <a:lstStyle/>
                    <a:p>
                      <a:r>
                        <a:rPr lang="en-US" sz="1600" b="0" dirty="0">
                          <a:latin typeface="Arial" panose="020B0604020202020204" pitchFamily="34" charset="0"/>
                          <a:cs typeface="Arial" panose="020B0604020202020204" pitchFamily="34" charset="0"/>
                        </a:rPr>
                        <a:t>79 (64%)</a:t>
                      </a:r>
                    </a:p>
                  </a:txBody>
                  <a:tcPr/>
                </a:tc>
                <a:tc>
                  <a:txBody>
                    <a:bodyPr/>
                    <a:lstStyle/>
                    <a:p>
                      <a:r>
                        <a:rPr lang="en-US" sz="1600" b="0" dirty="0">
                          <a:latin typeface="Arial" panose="020B0604020202020204" pitchFamily="34" charset="0"/>
                          <a:cs typeface="Arial" panose="020B0604020202020204" pitchFamily="34" charset="0"/>
                        </a:rPr>
                        <a:t>55 (19%)</a:t>
                      </a:r>
                    </a:p>
                  </a:txBody>
                  <a:tcPr/>
                </a:tc>
                <a:tc>
                  <a:txBody>
                    <a:bodyPr/>
                    <a:lstStyle/>
                    <a:p>
                      <a:r>
                        <a:rPr lang="en-US" sz="1600" b="0" dirty="0">
                          <a:latin typeface="Arial" panose="020B0604020202020204" pitchFamily="34" charset="0"/>
                          <a:cs typeface="Arial" panose="020B0604020202020204" pitchFamily="34" charset="0"/>
                        </a:rPr>
                        <a:t>60 (32%)</a:t>
                      </a:r>
                    </a:p>
                  </a:txBody>
                  <a:tcPr/>
                </a:tc>
                <a:tc>
                  <a:txBody>
                    <a:bodyPr/>
                    <a:lstStyle/>
                    <a:p>
                      <a:r>
                        <a:rPr lang="en-US" sz="1600" b="0" dirty="0">
                          <a:latin typeface="Arial" panose="020B0604020202020204" pitchFamily="34" charset="0"/>
                          <a:cs typeface="Arial" panose="020B0604020202020204" pitchFamily="34" charset="0"/>
                        </a:rPr>
                        <a:t>29 (14%)</a:t>
                      </a:r>
                    </a:p>
                  </a:txBody>
                  <a:tcPr/>
                </a:tc>
                <a:extLst>
                  <a:ext uri="{0D108BD9-81ED-4DB2-BD59-A6C34878D82A}">
                    <a16:rowId xmlns:a16="http://schemas.microsoft.com/office/drawing/2014/main" val="4048073360"/>
                  </a:ext>
                </a:extLst>
              </a:tr>
              <a:tr h="370840">
                <a:tc>
                  <a:txBody>
                    <a:bodyPr/>
                    <a:lstStyle/>
                    <a:p>
                      <a:r>
                        <a:rPr lang="en-US" sz="1600" dirty="0">
                          <a:latin typeface="Arial" panose="020B0604020202020204" pitchFamily="34" charset="0"/>
                          <a:cs typeface="Arial" panose="020B0604020202020204" pitchFamily="34" charset="0"/>
                        </a:rPr>
                        <a:t>   $150,000 or more</a:t>
                      </a:r>
                    </a:p>
                  </a:txBody>
                  <a:tcPr/>
                </a:tc>
                <a:tc>
                  <a:txBody>
                    <a:bodyPr/>
                    <a:lstStyle/>
                    <a:p>
                      <a:r>
                        <a:rPr lang="en-US" sz="1600" dirty="0">
                          <a:latin typeface="Arial" panose="020B0604020202020204" pitchFamily="34" charset="0"/>
                          <a:cs typeface="Arial" panose="020B0604020202020204" pitchFamily="34" charset="0"/>
                        </a:rPr>
                        <a:t>104 (16%)</a:t>
                      </a:r>
                    </a:p>
                  </a:txBody>
                  <a:tcPr>
                    <a:solidFill>
                      <a:schemeClr val="accent6">
                        <a:lumMod val="40000"/>
                        <a:lumOff val="60000"/>
                      </a:schemeClr>
                    </a:solidFill>
                  </a:tcPr>
                </a:tc>
                <a:tc>
                  <a:txBody>
                    <a:bodyPr/>
                    <a:lstStyle/>
                    <a:p>
                      <a:r>
                        <a:rPr lang="en-US" sz="1600" b="0" dirty="0">
                          <a:latin typeface="Arial" panose="020B0604020202020204" pitchFamily="34" charset="0"/>
                          <a:cs typeface="Arial" panose="020B0604020202020204" pitchFamily="34" charset="0"/>
                        </a:rPr>
                        <a:t>  -  (&lt;5%)</a:t>
                      </a:r>
                    </a:p>
                  </a:txBody>
                  <a:tcPr/>
                </a:tc>
                <a:tc>
                  <a:txBody>
                    <a:bodyPr/>
                    <a:lstStyle/>
                    <a:p>
                      <a:r>
                        <a:rPr lang="en-US" sz="1600" b="0" dirty="0">
                          <a:latin typeface="Arial" panose="020B0604020202020204" pitchFamily="34" charset="0"/>
                          <a:cs typeface="Arial" panose="020B0604020202020204" pitchFamily="34" charset="0"/>
                        </a:rPr>
                        <a:t>33 (15%)</a:t>
                      </a:r>
                    </a:p>
                  </a:txBody>
                  <a:tcPr/>
                </a:tc>
                <a:tc>
                  <a:txBody>
                    <a:bodyPr/>
                    <a:lstStyle/>
                    <a:p>
                      <a:r>
                        <a:rPr lang="en-US" sz="1600" b="0" dirty="0">
                          <a:latin typeface="Arial" panose="020B0604020202020204" pitchFamily="34" charset="0"/>
                          <a:cs typeface="Arial" panose="020B0604020202020204" pitchFamily="34" charset="0"/>
                        </a:rPr>
                        <a:t>23 (14%)</a:t>
                      </a:r>
                    </a:p>
                  </a:txBody>
                  <a:tcPr/>
                </a:tc>
                <a:tc>
                  <a:txBody>
                    <a:bodyPr/>
                    <a:lstStyle/>
                    <a:p>
                      <a:r>
                        <a:rPr lang="en-US" sz="1600" b="0" dirty="0">
                          <a:latin typeface="Arial" panose="020B0604020202020204" pitchFamily="34" charset="0"/>
                          <a:cs typeface="Arial" panose="020B0604020202020204" pitchFamily="34" charset="0"/>
                        </a:rPr>
                        <a:t>46 (27%)</a:t>
                      </a:r>
                    </a:p>
                  </a:txBody>
                  <a:tcPr/>
                </a:tc>
                <a:extLst>
                  <a:ext uri="{0D108BD9-81ED-4DB2-BD59-A6C34878D82A}">
                    <a16:rowId xmlns:a16="http://schemas.microsoft.com/office/drawing/2014/main" val="2477339369"/>
                  </a:ext>
                </a:extLst>
              </a:tr>
              <a:tr h="370840">
                <a:tc>
                  <a:txBody>
                    <a:bodyPr/>
                    <a:lstStyle/>
                    <a:p>
                      <a:r>
                        <a:rPr lang="en-US" sz="1600" dirty="0">
                          <a:latin typeface="Arial" panose="020B0604020202020204" pitchFamily="34" charset="0"/>
                          <a:cs typeface="Arial" panose="020B0604020202020204" pitchFamily="34" charset="0"/>
                        </a:rPr>
                        <a:t>Race &amp; Ethnicity, N (%)</a:t>
                      </a:r>
                    </a:p>
                  </a:txBody>
                  <a:tcPr/>
                </a:tc>
                <a:tc>
                  <a:txBody>
                    <a:bodyPr/>
                    <a:lstStyle/>
                    <a:p>
                      <a:endParaRPr lang="en-US" sz="1600"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endParaRPr lang="en-US" sz="1600" b="0" dirty="0">
                        <a:latin typeface="Arial" panose="020B0604020202020204" pitchFamily="34" charset="0"/>
                        <a:cs typeface="Arial" panose="020B0604020202020204" pitchFamily="34" charset="0"/>
                      </a:endParaRPr>
                    </a:p>
                  </a:txBody>
                  <a:tcPr/>
                </a:tc>
                <a:tc>
                  <a:txBody>
                    <a:bodyPr/>
                    <a:lstStyle/>
                    <a:p>
                      <a:endParaRPr lang="en-US" sz="1600" b="0" dirty="0">
                        <a:latin typeface="Arial" panose="020B0604020202020204" pitchFamily="34" charset="0"/>
                        <a:cs typeface="Arial" panose="020B0604020202020204" pitchFamily="34" charset="0"/>
                      </a:endParaRPr>
                    </a:p>
                  </a:txBody>
                  <a:tcPr/>
                </a:tc>
                <a:tc>
                  <a:txBody>
                    <a:bodyPr/>
                    <a:lstStyle/>
                    <a:p>
                      <a:endParaRPr lang="en-US" sz="1600" b="0" dirty="0">
                        <a:latin typeface="Arial" panose="020B0604020202020204" pitchFamily="34" charset="0"/>
                        <a:cs typeface="Arial" panose="020B0604020202020204" pitchFamily="34" charset="0"/>
                      </a:endParaRPr>
                    </a:p>
                  </a:txBody>
                  <a:tcPr/>
                </a:tc>
                <a:tc>
                  <a:txBody>
                    <a:bodyPr/>
                    <a:lstStyle/>
                    <a:p>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30225753"/>
                  </a:ext>
                </a:extLst>
              </a:tr>
              <a:tr h="370840">
                <a:tc>
                  <a:txBody>
                    <a:bodyPr/>
                    <a:lstStyle/>
                    <a:p>
                      <a:r>
                        <a:rPr lang="en-US" sz="1600" dirty="0">
                          <a:latin typeface="Arial" panose="020B0604020202020204" pitchFamily="34" charset="0"/>
                          <a:cs typeface="Arial" panose="020B0604020202020204" pitchFamily="34" charset="0"/>
                        </a:rPr>
                        <a:t>   White Non-Hispanic (NH)</a:t>
                      </a:r>
                    </a:p>
                  </a:txBody>
                  <a:tcPr/>
                </a:tc>
                <a:tc>
                  <a:txBody>
                    <a:bodyPr/>
                    <a:lstStyle/>
                    <a:p>
                      <a:r>
                        <a:rPr lang="en-US" sz="1600" b="0" dirty="0">
                          <a:latin typeface="Arial" panose="020B0604020202020204" pitchFamily="34" charset="0"/>
                          <a:cs typeface="Arial" panose="020B0604020202020204" pitchFamily="34" charset="0"/>
                        </a:rPr>
                        <a:t>510 (64%)</a:t>
                      </a:r>
                    </a:p>
                  </a:txBody>
                  <a:tcPr>
                    <a:solidFill>
                      <a:schemeClr val="accent6">
                        <a:lumMod val="40000"/>
                        <a:lumOff val="60000"/>
                      </a:schemeClr>
                    </a:solidFill>
                  </a:tcPr>
                </a:tc>
                <a:tc>
                  <a:txBody>
                    <a:bodyPr/>
                    <a:lstStyle/>
                    <a:p>
                      <a:r>
                        <a:rPr lang="en-US" sz="1600" b="0" dirty="0">
                          <a:latin typeface="Arial" panose="020B0604020202020204" pitchFamily="34" charset="0"/>
                          <a:cs typeface="Arial" panose="020B0604020202020204" pitchFamily="34" charset="0"/>
                        </a:rPr>
                        <a:t>26 (21%)</a:t>
                      </a:r>
                    </a:p>
                  </a:txBody>
                  <a:tcPr/>
                </a:tc>
                <a:tc>
                  <a:txBody>
                    <a:bodyPr/>
                    <a:lstStyle/>
                    <a:p>
                      <a:r>
                        <a:rPr lang="en-US" sz="1600" b="0" dirty="0">
                          <a:latin typeface="Arial" panose="020B0604020202020204" pitchFamily="34" charset="0"/>
                          <a:cs typeface="Arial" panose="020B0604020202020204" pitchFamily="34" charset="0"/>
                        </a:rPr>
                        <a:t>179 (63%)</a:t>
                      </a:r>
                    </a:p>
                  </a:txBody>
                  <a:tcPr/>
                </a:tc>
                <a:tc>
                  <a:txBody>
                    <a:bodyPr/>
                    <a:lstStyle/>
                    <a:p>
                      <a:r>
                        <a:rPr lang="en-US" sz="1600" b="0" dirty="0">
                          <a:latin typeface="Arial" panose="020B0604020202020204" pitchFamily="34" charset="0"/>
                          <a:cs typeface="Arial" panose="020B0604020202020204" pitchFamily="34" charset="0"/>
                        </a:rPr>
                        <a:t>148 (80%)</a:t>
                      </a:r>
                    </a:p>
                  </a:txBody>
                  <a:tcPr/>
                </a:tc>
                <a:tc>
                  <a:txBody>
                    <a:bodyPr/>
                    <a:lstStyle/>
                    <a:p>
                      <a:r>
                        <a:rPr lang="en-US" sz="1600" b="0" dirty="0">
                          <a:latin typeface="Arial" panose="020B0604020202020204" pitchFamily="34" charset="0"/>
                          <a:cs typeface="Arial" panose="020B0604020202020204" pitchFamily="34" charset="0"/>
                        </a:rPr>
                        <a:t>157 (76%)</a:t>
                      </a:r>
                    </a:p>
                  </a:txBody>
                  <a:tcPr/>
                </a:tc>
                <a:extLst>
                  <a:ext uri="{0D108BD9-81ED-4DB2-BD59-A6C34878D82A}">
                    <a16:rowId xmlns:a16="http://schemas.microsoft.com/office/drawing/2014/main" val="2899120593"/>
                  </a:ext>
                </a:extLst>
              </a:tr>
              <a:tr h="370840">
                <a:tc>
                  <a:txBody>
                    <a:bodyPr/>
                    <a:lstStyle/>
                    <a:p>
                      <a:r>
                        <a:rPr lang="en-US" sz="1600" dirty="0">
                          <a:latin typeface="Arial" panose="020B0604020202020204" pitchFamily="34" charset="0"/>
                          <a:cs typeface="Arial" panose="020B0604020202020204" pitchFamily="34" charset="0"/>
                        </a:rPr>
                        <a:t>   Black or African American NH</a:t>
                      </a:r>
                    </a:p>
                  </a:txBody>
                  <a:tcPr/>
                </a:tc>
                <a:tc>
                  <a:txBody>
                    <a:bodyPr/>
                    <a:lstStyle/>
                    <a:p>
                      <a:r>
                        <a:rPr lang="en-US" sz="1600" dirty="0">
                          <a:latin typeface="Arial" panose="020B0604020202020204" pitchFamily="34" charset="0"/>
                          <a:cs typeface="Arial" panose="020B0604020202020204" pitchFamily="34" charset="0"/>
                        </a:rPr>
                        <a:t>132 (17%)</a:t>
                      </a:r>
                    </a:p>
                  </a:txBody>
                  <a:tcPr>
                    <a:solidFill>
                      <a:schemeClr val="accent6">
                        <a:lumMod val="60000"/>
                        <a:lumOff val="40000"/>
                      </a:schemeClr>
                    </a:solidFill>
                  </a:tcPr>
                </a:tc>
                <a:tc>
                  <a:txBody>
                    <a:bodyPr/>
                    <a:lstStyle/>
                    <a:p>
                      <a:r>
                        <a:rPr lang="en-US" sz="1600" b="0" dirty="0">
                          <a:latin typeface="Arial" panose="020B0604020202020204" pitchFamily="34" charset="0"/>
                          <a:cs typeface="Arial" panose="020B0604020202020204" pitchFamily="34" charset="0"/>
                        </a:rPr>
                        <a:t>42 (34%)</a:t>
                      </a:r>
                    </a:p>
                  </a:txBody>
                  <a:tcPr/>
                </a:tc>
                <a:tc>
                  <a:txBody>
                    <a:bodyPr/>
                    <a:lstStyle/>
                    <a:p>
                      <a:r>
                        <a:rPr lang="en-US" sz="1600" b="0" dirty="0">
                          <a:latin typeface="Arial" panose="020B0604020202020204" pitchFamily="34" charset="0"/>
                          <a:cs typeface="Arial" panose="020B0604020202020204" pitchFamily="34" charset="0"/>
                        </a:rPr>
                        <a:t>  52 (18%)</a:t>
                      </a:r>
                    </a:p>
                  </a:txBody>
                  <a:tcPr/>
                </a:tc>
                <a:tc>
                  <a:txBody>
                    <a:bodyPr/>
                    <a:lstStyle/>
                    <a:p>
                      <a:r>
                        <a:rPr lang="en-US" sz="1600" b="0" dirty="0">
                          <a:latin typeface="Arial" panose="020B0604020202020204" pitchFamily="34" charset="0"/>
                          <a:cs typeface="Arial" panose="020B0604020202020204" pitchFamily="34" charset="0"/>
                        </a:rPr>
                        <a:t>  11 (  6%)</a:t>
                      </a:r>
                    </a:p>
                  </a:txBody>
                  <a:tcPr/>
                </a:tc>
                <a:tc>
                  <a:txBody>
                    <a:bodyPr/>
                    <a:lstStyle/>
                    <a:p>
                      <a:r>
                        <a:rPr lang="en-US" sz="1600" b="0" dirty="0">
                          <a:latin typeface="Arial" panose="020B0604020202020204" pitchFamily="34" charset="0"/>
                          <a:cs typeface="Arial" panose="020B0604020202020204" pitchFamily="34" charset="0"/>
                        </a:rPr>
                        <a:t>  27 (13%)</a:t>
                      </a:r>
                    </a:p>
                  </a:txBody>
                  <a:tcPr/>
                </a:tc>
                <a:extLst>
                  <a:ext uri="{0D108BD9-81ED-4DB2-BD59-A6C34878D82A}">
                    <a16:rowId xmlns:a16="http://schemas.microsoft.com/office/drawing/2014/main" val="4079723784"/>
                  </a:ext>
                </a:extLst>
              </a:tr>
              <a:tr h="370840">
                <a:tc>
                  <a:txBody>
                    <a:bodyPr/>
                    <a:lstStyle/>
                    <a:p>
                      <a:r>
                        <a:rPr lang="en-US" sz="1600" dirty="0">
                          <a:latin typeface="Arial" panose="020B0604020202020204" pitchFamily="34" charset="0"/>
                          <a:cs typeface="Arial" panose="020B0604020202020204" pitchFamily="34" charset="0"/>
                        </a:rPr>
                        <a:t>   Hispanic</a:t>
                      </a:r>
                    </a:p>
                  </a:txBody>
                  <a:tcPr/>
                </a:tc>
                <a:tc>
                  <a:txBody>
                    <a:bodyPr/>
                    <a:lstStyle/>
                    <a:p>
                      <a:r>
                        <a:rPr lang="en-US" sz="1600" dirty="0">
                          <a:latin typeface="Arial" panose="020B0604020202020204" pitchFamily="34" charset="0"/>
                          <a:cs typeface="Arial" panose="020B0604020202020204" pitchFamily="34" charset="0"/>
                        </a:rPr>
                        <a:t>  86 (11%)</a:t>
                      </a:r>
                    </a:p>
                  </a:txBody>
                  <a:tcPr>
                    <a:solidFill>
                      <a:schemeClr val="accent6">
                        <a:lumMod val="40000"/>
                        <a:lumOff val="60000"/>
                      </a:schemeClr>
                    </a:solidFill>
                  </a:tcPr>
                </a:tc>
                <a:tc>
                  <a:txBody>
                    <a:bodyPr/>
                    <a:lstStyle/>
                    <a:p>
                      <a:r>
                        <a:rPr lang="en-US" sz="1600" b="0" dirty="0">
                          <a:latin typeface="Arial" panose="020B0604020202020204" pitchFamily="34" charset="0"/>
                          <a:cs typeface="Arial" panose="020B0604020202020204" pitchFamily="34" charset="0"/>
                        </a:rPr>
                        <a:t>46 (37%)</a:t>
                      </a:r>
                    </a:p>
                  </a:txBody>
                  <a:tcPr/>
                </a:tc>
                <a:tc>
                  <a:txBody>
                    <a:bodyPr/>
                    <a:lstStyle/>
                    <a:p>
                      <a:r>
                        <a:rPr lang="en-US" sz="1600" b="0" dirty="0">
                          <a:latin typeface="Arial" panose="020B0604020202020204" pitchFamily="34" charset="0"/>
                          <a:cs typeface="Arial" panose="020B0604020202020204" pitchFamily="34" charset="0"/>
                        </a:rPr>
                        <a:t>  21 (  7%)</a:t>
                      </a:r>
                    </a:p>
                  </a:txBody>
                  <a:tcPr/>
                </a:tc>
                <a:tc>
                  <a:txBody>
                    <a:bodyPr/>
                    <a:lstStyle/>
                    <a:p>
                      <a:r>
                        <a:rPr lang="en-US" sz="1600" b="0" dirty="0">
                          <a:latin typeface="Arial" panose="020B0604020202020204" pitchFamily="34" charset="0"/>
                          <a:cs typeface="Arial" panose="020B0604020202020204" pitchFamily="34" charset="0"/>
                        </a:rPr>
                        <a:t>  17 (  9%)</a:t>
                      </a:r>
                    </a:p>
                  </a:txBody>
                  <a:tcPr/>
                </a:tc>
                <a:tc>
                  <a:txBody>
                    <a:bodyPr/>
                    <a:lstStyle/>
                    <a:p>
                      <a:r>
                        <a:rPr lang="en-US" sz="1600" b="0" dirty="0">
                          <a:latin typeface="Arial" panose="020B0604020202020204" pitchFamily="34" charset="0"/>
                          <a:cs typeface="Arial" panose="020B0604020202020204" pitchFamily="34" charset="0"/>
                        </a:rPr>
                        <a:t>  -    (&lt;5%)</a:t>
                      </a:r>
                    </a:p>
                  </a:txBody>
                  <a:tcPr/>
                </a:tc>
                <a:extLst>
                  <a:ext uri="{0D108BD9-81ED-4DB2-BD59-A6C34878D82A}">
                    <a16:rowId xmlns:a16="http://schemas.microsoft.com/office/drawing/2014/main" val="3227545612"/>
                  </a:ext>
                </a:extLst>
              </a:tr>
              <a:tr h="370840">
                <a:tc>
                  <a:txBody>
                    <a:bodyPr/>
                    <a:lstStyle/>
                    <a:p>
                      <a:r>
                        <a:rPr lang="en-US" sz="1600" dirty="0">
                          <a:latin typeface="Arial" panose="020B0604020202020204" pitchFamily="34" charset="0"/>
                          <a:cs typeface="Arial" panose="020B0604020202020204" pitchFamily="34" charset="0"/>
                        </a:rPr>
                        <a:t>   Asian </a:t>
                      </a:r>
                    </a:p>
                  </a:txBody>
                  <a:tcPr/>
                </a:tc>
                <a:tc>
                  <a:txBody>
                    <a:bodyPr/>
                    <a:lstStyle/>
                    <a:p>
                      <a:r>
                        <a:rPr lang="en-US" sz="1600" dirty="0">
                          <a:latin typeface="Arial" panose="020B0604020202020204" pitchFamily="34" charset="0"/>
                          <a:cs typeface="Arial" panose="020B0604020202020204" pitchFamily="34" charset="0"/>
                        </a:rPr>
                        <a:t>  42 (  5%)</a:t>
                      </a:r>
                    </a:p>
                  </a:txBody>
                  <a:tcPr>
                    <a:solidFill>
                      <a:schemeClr val="accent6">
                        <a:lumMod val="60000"/>
                        <a:lumOff val="40000"/>
                      </a:schemeClr>
                    </a:solidFill>
                  </a:tcPr>
                </a:tc>
                <a:tc>
                  <a:txBody>
                    <a:bodyPr/>
                    <a:lstStyle/>
                    <a:p>
                      <a:r>
                        <a:rPr lang="en-US" sz="1600" dirty="0">
                          <a:latin typeface="Arial" panose="020B0604020202020204" pitchFamily="34" charset="0"/>
                          <a:cs typeface="Arial" panose="020B0604020202020204" pitchFamily="34" charset="0"/>
                        </a:rPr>
                        <a:t>  -  (&lt;5%)</a:t>
                      </a:r>
                    </a:p>
                  </a:txBody>
                  <a:tcPr/>
                </a:tc>
                <a:tc>
                  <a:txBody>
                    <a:bodyPr/>
                    <a:lstStyle/>
                    <a:p>
                      <a:r>
                        <a:rPr lang="en-US" sz="1600" dirty="0">
                          <a:latin typeface="Arial" panose="020B0604020202020204" pitchFamily="34" charset="0"/>
                          <a:cs typeface="Arial" panose="020B0604020202020204" pitchFamily="34" charset="0"/>
                        </a:rPr>
                        <a:t>  20 (  7%)</a:t>
                      </a:r>
                    </a:p>
                  </a:txBody>
                  <a:tcPr/>
                </a:tc>
                <a:tc>
                  <a:txBody>
                    <a:bodyPr/>
                    <a:lstStyle/>
                    <a:p>
                      <a:r>
                        <a:rPr lang="en-US" sz="1600" dirty="0">
                          <a:latin typeface="Arial" panose="020B0604020202020204" pitchFamily="34" charset="0"/>
                          <a:cs typeface="Arial" panose="020B0604020202020204" pitchFamily="34" charset="0"/>
                        </a:rPr>
                        <a:t>    - (&lt;5%)</a:t>
                      </a:r>
                    </a:p>
                  </a:txBody>
                  <a:tcPr/>
                </a:tc>
                <a:tc>
                  <a:txBody>
                    <a:bodyPr/>
                    <a:lstStyle/>
                    <a:p>
                      <a:r>
                        <a:rPr lang="en-US" sz="1600" dirty="0">
                          <a:latin typeface="Arial" panose="020B0604020202020204" pitchFamily="34" charset="0"/>
                          <a:cs typeface="Arial" panose="020B0604020202020204" pitchFamily="34" charset="0"/>
                        </a:rPr>
                        <a:t>  15 (  7%)</a:t>
                      </a:r>
                    </a:p>
                  </a:txBody>
                  <a:tcPr/>
                </a:tc>
                <a:extLst>
                  <a:ext uri="{0D108BD9-81ED-4DB2-BD59-A6C34878D82A}">
                    <a16:rowId xmlns:a16="http://schemas.microsoft.com/office/drawing/2014/main" val="2984165997"/>
                  </a:ext>
                </a:extLst>
              </a:tr>
              <a:tr h="370840">
                <a:tc>
                  <a:txBody>
                    <a:bodyPr/>
                    <a:lstStyle/>
                    <a:p>
                      <a:r>
                        <a:rPr lang="en-US" sz="1600" dirty="0">
                          <a:latin typeface="Arial" panose="020B0604020202020204" pitchFamily="34" charset="0"/>
                          <a:cs typeface="Arial" panose="020B0604020202020204" pitchFamily="34" charset="0"/>
                        </a:rPr>
                        <a:t>   Other</a:t>
                      </a:r>
                    </a:p>
                  </a:txBody>
                  <a:tcPr/>
                </a:tc>
                <a:tc>
                  <a:txBody>
                    <a:bodyPr/>
                    <a:lstStyle/>
                    <a:p>
                      <a:r>
                        <a:rPr lang="en-US" sz="1600" dirty="0">
                          <a:latin typeface="Arial" panose="020B0604020202020204" pitchFamily="34" charset="0"/>
                          <a:cs typeface="Arial" panose="020B0604020202020204" pitchFamily="34" charset="0"/>
                        </a:rPr>
                        <a:t>  30 (  4%)</a:t>
                      </a:r>
                    </a:p>
                  </a:txBody>
                  <a:tcPr>
                    <a:solidFill>
                      <a:schemeClr val="accent6">
                        <a:lumMod val="40000"/>
                        <a:lumOff val="60000"/>
                      </a:schemeClr>
                    </a:solidFill>
                  </a:tcPr>
                </a:tc>
                <a:tc>
                  <a:txBody>
                    <a:bodyPr/>
                    <a:lstStyle/>
                    <a:p>
                      <a:r>
                        <a:rPr lang="en-US" sz="1600" dirty="0">
                          <a:latin typeface="Arial" panose="020B0604020202020204" pitchFamily="34" charset="0"/>
                          <a:cs typeface="Arial" panose="020B0604020202020204" pitchFamily="34" charset="0"/>
                        </a:rPr>
                        <a:t>  9 (  7%)</a:t>
                      </a:r>
                    </a:p>
                  </a:txBody>
                  <a:tcPr/>
                </a:tc>
                <a:tc>
                  <a:txBody>
                    <a:bodyPr/>
                    <a:lstStyle/>
                    <a:p>
                      <a:r>
                        <a:rPr lang="en-US" sz="1600" dirty="0">
                          <a:latin typeface="Arial" panose="020B0604020202020204" pitchFamily="34" charset="0"/>
                          <a:cs typeface="Arial" panose="020B0604020202020204" pitchFamily="34" charset="0"/>
                        </a:rPr>
                        <a:t>   -  (&lt;5%)</a:t>
                      </a:r>
                    </a:p>
                  </a:txBody>
                  <a:tcPr/>
                </a:tc>
                <a:tc>
                  <a:txBody>
                    <a:bodyPr/>
                    <a:lstStyle/>
                    <a:p>
                      <a:r>
                        <a:rPr lang="en-US" sz="1600" dirty="0">
                          <a:latin typeface="Arial" panose="020B0604020202020204" pitchFamily="34" charset="0"/>
                          <a:cs typeface="Arial" panose="020B0604020202020204" pitchFamily="34" charset="0"/>
                        </a:rPr>
                        <a:t>    - (&lt;5%)</a:t>
                      </a:r>
                    </a:p>
                  </a:txBody>
                  <a:tcPr/>
                </a:tc>
                <a:tc>
                  <a:txBody>
                    <a:bodyPr/>
                    <a:lstStyle/>
                    <a:p>
                      <a:r>
                        <a:rPr lang="en-US" sz="1600" dirty="0">
                          <a:latin typeface="Arial" panose="020B0604020202020204" pitchFamily="34" charset="0"/>
                          <a:cs typeface="Arial" panose="020B0604020202020204" pitchFamily="34" charset="0"/>
                        </a:rPr>
                        <a:t>   -   (&lt;5%)</a:t>
                      </a:r>
                    </a:p>
                  </a:txBody>
                  <a:tcPr/>
                </a:tc>
                <a:extLst>
                  <a:ext uri="{0D108BD9-81ED-4DB2-BD59-A6C34878D82A}">
                    <a16:rowId xmlns:a16="http://schemas.microsoft.com/office/drawing/2014/main" val="911617615"/>
                  </a:ext>
                </a:extLst>
              </a:tr>
            </a:tbl>
          </a:graphicData>
        </a:graphic>
      </p:graphicFrame>
      <p:sp>
        <p:nvSpPr>
          <p:cNvPr id="7" name="TextBox 6">
            <a:extLst>
              <a:ext uri="{FF2B5EF4-FFF2-40B4-BE49-F238E27FC236}">
                <a16:creationId xmlns:a16="http://schemas.microsoft.com/office/drawing/2014/main" id="{9EFB5A26-8414-CA25-3129-5713EC7036F7}"/>
              </a:ext>
            </a:extLst>
          </p:cNvPr>
          <p:cNvSpPr txBox="1"/>
          <p:nvPr/>
        </p:nvSpPr>
        <p:spPr>
          <a:xfrm>
            <a:off x="545431" y="6482080"/>
            <a:ext cx="10708105" cy="369332"/>
          </a:xfrm>
          <a:prstGeom prst="rect">
            <a:avLst/>
          </a:prstGeom>
          <a:noFill/>
        </p:spPr>
        <p:txBody>
          <a:bodyPr wrap="square" rtlCol="0">
            <a:spAutoFit/>
          </a:bodyPr>
          <a:lstStyle/>
          <a:p>
            <a:r>
              <a:rPr lang="en-US" sz="1800" dirty="0"/>
              <a:t>* FQHC – Federally Qualified Health Center, FFS – Fee for Service, HCS – Health Care System, NH - </a:t>
            </a:r>
            <a:r>
              <a:rPr lang="en-US" sz="1800" dirty="0" err="1"/>
              <a:t>NonHispanic</a:t>
            </a:r>
            <a:endParaRPr lang="en-US" sz="1800" dirty="0"/>
          </a:p>
        </p:txBody>
      </p:sp>
      <p:sp>
        <p:nvSpPr>
          <p:cNvPr id="9" name="Rectangle: Rounded Corners 8">
            <a:extLst>
              <a:ext uri="{FF2B5EF4-FFF2-40B4-BE49-F238E27FC236}">
                <a16:creationId xmlns:a16="http://schemas.microsoft.com/office/drawing/2014/main" id="{976C0150-9A66-8A97-510A-3496E35B5165}"/>
              </a:ext>
            </a:extLst>
          </p:cNvPr>
          <p:cNvSpPr/>
          <p:nvPr/>
        </p:nvSpPr>
        <p:spPr>
          <a:xfrm>
            <a:off x="5089236" y="4555959"/>
            <a:ext cx="5689606" cy="114219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50E6AAC-1B3B-0BF7-85DF-AE47AE01EF30}"/>
              </a:ext>
            </a:extLst>
          </p:cNvPr>
          <p:cNvSpPr/>
          <p:nvPr/>
        </p:nvSpPr>
        <p:spPr>
          <a:xfrm>
            <a:off x="5089236" y="3510908"/>
            <a:ext cx="5689606" cy="71513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65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A585991-62DF-1359-50B3-E3170CC8E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7E028-E986-EA03-6D20-38E5B2F591CE}"/>
              </a:ext>
            </a:extLst>
          </p:cNvPr>
          <p:cNvSpPr>
            <a:spLocks noGrp="1"/>
          </p:cNvSpPr>
          <p:nvPr>
            <p:ph type="title"/>
          </p:nvPr>
        </p:nvSpPr>
        <p:spPr>
          <a:xfrm>
            <a:off x="-214964" y="-89169"/>
            <a:ext cx="12406964" cy="1325563"/>
          </a:xfrm>
        </p:spPr>
        <p:txBody>
          <a:bodyPr>
            <a:normAutofit/>
          </a:bodyPr>
          <a:lstStyle/>
          <a:p>
            <a:pPr algn="ctr"/>
            <a:r>
              <a:rPr lang="en-US" sz="4000" b="1" dirty="0">
                <a:solidFill>
                  <a:srgbClr val="0070C0"/>
                </a:solidFill>
                <a:latin typeface="+mj-lt"/>
              </a:rPr>
              <a:t>Baseline Participant Clinical Characteristics*</a:t>
            </a:r>
            <a:endParaRPr lang="en-US" sz="4000" dirty="0"/>
          </a:p>
        </p:txBody>
      </p:sp>
      <p:graphicFrame>
        <p:nvGraphicFramePr>
          <p:cNvPr id="6" name="Content Placeholder 5">
            <a:extLst>
              <a:ext uri="{FF2B5EF4-FFF2-40B4-BE49-F238E27FC236}">
                <a16:creationId xmlns:a16="http://schemas.microsoft.com/office/drawing/2014/main" id="{610432DB-0F05-B4BA-A614-2DA6CA103B8A}"/>
              </a:ext>
            </a:extLst>
          </p:cNvPr>
          <p:cNvGraphicFramePr>
            <a:graphicFrameLocks noGrp="1"/>
          </p:cNvGraphicFramePr>
          <p:nvPr>
            <p:ph idx="1"/>
          </p:nvPr>
        </p:nvGraphicFramePr>
        <p:xfrm>
          <a:off x="416542" y="1336850"/>
          <a:ext cx="11358916" cy="4739640"/>
        </p:xfrm>
        <a:graphic>
          <a:graphicData uri="http://schemas.openxmlformats.org/drawingml/2006/table">
            <a:tbl>
              <a:tblPr firstRow="1" bandRow="1">
                <a:tableStyleId>{5C22544A-7EE6-4342-B048-85BDC9FD1C3A}</a:tableStyleId>
              </a:tblPr>
              <a:tblGrid>
                <a:gridCol w="3269921">
                  <a:extLst>
                    <a:ext uri="{9D8B030D-6E8A-4147-A177-3AD203B41FA5}">
                      <a16:colId xmlns:a16="http://schemas.microsoft.com/office/drawing/2014/main" val="2619243475"/>
                    </a:ext>
                  </a:extLst>
                </a:gridCol>
                <a:gridCol w="1504732">
                  <a:extLst>
                    <a:ext uri="{9D8B030D-6E8A-4147-A177-3AD203B41FA5}">
                      <a16:colId xmlns:a16="http://schemas.microsoft.com/office/drawing/2014/main" val="2072852008"/>
                    </a:ext>
                  </a:extLst>
                </a:gridCol>
                <a:gridCol w="1550870">
                  <a:extLst>
                    <a:ext uri="{9D8B030D-6E8A-4147-A177-3AD203B41FA5}">
                      <a16:colId xmlns:a16="http://schemas.microsoft.com/office/drawing/2014/main" val="1273898314"/>
                    </a:ext>
                  </a:extLst>
                </a:gridCol>
                <a:gridCol w="1790267">
                  <a:extLst>
                    <a:ext uri="{9D8B030D-6E8A-4147-A177-3AD203B41FA5}">
                      <a16:colId xmlns:a16="http://schemas.microsoft.com/office/drawing/2014/main" val="2919775503"/>
                    </a:ext>
                  </a:extLst>
                </a:gridCol>
                <a:gridCol w="1488421">
                  <a:extLst>
                    <a:ext uri="{9D8B030D-6E8A-4147-A177-3AD203B41FA5}">
                      <a16:colId xmlns:a16="http://schemas.microsoft.com/office/drawing/2014/main" val="3770049823"/>
                    </a:ext>
                  </a:extLst>
                </a:gridCol>
                <a:gridCol w="1754705">
                  <a:extLst>
                    <a:ext uri="{9D8B030D-6E8A-4147-A177-3AD203B41FA5}">
                      <a16:colId xmlns:a16="http://schemas.microsoft.com/office/drawing/2014/main" val="968362033"/>
                    </a:ext>
                  </a:extLst>
                </a:gridCol>
              </a:tblGrid>
              <a:tr h="370840">
                <a:tc>
                  <a:txBody>
                    <a:bodyPr/>
                    <a:lstStyle/>
                    <a:p>
                      <a:r>
                        <a:rPr lang="en-US" sz="1600" dirty="0">
                          <a:latin typeface="Arial" panose="020B0604020202020204" pitchFamily="34" charset="0"/>
                          <a:cs typeface="Arial" panose="020B0604020202020204" pitchFamily="34" charset="0"/>
                        </a:rPr>
                        <a:t>Participant Characteristics</a:t>
                      </a:r>
                    </a:p>
                  </a:txBody>
                  <a:tcPr/>
                </a:tc>
                <a:tc>
                  <a:txBody>
                    <a:bodyPr/>
                    <a:lstStyle/>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Total</a:t>
                      </a:r>
                    </a:p>
                    <a:p>
                      <a:r>
                        <a:rPr lang="en-US" sz="1600" dirty="0">
                          <a:latin typeface="Arial" panose="020B0604020202020204" pitchFamily="34" charset="0"/>
                          <a:cs typeface="Arial" panose="020B0604020202020204" pitchFamily="34" charset="0"/>
                        </a:rPr>
                        <a:t>(N=800)</a:t>
                      </a:r>
                    </a:p>
                  </a:txBody>
                  <a:tcPr>
                    <a:solidFill>
                      <a:schemeClr val="accent6">
                        <a:lumMod val="75000"/>
                      </a:schemeClr>
                    </a:solidFill>
                  </a:tcPr>
                </a:tc>
                <a:tc>
                  <a:txBody>
                    <a:bodyPr/>
                    <a:lstStyle/>
                    <a:p>
                      <a:r>
                        <a:rPr lang="en-US" sz="1600" dirty="0">
                          <a:latin typeface="Arial" panose="020B0604020202020204" pitchFamily="34" charset="0"/>
                          <a:cs typeface="Arial" panose="020B0604020202020204" pitchFamily="34" charset="0"/>
                        </a:rPr>
                        <a:t>NYC – FQHC Network HCS</a:t>
                      </a:r>
                    </a:p>
                    <a:p>
                      <a:r>
                        <a:rPr lang="en-US" sz="1600" dirty="0">
                          <a:latin typeface="Arial" panose="020B0604020202020204" pitchFamily="34" charset="0"/>
                          <a:cs typeface="Arial" panose="020B0604020202020204" pitchFamily="34" charset="0"/>
                        </a:rPr>
                        <a:t>(N=123)</a:t>
                      </a:r>
                    </a:p>
                  </a:txBody>
                  <a:tcPr/>
                </a:tc>
                <a:tc>
                  <a:txBody>
                    <a:bodyPr/>
                    <a:lstStyle/>
                    <a:p>
                      <a:r>
                        <a:rPr lang="en-US" sz="1600" dirty="0">
                          <a:latin typeface="Arial" panose="020B0604020202020204" pitchFamily="34" charset="0"/>
                          <a:cs typeface="Arial" panose="020B0604020202020204" pitchFamily="34" charset="0"/>
                        </a:rPr>
                        <a:t>Northern CA – Integrated HCS</a:t>
                      </a:r>
                    </a:p>
                    <a:p>
                      <a:r>
                        <a:rPr lang="en-US" sz="1600" dirty="0">
                          <a:latin typeface="Arial" panose="020B0604020202020204" pitchFamily="34" charset="0"/>
                          <a:cs typeface="Arial" panose="020B0604020202020204" pitchFamily="34" charset="0"/>
                        </a:rPr>
                        <a:t>(N=286)</a:t>
                      </a:r>
                    </a:p>
                  </a:txBody>
                  <a:tcPr/>
                </a:tc>
                <a:tc>
                  <a:txBody>
                    <a:bodyPr/>
                    <a:lstStyle/>
                    <a:p>
                      <a:r>
                        <a:rPr lang="en-US" sz="1600" dirty="0">
                          <a:latin typeface="Arial" panose="020B0604020202020204" pitchFamily="34" charset="0"/>
                          <a:cs typeface="Arial" panose="020B0604020202020204" pitchFamily="34" charset="0"/>
                        </a:rPr>
                        <a:t>Pacific NW – </a:t>
                      </a:r>
                    </a:p>
                    <a:p>
                      <a:r>
                        <a:rPr lang="en-US" sz="1600" dirty="0">
                          <a:latin typeface="Arial" panose="020B0604020202020204" pitchFamily="34" charset="0"/>
                          <a:cs typeface="Arial" panose="020B0604020202020204" pitchFamily="34" charset="0"/>
                        </a:rPr>
                        <a:t>Integrated HCS (N=185)</a:t>
                      </a:r>
                    </a:p>
                  </a:txBody>
                  <a:tcPr/>
                </a:tc>
                <a:tc>
                  <a:txBody>
                    <a:bodyPr/>
                    <a:lstStyle/>
                    <a:p>
                      <a:r>
                        <a:rPr lang="en-US" sz="1600" dirty="0">
                          <a:latin typeface="Arial" panose="020B0604020202020204" pitchFamily="34" charset="0"/>
                          <a:cs typeface="Arial" panose="020B0604020202020204" pitchFamily="34" charset="0"/>
                        </a:rPr>
                        <a:t>Northern CA – </a:t>
                      </a:r>
                    </a:p>
                    <a:p>
                      <a:r>
                        <a:rPr lang="en-US" sz="1600" dirty="0">
                          <a:latin typeface="Arial" panose="020B0604020202020204" pitchFamily="34" charset="0"/>
                          <a:cs typeface="Arial" panose="020B0604020202020204" pitchFamily="34" charset="0"/>
                        </a:rPr>
                        <a:t>FFS HCS</a:t>
                      </a:r>
                    </a:p>
                    <a:p>
                      <a:r>
                        <a:rPr lang="en-US" sz="1600" dirty="0">
                          <a:latin typeface="Arial" panose="020B0604020202020204" pitchFamily="34" charset="0"/>
                          <a:cs typeface="Arial" panose="020B0604020202020204" pitchFamily="34" charset="0"/>
                        </a:rPr>
                        <a:t>(N=206)</a:t>
                      </a:r>
                    </a:p>
                  </a:txBody>
                  <a:tcPr/>
                </a:tc>
                <a:extLst>
                  <a:ext uri="{0D108BD9-81ED-4DB2-BD59-A6C34878D82A}">
                    <a16:rowId xmlns:a16="http://schemas.microsoft.com/office/drawing/2014/main" val="251371601"/>
                  </a:ext>
                </a:extLst>
              </a:tr>
              <a:tr h="370840">
                <a:tc>
                  <a:txBody>
                    <a:bodyPr/>
                    <a:lstStyle/>
                    <a:p>
                      <a:r>
                        <a:rPr lang="en-US" sz="1600" dirty="0">
                          <a:latin typeface="Arial" panose="020B0604020202020204" pitchFamily="34" charset="0"/>
                          <a:cs typeface="Arial" panose="020B0604020202020204" pitchFamily="34" charset="0"/>
                        </a:rPr>
                        <a:t>Back Pain Characteristics</a:t>
                      </a:r>
                    </a:p>
                  </a:txBody>
                  <a:tcPr/>
                </a:tc>
                <a:tc>
                  <a:txBody>
                    <a:bodyPr/>
                    <a:lstStyle/>
                    <a:p>
                      <a:endParaRPr lang="en-US" sz="1600"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3289620"/>
                  </a:ext>
                </a:extLst>
              </a:tr>
              <a:tr h="370840">
                <a:tc>
                  <a:txBody>
                    <a:bodyPr/>
                    <a:lstStyle/>
                    <a:p>
                      <a:r>
                        <a:rPr lang="en-US" sz="1600" dirty="0">
                          <a:latin typeface="Arial" panose="020B0604020202020204" pitchFamily="34" charset="0"/>
                          <a:cs typeface="Arial" panose="020B0604020202020204" pitchFamily="34" charset="0"/>
                        </a:rPr>
                        <a:t>    High Impact Chronic Pain</a:t>
                      </a:r>
                    </a:p>
                  </a:txBody>
                  <a:tcPr/>
                </a:tc>
                <a:tc>
                  <a:txBody>
                    <a:bodyPr/>
                    <a:lstStyle/>
                    <a:p>
                      <a:pPr algn="ctr"/>
                      <a:r>
                        <a:rPr lang="en-US" sz="1600" b="1" dirty="0">
                          <a:latin typeface="Arial" panose="020B0604020202020204" pitchFamily="34" charset="0"/>
                          <a:cs typeface="Arial" panose="020B0604020202020204" pitchFamily="34" charset="0"/>
                        </a:rPr>
                        <a:t>375 (47%)</a:t>
                      </a:r>
                    </a:p>
                  </a:txBody>
                  <a:tcPr>
                    <a:solidFill>
                      <a:schemeClr val="accent6">
                        <a:lumMod val="40000"/>
                        <a:lumOff val="60000"/>
                      </a:schemeClr>
                    </a:solidFill>
                  </a:tcPr>
                </a:tc>
                <a:tc>
                  <a:txBody>
                    <a:bodyPr/>
                    <a:lstStyle/>
                    <a:p>
                      <a:pPr algn="ctr"/>
                      <a:r>
                        <a:rPr lang="en-US" sz="1600" b="1" dirty="0">
                          <a:latin typeface="Arial" panose="020B0604020202020204" pitchFamily="34" charset="0"/>
                          <a:cs typeface="Arial" panose="020B0604020202020204" pitchFamily="34" charset="0"/>
                        </a:rPr>
                        <a:t>74 (61%)</a:t>
                      </a:r>
                    </a:p>
                  </a:txBody>
                  <a:tcPr/>
                </a:tc>
                <a:tc>
                  <a:txBody>
                    <a:bodyPr/>
                    <a:lstStyle/>
                    <a:p>
                      <a:pPr algn="ctr"/>
                      <a:r>
                        <a:rPr lang="en-US" sz="1600" b="0" dirty="0">
                          <a:latin typeface="Arial" panose="020B0604020202020204" pitchFamily="34" charset="0"/>
                          <a:cs typeface="Arial" panose="020B0604020202020204" pitchFamily="34" charset="0"/>
                        </a:rPr>
                        <a:t>124 (44%)</a:t>
                      </a:r>
                    </a:p>
                  </a:txBody>
                  <a:tcPr/>
                </a:tc>
                <a:tc>
                  <a:txBody>
                    <a:bodyPr/>
                    <a:lstStyle/>
                    <a:p>
                      <a:pPr algn="ctr"/>
                      <a:r>
                        <a:rPr lang="en-US" sz="1600" b="0" dirty="0">
                          <a:latin typeface="Arial" panose="020B0604020202020204" pitchFamily="34" charset="0"/>
                          <a:cs typeface="Arial" panose="020B0604020202020204" pitchFamily="34" charset="0"/>
                        </a:rPr>
                        <a:t>73 (40%)</a:t>
                      </a:r>
                    </a:p>
                  </a:txBody>
                  <a:tcPr/>
                </a:tc>
                <a:tc>
                  <a:txBody>
                    <a:bodyPr/>
                    <a:lstStyle/>
                    <a:p>
                      <a:pPr algn="ctr"/>
                      <a:r>
                        <a:rPr lang="en-US" sz="1600" b="0" dirty="0">
                          <a:latin typeface="Arial" panose="020B0604020202020204" pitchFamily="34" charset="0"/>
                          <a:cs typeface="Arial" panose="020B0604020202020204" pitchFamily="34" charset="0"/>
                        </a:rPr>
                        <a:t>104 (51%)</a:t>
                      </a:r>
                    </a:p>
                  </a:txBody>
                  <a:tcPr/>
                </a:tc>
                <a:extLst>
                  <a:ext uri="{0D108BD9-81ED-4DB2-BD59-A6C34878D82A}">
                    <a16:rowId xmlns:a16="http://schemas.microsoft.com/office/drawing/2014/main" val="625014740"/>
                  </a:ext>
                </a:extLst>
              </a:tr>
              <a:tr h="370840">
                <a:tc>
                  <a:txBody>
                    <a:bodyPr/>
                    <a:lstStyle/>
                    <a:p>
                      <a:r>
                        <a:rPr lang="en-US" sz="1600" dirty="0">
                          <a:latin typeface="Arial" panose="020B0604020202020204" pitchFamily="34" charset="0"/>
                          <a:cs typeface="Arial" panose="020B0604020202020204" pitchFamily="34" charset="0"/>
                        </a:rPr>
                        <a:t>    Number of Pain Conditions</a:t>
                      </a:r>
                    </a:p>
                  </a:txBody>
                  <a:tcPr/>
                </a:tc>
                <a:tc>
                  <a:txBody>
                    <a:bodyPr/>
                    <a:lstStyle/>
                    <a:p>
                      <a:pPr algn="ct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2.9 (1.4)</a:t>
                      </a:r>
                    </a:p>
                  </a:txBody>
                  <a:tcPr>
                    <a:solidFill>
                      <a:schemeClr val="accent6">
                        <a:lumMod val="60000"/>
                        <a:lumOff val="40000"/>
                      </a:schemeClr>
                    </a:solidFill>
                  </a:tcPr>
                </a:tc>
                <a:tc>
                  <a:txBody>
                    <a:bodyPr/>
                    <a:lstStyle/>
                    <a:p>
                      <a:pPr algn="ctr"/>
                      <a:r>
                        <a:rPr lang="en-US" sz="1600" b="0" dirty="0">
                          <a:latin typeface="Arial" panose="020B0604020202020204" pitchFamily="34" charset="0"/>
                          <a:cs typeface="Arial" panose="020B0604020202020204" pitchFamily="34" charset="0"/>
                        </a:rPr>
                        <a:t>  2.8 (1.5)</a:t>
                      </a:r>
                    </a:p>
                  </a:txBody>
                  <a:tcPr/>
                </a:tc>
                <a:tc>
                  <a:txBody>
                    <a:bodyPr/>
                    <a:lstStyle/>
                    <a:p>
                      <a:pPr algn="ctr"/>
                      <a:r>
                        <a:rPr lang="en-US" sz="1600" b="0" dirty="0">
                          <a:latin typeface="Arial" panose="020B0604020202020204" pitchFamily="34" charset="0"/>
                          <a:cs typeface="Arial" panose="020B0604020202020204" pitchFamily="34" charset="0"/>
                        </a:rPr>
                        <a:t>  3.1 (1.3)</a:t>
                      </a:r>
                    </a:p>
                  </a:txBody>
                  <a:tcPr/>
                </a:tc>
                <a:tc>
                  <a:txBody>
                    <a:bodyPr/>
                    <a:lstStyle/>
                    <a:p>
                      <a:pPr algn="ctr"/>
                      <a:r>
                        <a:rPr lang="en-US" sz="1600" b="0" dirty="0">
                          <a:latin typeface="Arial" panose="020B0604020202020204" pitchFamily="34" charset="0"/>
                          <a:cs typeface="Arial" panose="020B0604020202020204" pitchFamily="34" charset="0"/>
                        </a:rPr>
                        <a:t>  3.3 (1.3)</a:t>
                      </a:r>
                    </a:p>
                  </a:txBody>
                  <a:tcPr/>
                </a:tc>
                <a:tc>
                  <a:txBody>
                    <a:bodyPr/>
                    <a:lstStyle/>
                    <a:p>
                      <a:pPr algn="ctr"/>
                      <a:r>
                        <a:rPr lang="en-US" sz="1600" b="0" dirty="0">
                          <a:latin typeface="Arial" panose="020B0604020202020204" pitchFamily="34" charset="0"/>
                          <a:cs typeface="Arial" panose="020B0604020202020204" pitchFamily="34" charset="0"/>
                        </a:rPr>
                        <a:t>  2.3 (1.4)</a:t>
                      </a:r>
                    </a:p>
                  </a:txBody>
                  <a:tcPr/>
                </a:tc>
                <a:extLst>
                  <a:ext uri="{0D108BD9-81ED-4DB2-BD59-A6C34878D82A}">
                    <a16:rowId xmlns:a16="http://schemas.microsoft.com/office/drawing/2014/main" val="378408166"/>
                  </a:ext>
                </a:extLst>
              </a:tr>
              <a:tr h="370840">
                <a:tc>
                  <a:txBody>
                    <a:bodyPr/>
                    <a:lstStyle/>
                    <a:p>
                      <a:r>
                        <a:rPr lang="en-US" sz="1600" dirty="0">
                          <a:latin typeface="Arial" panose="020B0604020202020204" pitchFamily="34" charset="0"/>
                          <a:cs typeface="Arial" panose="020B0604020202020204" pitchFamily="34" charset="0"/>
                        </a:rPr>
                        <a:t>    Roland Morris Disability</a:t>
                      </a:r>
                    </a:p>
                    <a:p>
                      <a:r>
                        <a:rPr lang="en-US" sz="1600" dirty="0">
                          <a:latin typeface="Arial" panose="020B0604020202020204" pitchFamily="34" charset="0"/>
                          <a:cs typeface="Arial" panose="020B0604020202020204" pitchFamily="34" charset="0"/>
                        </a:rPr>
                        <a:t>    Questionnaire (RMDQ)</a:t>
                      </a:r>
                    </a:p>
                  </a:txBody>
                  <a:tcPr/>
                </a:tc>
                <a:tc>
                  <a:txBody>
                    <a:bodyPr/>
                    <a:lstStyle/>
                    <a:p>
                      <a:r>
                        <a:rPr lang="en-US" sz="1600" dirty="0">
                          <a:latin typeface="Arial" panose="020B0604020202020204" pitchFamily="34" charset="0"/>
                          <a:cs typeface="Arial" panose="020B0604020202020204" pitchFamily="34" charset="0"/>
                        </a:rPr>
                        <a:t>    13.2 (5.5)</a:t>
                      </a:r>
                    </a:p>
                  </a:txBody>
                  <a:tcPr>
                    <a:solidFill>
                      <a:schemeClr val="accent6">
                        <a:lumMod val="40000"/>
                        <a:lumOff val="60000"/>
                      </a:schemeClr>
                    </a:solidFill>
                  </a:tcPr>
                </a:tc>
                <a:tc>
                  <a:txBody>
                    <a:bodyPr/>
                    <a:lstStyle/>
                    <a:p>
                      <a:pPr algn="ctr"/>
                      <a:r>
                        <a:rPr lang="en-US" sz="1600" dirty="0">
                          <a:latin typeface="Arial" panose="020B0604020202020204" pitchFamily="34" charset="0"/>
                          <a:cs typeface="Arial" panose="020B0604020202020204" pitchFamily="34" charset="0"/>
                        </a:rPr>
                        <a:t>17.3 (5.3)</a:t>
                      </a:r>
                    </a:p>
                  </a:txBody>
                  <a:tcPr/>
                </a:tc>
                <a:tc>
                  <a:txBody>
                    <a:bodyPr/>
                    <a:lstStyle/>
                    <a:p>
                      <a:pPr algn="ctr"/>
                      <a:r>
                        <a:rPr lang="en-US" sz="1600" dirty="0">
                          <a:latin typeface="Arial" panose="020B0604020202020204" pitchFamily="34" charset="0"/>
                          <a:cs typeface="Arial" panose="020B0604020202020204" pitchFamily="34" charset="0"/>
                        </a:rPr>
                        <a:t>12.6 (5.4)</a:t>
                      </a:r>
                    </a:p>
                  </a:txBody>
                  <a:tcPr/>
                </a:tc>
                <a:tc>
                  <a:txBody>
                    <a:bodyPr/>
                    <a:lstStyle/>
                    <a:p>
                      <a:pPr algn="ctr"/>
                      <a:r>
                        <a:rPr lang="en-US" sz="1600" dirty="0">
                          <a:latin typeface="Arial" panose="020B0604020202020204" pitchFamily="34" charset="0"/>
                          <a:cs typeface="Arial" panose="020B0604020202020204" pitchFamily="34" charset="0"/>
                        </a:rPr>
                        <a:t>12.2 (4.9)</a:t>
                      </a:r>
                    </a:p>
                  </a:txBody>
                  <a:tcPr/>
                </a:tc>
                <a:tc>
                  <a:txBody>
                    <a:bodyPr/>
                    <a:lstStyle/>
                    <a:p>
                      <a:pPr algn="ctr"/>
                      <a:r>
                        <a:rPr lang="en-US" sz="1600" dirty="0">
                          <a:latin typeface="Arial" panose="020B0604020202020204" pitchFamily="34" charset="0"/>
                          <a:cs typeface="Arial" panose="020B0604020202020204" pitchFamily="34" charset="0"/>
                        </a:rPr>
                        <a:t>12.5 (5.2)</a:t>
                      </a:r>
                    </a:p>
                  </a:txBody>
                  <a:tcPr/>
                </a:tc>
                <a:extLst>
                  <a:ext uri="{0D108BD9-81ED-4DB2-BD59-A6C34878D82A}">
                    <a16:rowId xmlns:a16="http://schemas.microsoft.com/office/drawing/2014/main" val="1628957069"/>
                  </a:ext>
                </a:extLst>
              </a:tr>
              <a:tr h="370840">
                <a:tc>
                  <a:txBody>
                    <a:bodyPr/>
                    <a:lstStyle/>
                    <a:p>
                      <a:r>
                        <a:rPr lang="en-US" sz="1600" dirty="0">
                          <a:latin typeface="Arial" panose="020B0604020202020204" pitchFamily="34" charset="0"/>
                          <a:cs typeface="Arial" panose="020B0604020202020204" pitchFamily="34" charset="0"/>
                        </a:rPr>
                        <a:t>          RMDQ ≥  18</a:t>
                      </a:r>
                    </a:p>
                  </a:txBody>
                  <a:tcPr/>
                </a:tc>
                <a:tc>
                  <a:txBody>
                    <a:bodyPr/>
                    <a:lstStyle/>
                    <a:p>
                      <a:pPr algn="ctr"/>
                      <a:r>
                        <a:rPr lang="en-US" sz="1600" dirty="0">
                          <a:latin typeface="Arial" panose="020B0604020202020204" pitchFamily="34" charset="0"/>
                          <a:cs typeface="Arial" panose="020B0604020202020204" pitchFamily="34" charset="0"/>
                        </a:rPr>
                        <a:t>196 (25%)</a:t>
                      </a:r>
                    </a:p>
                  </a:txBody>
                  <a:tcPr>
                    <a:solidFill>
                      <a:schemeClr val="accent6">
                        <a:lumMod val="60000"/>
                        <a:lumOff val="40000"/>
                      </a:schemeClr>
                    </a:solidFill>
                  </a:tcPr>
                </a:tc>
                <a:tc>
                  <a:txBody>
                    <a:bodyPr/>
                    <a:lstStyle/>
                    <a:p>
                      <a:pPr algn="ctr"/>
                      <a:r>
                        <a:rPr lang="en-US" sz="1600" b="1" dirty="0">
                          <a:latin typeface="Arial" panose="020B0604020202020204" pitchFamily="34" charset="0"/>
                          <a:cs typeface="Arial" panose="020B0604020202020204" pitchFamily="34" charset="0"/>
                        </a:rPr>
                        <a:t>73 (59%)</a:t>
                      </a:r>
                    </a:p>
                  </a:txBody>
                  <a:tcPr/>
                </a:tc>
                <a:tc>
                  <a:txBody>
                    <a:bodyPr/>
                    <a:lstStyle/>
                    <a:p>
                      <a:pPr algn="ctr"/>
                      <a:r>
                        <a:rPr lang="en-US" sz="1600" b="0" dirty="0">
                          <a:latin typeface="Arial" panose="020B0604020202020204" pitchFamily="34" charset="0"/>
                          <a:cs typeface="Arial" panose="020B0604020202020204" pitchFamily="34" charset="0"/>
                        </a:rPr>
                        <a:t>59 (21%)</a:t>
                      </a:r>
                    </a:p>
                  </a:txBody>
                  <a:tcPr/>
                </a:tc>
                <a:tc>
                  <a:txBody>
                    <a:bodyPr/>
                    <a:lstStyle/>
                    <a:p>
                      <a:pPr algn="ctr"/>
                      <a:r>
                        <a:rPr lang="en-US" sz="1600" b="0" dirty="0">
                          <a:latin typeface="Arial" panose="020B0604020202020204" pitchFamily="34" charset="0"/>
                          <a:cs typeface="Arial" panose="020B0604020202020204" pitchFamily="34" charset="0"/>
                        </a:rPr>
                        <a:t>27 (15%)</a:t>
                      </a:r>
                    </a:p>
                  </a:txBody>
                  <a:tcPr/>
                </a:tc>
                <a:tc>
                  <a:txBody>
                    <a:bodyPr/>
                    <a:lstStyle/>
                    <a:p>
                      <a:pPr algn="ctr"/>
                      <a:r>
                        <a:rPr lang="en-US" sz="1600" b="0" dirty="0">
                          <a:latin typeface="Arial" panose="020B0604020202020204" pitchFamily="34" charset="0"/>
                          <a:cs typeface="Arial" panose="020B0604020202020204" pitchFamily="34" charset="0"/>
                        </a:rPr>
                        <a:t>37 (18%)</a:t>
                      </a:r>
                    </a:p>
                  </a:txBody>
                  <a:tcPr/>
                </a:tc>
                <a:extLst>
                  <a:ext uri="{0D108BD9-81ED-4DB2-BD59-A6C34878D82A}">
                    <a16:rowId xmlns:a16="http://schemas.microsoft.com/office/drawing/2014/main" val="4048073360"/>
                  </a:ext>
                </a:extLst>
              </a:tr>
              <a:tr h="370840">
                <a:tc>
                  <a:txBody>
                    <a:bodyPr/>
                    <a:lstStyle/>
                    <a:p>
                      <a:r>
                        <a:rPr lang="en-US" sz="1600" dirty="0">
                          <a:latin typeface="Arial" panose="020B0604020202020204" pitchFamily="34" charset="0"/>
                          <a:cs typeface="Arial" panose="020B0604020202020204" pitchFamily="34" charset="0"/>
                        </a:rPr>
                        <a:t>    PEG Score</a:t>
                      </a:r>
                    </a:p>
                  </a:txBody>
                  <a:tcPr/>
                </a:tc>
                <a:tc>
                  <a:txBody>
                    <a:bodyPr/>
                    <a:lstStyle/>
                    <a:p>
                      <a:pPr algn="ctr"/>
                      <a:r>
                        <a:rPr lang="en-US" sz="1600" dirty="0">
                          <a:latin typeface="Arial" panose="020B0604020202020204" pitchFamily="34" charset="0"/>
                          <a:cs typeface="Arial" panose="020B0604020202020204" pitchFamily="34" charset="0"/>
                        </a:rPr>
                        <a:t>   5.6 (2.2)</a:t>
                      </a:r>
                    </a:p>
                  </a:txBody>
                  <a:tcPr>
                    <a:solidFill>
                      <a:schemeClr val="accent6">
                        <a:lumMod val="40000"/>
                        <a:lumOff val="60000"/>
                      </a:schemeClr>
                    </a:solidFill>
                  </a:tcPr>
                </a:tc>
                <a:tc>
                  <a:txBody>
                    <a:bodyPr/>
                    <a:lstStyle/>
                    <a:p>
                      <a:pPr algn="ctr"/>
                      <a:r>
                        <a:rPr lang="en-US" sz="1600" b="1" dirty="0">
                          <a:latin typeface="Arial" panose="020B0604020202020204" pitchFamily="34" charset="0"/>
                          <a:cs typeface="Arial" panose="020B0604020202020204" pitchFamily="34" charset="0"/>
                        </a:rPr>
                        <a:t>7.3 (2.0)</a:t>
                      </a:r>
                    </a:p>
                  </a:txBody>
                  <a:tcPr/>
                </a:tc>
                <a:tc>
                  <a:txBody>
                    <a:bodyPr/>
                    <a:lstStyle/>
                    <a:p>
                      <a:pPr algn="ctr"/>
                      <a:r>
                        <a:rPr lang="en-US" sz="1600" b="0" dirty="0">
                          <a:latin typeface="Arial" panose="020B0604020202020204" pitchFamily="34" charset="0"/>
                          <a:cs typeface="Arial" panose="020B0604020202020204" pitchFamily="34" charset="0"/>
                        </a:rPr>
                        <a:t>5.3 (2.1)</a:t>
                      </a:r>
                    </a:p>
                  </a:txBody>
                  <a:tcPr/>
                </a:tc>
                <a:tc>
                  <a:txBody>
                    <a:bodyPr/>
                    <a:lstStyle/>
                    <a:p>
                      <a:pPr algn="ctr"/>
                      <a:r>
                        <a:rPr lang="en-US" sz="1600" b="0" dirty="0">
                          <a:latin typeface="Arial" panose="020B0604020202020204" pitchFamily="34" charset="0"/>
                          <a:cs typeface="Arial" panose="020B0604020202020204" pitchFamily="34" charset="0"/>
                        </a:rPr>
                        <a:t>5.0 (1.9)</a:t>
                      </a:r>
                    </a:p>
                  </a:txBody>
                  <a:tcPr/>
                </a:tc>
                <a:tc>
                  <a:txBody>
                    <a:bodyPr/>
                    <a:lstStyle/>
                    <a:p>
                      <a:pPr algn="ctr"/>
                      <a:r>
                        <a:rPr lang="en-US" sz="1600" b="0" dirty="0">
                          <a:latin typeface="Arial" panose="020B0604020202020204" pitchFamily="34" charset="0"/>
                          <a:cs typeface="Arial" panose="020B0604020202020204" pitchFamily="34" charset="0"/>
                        </a:rPr>
                        <a:t>5.4 (2.2)</a:t>
                      </a:r>
                    </a:p>
                  </a:txBody>
                  <a:tcPr/>
                </a:tc>
                <a:extLst>
                  <a:ext uri="{0D108BD9-81ED-4DB2-BD59-A6C34878D82A}">
                    <a16:rowId xmlns:a16="http://schemas.microsoft.com/office/drawing/2014/main" val="2477339369"/>
                  </a:ext>
                </a:extLst>
              </a:tr>
              <a:tr h="370840">
                <a:tc>
                  <a:txBody>
                    <a:bodyPr/>
                    <a:lstStyle/>
                    <a:p>
                      <a:r>
                        <a:rPr lang="en-US" sz="1600" dirty="0">
                          <a:latin typeface="Arial" panose="020B0604020202020204" pitchFamily="34" charset="0"/>
                          <a:cs typeface="Arial" panose="020B0604020202020204" pitchFamily="34" charset="0"/>
                        </a:rPr>
                        <a:t>    Long-term opioid therapy </a:t>
                      </a:r>
                    </a:p>
                  </a:txBody>
                  <a:tcPr/>
                </a:tc>
                <a:tc>
                  <a:txBody>
                    <a:bodyPr/>
                    <a:lstStyle/>
                    <a:p>
                      <a:pPr algn="ctr"/>
                      <a:r>
                        <a:rPr lang="en-US" sz="1600" dirty="0">
                          <a:latin typeface="Arial" panose="020B0604020202020204" pitchFamily="34" charset="0"/>
                          <a:cs typeface="Arial" panose="020B0604020202020204" pitchFamily="34" charset="0"/>
                        </a:rPr>
                        <a:t>--</a:t>
                      </a:r>
                    </a:p>
                  </a:txBody>
                  <a:tcPr>
                    <a:solidFill>
                      <a:schemeClr val="accent6">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a:t>
                      </a:r>
                    </a:p>
                  </a:txBody>
                  <a:tcPr/>
                </a:tc>
                <a:tc>
                  <a:txBody>
                    <a:bodyPr/>
                    <a:lstStyle/>
                    <a:p>
                      <a:pPr algn="ctr"/>
                      <a:r>
                        <a:rPr lang="en-US" sz="1600" dirty="0">
                          <a:latin typeface="Arial" panose="020B0604020202020204" pitchFamily="34" charset="0"/>
                          <a:cs typeface="Arial" panose="020B0604020202020204" pitchFamily="34" charset="0"/>
                        </a:rPr>
                        <a:t>13 (4.5%)</a:t>
                      </a:r>
                    </a:p>
                  </a:txBody>
                  <a:tcPr/>
                </a:tc>
                <a:tc>
                  <a:txBody>
                    <a:bodyPr/>
                    <a:lstStyle/>
                    <a:p>
                      <a:pPr algn="ctr"/>
                      <a:r>
                        <a:rPr lang="en-US" sz="1600" dirty="0">
                          <a:latin typeface="Arial" panose="020B0604020202020204" pitchFamily="34" charset="0"/>
                          <a:cs typeface="Arial" panose="020B0604020202020204" pitchFamily="34" charset="0"/>
                        </a:rPr>
                        <a:t>4 (2.2%)</a:t>
                      </a:r>
                    </a:p>
                  </a:txBody>
                  <a:tcPr/>
                </a:tc>
                <a:tc>
                  <a:txBody>
                    <a:bodyPr/>
                    <a:lstStyle/>
                    <a:p>
                      <a:pPr algn="ctr"/>
                      <a:r>
                        <a:rPr lang="en-US" sz="1600">
                          <a:latin typeface="Arial" panose="020B0604020202020204" pitchFamily="34" charset="0"/>
                          <a:cs typeface="Arial" panose="020B0604020202020204" pitchFamily="34" charset="0"/>
                        </a:rPr>
                        <a:t>7 (4.3%)</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933334"/>
                  </a:ext>
                </a:extLst>
              </a:tr>
              <a:tr h="370840">
                <a:tc>
                  <a:txBody>
                    <a:bodyPr/>
                    <a:lstStyle/>
                    <a:p>
                      <a:r>
                        <a:rPr lang="en-US" sz="1600" dirty="0">
                          <a:latin typeface="Arial" panose="020B0604020202020204" pitchFamily="34" charset="0"/>
                          <a:cs typeface="Arial" panose="020B0604020202020204" pitchFamily="34" charset="0"/>
                        </a:rPr>
                        <a:t>Medical co-morbidity  (</a:t>
                      </a:r>
                      <a:r>
                        <a:rPr lang="en-US" sz="1600" dirty="0" err="1">
                          <a:latin typeface="Arial" panose="020B0604020202020204" pitchFamily="34" charset="0"/>
                          <a:cs typeface="Arial" panose="020B0604020202020204" pitchFamily="34" charset="0"/>
                        </a:rPr>
                        <a:t>Elixhauser</a:t>
                      </a:r>
                      <a:r>
                        <a:rPr lang="en-US" sz="1600" dirty="0">
                          <a:latin typeface="Arial" panose="020B0604020202020204" pitchFamily="34" charset="0"/>
                          <a:cs typeface="Arial" panose="020B0604020202020204" pitchFamily="34" charset="0"/>
                        </a:rPr>
                        <a:t>)</a:t>
                      </a:r>
                    </a:p>
                  </a:txBody>
                  <a:tcPr/>
                </a:tc>
                <a:tc>
                  <a:txBody>
                    <a:bodyPr/>
                    <a:lstStyle/>
                    <a:p>
                      <a:pPr algn="ctr"/>
                      <a:r>
                        <a:rPr lang="en-US" sz="1600" dirty="0">
                          <a:latin typeface="Arial" panose="020B0604020202020204" pitchFamily="34" charset="0"/>
                          <a:cs typeface="Arial" panose="020B0604020202020204" pitchFamily="34" charset="0"/>
                        </a:rPr>
                        <a:t>   2.6 (2.0)</a:t>
                      </a:r>
                    </a:p>
                  </a:txBody>
                  <a:tcPr>
                    <a:solidFill>
                      <a:schemeClr val="accent6">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2.9 (1.8)</a:t>
                      </a:r>
                    </a:p>
                  </a:txBody>
                  <a:tcPr/>
                </a:tc>
                <a:tc>
                  <a:txBody>
                    <a:bodyPr/>
                    <a:lstStyle/>
                    <a:p>
                      <a:pPr algn="ctr"/>
                      <a:r>
                        <a:rPr lang="en-US" sz="1600" dirty="0">
                          <a:latin typeface="Arial" panose="020B0604020202020204" pitchFamily="34" charset="0"/>
                          <a:cs typeface="Arial" panose="020B0604020202020204" pitchFamily="34" charset="0"/>
                        </a:rPr>
                        <a:t>3.0 (2.0)</a:t>
                      </a:r>
                    </a:p>
                  </a:txBody>
                  <a:tcPr/>
                </a:tc>
                <a:tc>
                  <a:txBody>
                    <a:bodyPr/>
                    <a:lstStyle/>
                    <a:p>
                      <a:pPr algn="ctr"/>
                      <a:r>
                        <a:rPr lang="en-US" sz="1600" dirty="0">
                          <a:latin typeface="Arial" panose="020B0604020202020204" pitchFamily="34" charset="0"/>
                          <a:cs typeface="Arial" panose="020B0604020202020204" pitchFamily="34" charset="0"/>
                        </a:rPr>
                        <a:t>2.6 (2.3)</a:t>
                      </a:r>
                    </a:p>
                  </a:txBody>
                  <a:tcPr/>
                </a:tc>
                <a:tc>
                  <a:txBody>
                    <a:bodyPr/>
                    <a:lstStyle/>
                    <a:p>
                      <a:pPr algn="ctr"/>
                      <a:r>
                        <a:rPr lang="en-US" sz="1600" dirty="0">
                          <a:latin typeface="Arial" panose="020B0604020202020204" pitchFamily="34" charset="0"/>
                          <a:cs typeface="Arial" panose="020B0604020202020204" pitchFamily="34" charset="0"/>
                        </a:rPr>
                        <a:t>1.7 (1.6)</a:t>
                      </a:r>
                    </a:p>
                  </a:txBody>
                  <a:tcPr/>
                </a:tc>
                <a:extLst>
                  <a:ext uri="{0D108BD9-81ED-4DB2-BD59-A6C34878D82A}">
                    <a16:rowId xmlns:a16="http://schemas.microsoft.com/office/drawing/2014/main" val="3230225753"/>
                  </a:ext>
                </a:extLst>
              </a:tr>
              <a:tr h="370840">
                <a:tc>
                  <a:txBody>
                    <a:bodyPr/>
                    <a:lstStyle/>
                    <a:p>
                      <a:r>
                        <a:rPr lang="en-US" sz="1600" dirty="0">
                          <a:latin typeface="Arial" panose="020B0604020202020204" pitchFamily="34" charset="0"/>
                          <a:cs typeface="Arial" panose="020B0604020202020204" pitchFamily="34" charset="0"/>
                        </a:rPr>
                        <a:t>Comorbid mood/anxiety disorder</a:t>
                      </a:r>
                    </a:p>
                  </a:txBody>
                  <a:tcPr/>
                </a:tc>
                <a:tc>
                  <a:txBody>
                    <a:bodyPr/>
                    <a:lstStyle/>
                    <a:p>
                      <a:pPr algn="ctr"/>
                      <a:r>
                        <a:rPr lang="en-US" sz="1600" dirty="0">
                          <a:latin typeface="Arial" panose="020B0604020202020204" pitchFamily="34" charset="0"/>
                          <a:cs typeface="Arial" panose="020B0604020202020204" pitchFamily="34" charset="0"/>
                        </a:rPr>
                        <a:t>215 (27%)</a:t>
                      </a:r>
                    </a:p>
                  </a:txBody>
                  <a:tcPr>
                    <a:solidFill>
                      <a:schemeClr val="accent6">
                        <a:lumMod val="40000"/>
                        <a:lumOff val="60000"/>
                      </a:schemeClr>
                    </a:solidFill>
                  </a:tcPr>
                </a:tc>
                <a:tc>
                  <a:txBody>
                    <a:bodyPr/>
                    <a:lstStyle/>
                    <a:p>
                      <a:pPr algn="ctr"/>
                      <a:r>
                        <a:rPr lang="en-US" sz="1600" dirty="0">
                          <a:latin typeface="Arial" panose="020B0604020202020204" pitchFamily="34" charset="0"/>
                          <a:cs typeface="Arial" panose="020B0604020202020204" pitchFamily="34" charset="0"/>
                        </a:rPr>
                        <a:t>47 (38%)</a:t>
                      </a:r>
                    </a:p>
                  </a:txBody>
                  <a:tcPr/>
                </a:tc>
                <a:tc>
                  <a:txBody>
                    <a:bodyPr/>
                    <a:lstStyle/>
                    <a:p>
                      <a:pPr algn="ctr"/>
                      <a:r>
                        <a:rPr lang="en-US" sz="1600" dirty="0">
                          <a:latin typeface="Arial" panose="020B0604020202020204" pitchFamily="34" charset="0"/>
                          <a:cs typeface="Arial" panose="020B0604020202020204" pitchFamily="34" charset="0"/>
                        </a:rPr>
                        <a:t>77 (27%)</a:t>
                      </a:r>
                    </a:p>
                  </a:txBody>
                  <a:tcPr/>
                </a:tc>
                <a:tc>
                  <a:txBody>
                    <a:bodyPr/>
                    <a:lstStyle/>
                    <a:p>
                      <a:pPr algn="ctr"/>
                      <a:r>
                        <a:rPr lang="en-US" sz="1600" dirty="0">
                          <a:latin typeface="Arial" panose="020B0604020202020204" pitchFamily="34" charset="0"/>
                          <a:cs typeface="Arial" panose="020B0604020202020204" pitchFamily="34" charset="0"/>
                        </a:rPr>
                        <a:t>57 (31%)</a:t>
                      </a:r>
                    </a:p>
                  </a:txBody>
                  <a:tcPr/>
                </a:tc>
                <a:tc>
                  <a:txBody>
                    <a:bodyPr/>
                    <a:lstStyle/>
                    <a:p>
                      <a:pPr algn="ctr"/>
                      <a:r>
                        <a:rPr lang="en-US" sz="1600" dirty="0">
                          <a:latin typeface="Arial" panose="020B0604020202020204" pitchFamily="34" charset="0"/>
                          <a:cs typeface="Arial" panose="020B0604020202020204" pitchFamily="34" charset="0"/>
                        </a:rPr>
                        <a:t>34 (17%)</a:t>
                      </a:r>
                    </a:p>
                  </a:txBody>
                  <a:tcPr/>
                </a:tc>
                <a:extLst>
                  <a:ext uri="{0D108BD9-81ED-4DB2-BD59-A6C34878D82A}">
                    <a16:rowId xmlns:a16="http://schemas.microsoft.com/office/drawing/2014/main" val="2899120593"/>
                  </a:ext>
                </a:extLst>
              </a:tr>
              <a:tr h="370840">
                <a:tc>
                  <a:txBody>
                    <a:bodyPr/>
                    <a:lstStyle/>
                    <a:p>
                      <a:r>
                        <a:rPr lang="en-US" sz="1600" dirty="0">
                          <a:latin typeface="Arial" panose="020B0604020202020204" pitchFamily="34" charset="0"/>
                          <a:cs typeface="Arial" panose="020B0604020202020204" pitchFamily="34" charset="0"/>
                        </a:rPr>
                        <a:t>Frail</a:t>
                      </a:r>
                    </a:p>
                  </a:txBody>
                  <a:tcPr/>
                </a:tc>
                <a:tc>
                  <a:txBody>
                    <a:bodyPr/>
                    <a:lstStyle/>
                    <a:p>
                      <a:pPr algn="ctr"/>
                      <a:r>
                        <a:rPr lang="en-US" sz="1600" dirty="0">
                          <a:latin typeface="Arial" panose="020B0604020202020204" pitchFamily="34" charset="0"/>
                          <a:cs typeface="Arial" panose="020B0604020202020204" pitchFamily="34" charset="0"/>
                        </a:rPr>
                        <a:t>156 (20%)</a:t>
                      </a:r>
                    </a:p>
                  </a:txBody>
                  <a:tcPr>
                    <a:solidFill>
                      <a:schemeClr val="accent6">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48 (41%)</a:t>
                      </a:r>
                    </a:p>
                  </a:txBody>
                  <a:tcPr/>
                </a:tc>
                <a:tc>
                  <a:txBody>
                    <a:bodyPr/>
                    <a:lstStyle/>
                    <a:p>
                      <a:pPr algn="ctr"/>
                      <a:r>
                        <a:rPr lang="en-US" sz="1600" dirty="0">
                          <a:latin typeface="Arial" panose="020B0604020202020204" pitchFamily="34" charset="0"/>
                          <a:cs typeface="Arial" panose="020B0604020202020204" pitchFamily="34" charset="0"/>
                        </a:rPr>
                        <a:t>44 (16%)</a:t>
                      </a:r>
                    </a:p>
                  </a:txBody>
                  <a:tcPr/>
                </a:tc>
                <a:tc>
                  <a:txBody>
                    <a:bodyPr/>
                    <a:lstStyle/>
                    <a:p>
                      <a:pPr algn="ctr"/>
                      <a:r>
                        <a:rPr lang="en-US" sz="1600" dirty="0">
                          <a:latin typeface="Arial" panose="020B0604020202020204" pitchFamily="34" charset="0"/>
                          <a:cs typeface="Arial" panose="020B0604020202020204" pitchFamily="34" charset="0"/>
                        </a:rPr>
                        <a:t>29 (16%)</a:t>
                      </a:r>
                    </a:p>
                  </a:txBody>
                  <a:tcPr/>
                </a:tc>
                <a:tc>
                  <a:txBody>
                    <a:bodyPr/>
                    <a:lstStyle/>
                    <a:p>
                      <a:pPr algn="ctr"/>
                      <a:r>
                        <a:rPr lang="en-US" sz="1600" dirty="0">
                          <a:latin typeface="Arial" panose="020B0604020202020204" pitchFamily="34" charset="0"/>
                          <a:cs typeface="Arial" panose="020B0604020202020204" pitchFamily="34" charset="0"/>
                        </a:rPr>
                        <a:t>35 (18%)</a:t>
                      </a:r>
                    </a:p>
                  </a:txBody>
                  <a:tcPr/>
                </a:tc>
                <a:extLst>
                  <a:ext uri="{0D108BD9-81ED-4DB2-BD59-A6C34878D82A}">
                    <a16:rowId xmlns:a16="http://schemas.microsoft.com/office/drawing/2014/main" val="4079723784"/>
                  </a:ext>
                </a:extLst>
              </a:tr>
            </a:tbl>
          </a:graphicData>
        </a:graphic>
      </p:graphicFrame>
      <p:sp>
        <p:nvSpPr>
          <p:cNvPr id="7" name="TextBox 6">
            <a:extLst>
              <a:ext uri="{FF2B5EF4-FFF2-40B4-BE49-F238E27FC236}">
                <a16:creationId xmlns:a16="http://schemas.microsoft.com/office/drawing/2014/main" id="{CF29A97C-E31A-5118-70D5-E5B214A9A1AA}"/>
              </a:ext>
            </a:extLst>
          </p:cNvPr>
          <p:cNvSpPr txBox="1"/>
          <p:nvPr/>
        </p:nvSpPr>
        <p:spPr>
          <a:xfrm>
            <a:off x="545432" y="6482080"/>
            <a:ext cx="10886172" cy="369332"/>
          </a:xfrm>
          <a:prstGeom prst="rect">
            <a:avLst/>
          </a:prstGeom>
          <a:noFill/>
        </p:spPr>
        <p:txBody>
          <a:bodyPr wrap="square" rtlCol="0">
            <a:spAutoFit/>
          </a:bodyPr>
          <a:lstStyle/>
          <a:p>
            <a:r>
              <a:rPr lang="en-US" sz="1800" dirty="0"/>
              <a:t>* FQHC – Federally Qualified Health Center, FFS – Fee for Service, HCS – Health Care System, NH - </a:t>
            </a:r>
            <a:r>
              <a:rPr lang="en-US" sz="1800" dirty="0" err="1"/>
              <a:t>NonHispanic</a:t>
            </a:r>
            <a:endParaRPr lang="en-US" sz="1800" dirty="0"/>
          </a:p>
        </p:txBody>
      </p:sp>
      <p:sp>
        <p:nvSpPr>
          <p:cNvPr id="9" name="Rectangle: Rounded Corners 8">
            <a:extLst>
              <a:ext uri="{FF2B5EF4-FFF2-40B4-BE49-F238E27FC236}">
                <a16:creationId xmlns:a16="http://schemas.microsoft.com/office/drawing/2014/main" id="{6793FC54-B8FA-E244-7A20-A43EEEE3F255}"/>
              </a:ext>
            </a:extLst>
          </p:cNvPr>
          <p:cNvSpPr/>
          <p:nvPr/>
        </p:nvSpPr>
        <p:spPr>
          <a:xfrm>
            <a:off x="5184313" y="3857927"/>
            <a:ext cx="6341939" cy="71407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9178A5B-501D-1354-AA77-EFC026E446E4}"/>
              </a:ext>
            </a:extLst>
          </p:cNvPr>
          <p:cNvSpPr/>
          <p:nvPr/>
        </p:nvSpPr>
        <p:spPr>
          <a:xfrm>
            <a:off x="5184313" y="2527965"/>
            <a:ext cx="6341939" cy="39262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8C2E442-7C59-2D07-6EA4-5FB4F83E8968}"/>
              </a:ext>
            </a:extLst>
          </p:cNvPr>
          <p:cNvSpPr/>
          <p:nvPr/>
        </p:nvSpPr>
        <p:spPr>
          <a:xfrm>
            <a:off x="6890084" y="4560296"/>
            <a:ext cx="4636168" cy="39262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15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E7BD7-DDE8-4709-A9F1-F6146A29AB87}"/>
              </a:ext>
            </a:extLst>
          </p:cNvPr>
          <p:cNvSpPr txBox="1"/>
          <p:nvPr/>
        </p:nvSpPr>
        <p:spPr>
          <a:xfrm>
            <a:off x="304799" y="1040565"/>
            <a:ext cx="11778343" cy="6285567"/>
          </a:xfrm>
          <a:prstGeom prst="rect">
            <a:avLst/>
          </a:prstGeom>
          <a:noFill/>
        </p:spPr>
        <p:txBody>
          <a:bodyPr wrap="square">
            <a:spAutoFit/>
          </a:bodyPr>
          <a:lstStyle/>
          <a:p>
            <a:pPr eaLnBrk="1" hangingPunct="1">
              <a:lnSpc>
                <a:spcPct val="110000"/>
              </a:lnSpc>
              <a:spcBef>
                <a:spcPts val="300"/>
              </a:spcBef>
              <a:spcAft>
                <a:spcPts val="600"/>
              </a:spcAft>
              <a:defRPr/>
            </a:pPr>
            <a:r>
              <a:rPr lang="en-US" altLang="en-US" sz="2800" b="1" dirty="0">
                <a:cs typeface="Arial" panose="020B0604020202020204" pitchFamily="34" charset="0"/>
              </a:rPr>
              <a:t>Serious Adverse Events </a:t>
            </a:r>
            <a:endParaRPr lang="en-US" altLang="en-US" sz="2800" dirty="0">
              <a:cs typeface="Arial" panose="020B0604020202020204" pitchFamily="34" charset="0"/>
            </a:endParaRPr>
          </a:p>
          <a:p>
            <a:pPr marL="342900" indent="-342900" eaLnBrk="1" hangingPunct="1">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Comparable proportion of participants were hospitalized in acupuncture arms (9.0% SA [n=24], 8.1 % EA [n=22]), and usual care (6.3% UC [n=17]).</a:t>
            </a:r>
          </a:p>
          <a:p>
            <a:pPr marL="342900" indent="-342900" eaLnBrk="1" hangingPunct="1">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Only 1 (&lt;1%) of those in acupuncture study arms identified as possibly related to study intervention – lower extremity cellulitis, treated successfully with IV antibiotics)</a:t>
            </a:r>
          </a:p>
          <a:p>
            <a:pPr marL="342900" indent="-342900" eaLnBrk="1" hangingPunct="1">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3 deaths (none considered related or possibly related to study intervention)</a:t>
            </a:r>
          </a:p>
          <a:p>
            <a:pPr eaLnBrk="1" hangingPunct="1">
              <a:lnSpc>
                <a:spcPct val="110000"/>
              </a:lnSpc>
              <a:spcBef>
                <a:spcPts val="300"/>
              </a:spcBef>
              <a:spcAft>
                <a:spcPts val="600"/>
              </a:spcAft>
              <a:defRPr/>
            </a:pPr>
            <a:r>
              <a:rPr lang="en-US" altLang="en-US" sz="2800" b="1" dirty="0">
                <a:cs typeface="Arial" panose="020B0604020202020204" pitchFamily="34" charset="0"/>
              </a:rPr>
              <a:t>Adverse Events </a:t>
            </a:r>
            <a:r>
              <a:rPr lang="en-US" altLang="en-US" sz="2800" dirty="0">
                <a:cs typeface="Arial" panose="020B0604020202020204" pitchFamily="34" charset="0"/>
              </a:rPr>
              <a:t>(participant reported – acupuncture arms only)</a:t>
            </a:r>
          </a:p>
          <a:p>
            <a:pPr marL="341313" indent="-341313">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71 reported adverse events among 52 participants (9.7%) of the 534 in acupuncture study arms with most identified as related (n=29) or possibly related (n=21) to the study intervention</a:t>
            </a:r>
          </a:p>
          <a:p>
            <a:pPr marL="341313" indent="-341313">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The most common treatment-related AEs including </a:t>
            </a:r>
            <a:r>
              <a:rPr lang="en-US" altLang="en-US" sz="2400" b="1" dirty="0">
                <a:cs typeface="Arial" panose="020B0604020202020204" pitchFamily="34" charset="0"/>
              </a:rPr>
              <a:t>pain at needling site </a:t>
            </a:r>
            <a:r>
              <a:rPr lang="en-US" altLang="en-US" sz="2400" dirty="0">
                <a:cs typeface="Arial" panose="020B0604020202020204" pitchFamily="34" charset="0"/>
              </a:rPr>
              <a:t>and </a:t>
            </a:r>
            <a:r>
              <a:rPr lang="en-US" altLang="en-US" sz="2400" b="1" dirty="0">
                <a:cs typeface="Arial" panose="020B0604020202020204" pitchFamily="34" charset="0"/>
              </a:rPr>
              <a:t>cramping </a:t>
            </a:r>
            <a:r>
              <a:rPr lang="en-US" altLang="en-US" sz="2400" dirty="0">
                <a:cs typeface="Arial" panose="020B0604020202020204" pitchFamily="34" charset="0"/>
              </a:rPr>
              <a:t>with a </a:t>
            </a:r>
            <a:r>
              <a:rPr lang="en-US" altLang="en-US" sz="2400" b="1" dirty="0">
                <a:cs typeface="Arial" panose="020B0604020202020204" pitchFamily="34" charset="0"/>
              </a:rPr>
              <a:t>few reports of swelling, muscle spasm, headache, and dizziness.</a:t>
            </a:r>
          </a:p>
          <a:p>
            <a:pPr marL="342900" indent="-342900" eaLnBrk="1" hangingPunct="1">
              <a:lnSpc>
                <a:spcPct val="110000"/>
              </a:lnSpc>
              <a:spcBef>
                <a:spcPts val="300"/>
              </a:spcBef>
              <a:spcAft>
                <a:spcPts val="600"/>
              </a:spcAft>
              <a:buFont typeface="Arial" panose="020B0604020202020204" pitchFamily="34" charset="0"/>
              <a:buChar char="•"/>
              <a:defRPr/>
            </a:pPr>
            <a:endParaRPr lang="en-US" alt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DF6D4E7-05FB-434F-BA16-A79906C9919A}"/>
              </a:ext>
            </a:extLst>
          </p:cNvPr>
          <p:cNvSpPr txBox="1"/>
          <p:nvPr/>
        </p:nvSpPr>
        <p:spPr>
          <a:xfrm>
            <a:off x="916125" y="170862"/>
            <a:ext cx="10655765" cy="707886"/>
          </a:xfrm>
          <a:prstGeom prst="rect">
            <a:avLst/>
          </a:prstGeom>
          <a:noFill/>
        </p:spPr>
        <p:txBody>
          <a:bodyPr wrap="square">
            <a:spAutoFit/>
          </a:bodyPr>
          <a:lstStyle/>
          <a:p>
            <a:pPr algn="ctr"/>
            <a:r>
              <a:rPr lang="en-US" sz="4000" b="1" dirty="0">
                <a:solidFill>
                  <a:srgbClr val="0070C0"/>
                </a:solidFill>
                <a:latin typeface="+mj-lt"/>
              </a:rPr>
              <a:t>Adverse Events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39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5263-2A24-814D-5A6C-0B311BACBB7D}"/>
              </a:ext>
            </a:extLst>
          </p:cNvPr>
          <p:cNvSpPr>
            <a:spLocks noGrp="1"/>
          </p:cNvSpPr>
          <p:nvPr>
            <p:ph type="title"/>
          </p:nvPr>
        </p:nvSpPr>
        <p:spPr>
          <a:xfrm>
            <a:off x="318618" y="739258"/>
            <a:ext cx="8155675" cy="867368"/>
          </a:xfrm>
        </p:spPr>
        <p:txBody>
          <a:bodyPr>
            <a:normAutofit/>
          </a:bodyPr>
          <a:lstStyle/>
          <a:p>
            <a:r>
              <a:rPr lang="en-US" sz="3600">
                <a:solidFill>
                  <a:srgbClr val="002060"/>
                </a:solidFill>
                <a:latin typeface="Arial" panose="020B0604020202020204" pitchFamily="34" charset="0"/>
                <a:cs typeface="Arial" panose="020B0604020202020204" pitchFamily="34" charset="0"/>
              </a:rPr>
              <a:t>The Pain and Overdose Crisis</a:t>
            </a:r>
            <a:endParaRPr lang="en-US" sz="3600"/>
          </a:p>
        </p:txBody>
      </p:sp>
      <p:pic>
        <p:nvPicPr>
          <p:cNvPr id="5" name="Picture 3">
            <a:extLst>
              <a:ext uri="{FF2B5EF4-FFF2-40B4-BE49-F238E27FC236}">
                <a16:creationId xmlns:a16="http://schemas.microsoft.com/office/drawing/2014/main" id="{653D7AA6-E1E2-EBC0-DC39-CB171A1E9F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998719"/>
            <a:ext cx="1841709" cy="2202087"/>
          </a:xfrm>
          <a:prstGeom prst="rect">
            <a:avLst/>
          </a:prstGeom>
          <a:ln>
            <a:no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pic>
      <p:sp>
        <p:nvSpPr>
          <p:cNvPr id="6" name="Rectangle 5">
            <a:extLst>
              <a:ext uri="{FF2B5EF4-FFF2-40B4-BE49-F238E27FC236}">
                <a16:creationId xmlns:a16="http://schemas.microsoft.com/office/drawing/2014/main" id="{057E5A6D-ADB8-1BC7-40E5-622F7D6704B5}"/>
              </a:ext>
            </a:extLst>
          </p:cNvPr>
          <p:cNvSpPr/>
          <p:nvPr/>
        </p:nvSpPr>
        <p:spPr>
          <a:xfrm>
            <a:off x="5106841" y="2729889"/>
            <a:ext cx="5747040" cy="58477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C00000"/>
                </a:solidFill>
                <a:effectLst/>
                <a:uLnTx/>
                <a:uFillTx/>
                <a:latin typeface="Arial" panose="020B0604020202020204" pitchFamily="34" charset="0"/>
                <a:ea typeface="MS PGothic" panose="020B0600070205080204" pitchFamily="34" charset="-128"/>
                <a:cs typeface="Arial" panose="020B0604020202020204" pitchFamily="34" charset="0"/>
              </a:rPr>
              <a:t>107,941 reported deaths in 2022 </a:t>
            </a:r>
          </a:p>
          <a:p>
            <a:pPr marL="0" marR="0" lvl="0" indent="0" algn="l" defTabSz="685800"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C00000"/>
                </a:solidFill>
                <a:effectLst/>
                <a:uLnTx/>
                <a:uFillTx/>
                <a:latin typeface="Arial" panose="020B0604020202020204" pitchFamily="34" charset="0"/>
                <a:ea typeface="MS PGothic" panose="020B0600070205080204" pitchFamily="34" charset="-128"/>
                <a:cs typeface="Arial" panose="020B0604020202020204" pitchFamily="34" charset="0"/>
              </a:rPr>
              <a:t>81,806 from Opioids </a:t>
            </a:r>
            <a:r>
              <a:rPr kumimoji="0" lang="en-US" sz="1600" b="0" i="0" u="none" strike="noStrike" kern="1200" cap="none" spc="0" normalizeH="0" baseline="0" noProof="0">
                <a:ln>
                  <a:noFill/>
                </a:ln>
                <a:solidFill>
                  <a:srgbClr val="C00000"/>
                </a:solidFill>
                <a:effectLst/>
                <a:uLnTx/>
                <a:uFillTx/>
                <a:latin typeface="Arial" panose="020B0604020202020204" pitchFamily="34" charset="0"/>
                <a:ea typeface="MS PGothic" panose="020B0600070205080204" pitchFamily="34" charset="-128"/>
                <a:cs typeface="Arial" panose="020B0604020202020204" pitchFamily="34" charset="0"/>
              </a:rPr>
              <a:t>(Prescription and Illicit)</a:t>
            </a:r>
          </a:p>
        </p:txBody>
      </p:sp>
      <p:graphicFrame>
        <p:nvGraphicFramePr>
          <p:cNvPr id="7" name="Chart 3">
            <a:extLst>
              <a:ext uri="{FF2B5EF4-FFF2-40B4-BE49-F238E27FC236}">
                <a16:creationId xmlns:a16="http://schemas.microsoft.com/office/drawing/2014/main" id="{05D3C2D8-AEE2-A1A0-F6F8-A6840F1F8B1C}"/>
              </a:ext>
            </a:extLst>
          </p:cNvPr>
          <p:cNvGraphicFramePr>
            <a:graphicFrameLocks/>
          </p:cNvGraphicFramePr>
          <p:nvPr/>
        </p:nvGraphicFramePr>
        <p:xfrm>
          <a:off x="3818862" y="1716684"/>
          <a:ext cx="8301963" cy="459459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1ABAA07F-B1A6-835D-2DBC-282C57361434}"/>
              </a:ext>
            </a:extLst>
          </p:cNvPr>
          <p:cNvSpPr/>
          <p:nvPr/>
        </p:nvSpPr>
        <p:spPr>
          <a:xfrm>
            <a:off x="5028517" y="6106446"/>
            <a:ext cx="7092308" cy="461665"/>
          </a:xfrm>
          <a:prstGeom prst="rect">
            <a:avLst/>
          </a:prstGeom>
        </p:spPr>
        <p:txBody>
          <a:bodyPr wrap="square" anchor="ctr">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lumMod val="50000"/>
                </a:srgbClr>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50000"/>
                  </a:srgbClr>
                </a:solidFill>
                <a:effectLst/>
                <a:uLnTx/>
                <a:uFillTx/>
                <a:latin typeface="Calibri" panose="020F0502020204030204"/>
                <a:ea typeface="+mn-ea"/>
                <a:cs typeface="+mn-cs"/>
              </a:rPr>
              <a:t>Source</a:t>
            </a:r>
            <a:r>
              <a:rPr kumimoji="0" lang="en-US" sz="1200" b="0" i="0" u="none" strike="noStrike" kern="1200" cap="none" spc="0" normalizeH="0" baseline="0" noProof="0">
                <a:ln>
                  <a:noFill/>
                </a:ln>
                <a:solidFill>
                  <a:srgbClr val="982468"/>
                </a:solidFill>
                <a:effectLst/>
                <a:uLnTx/>
                <a:uFillTx/>
                <a:latin typeface="Calibri" panose="020F0502020204030204"/>
                <a:ea typeface="+mn-ea"/>
                <a:cs typeface="+mn-cs"/>
                <a:hlinkClick r:id="rId4"/>
              </a:rPr>
              <a:t>: The Multiple Cause of Death </a:t>
            </a:r>
            <a:r>
              <a:rPr kumimoji="0" lang="en-US" sz="1200" b="0" i="0" u="none" strike="noStrike" kern="1200" cap="none" spc="0" normalizeH="0" baseline="0" noProof="0">
                <a:ln>
                  <a:noFill/>
                </a:ln>
                <a:solidFill>
                  <a:srgbClr val="FFFFFF">
                    <a:lumMod val="50000"/>
                  </a:srgbClr>
                </a:solidFill>
                <a:effectLst/>
                <a:uLnTx/>
                <a:uFillTx/>
                <a:latin typeface="Calibri" panose="020F0502020204030204"/>
                <a:ea typeface="+mn-ea"/>
                <a:cs typeface="+mn-cs"/>
              </a:rPr>
              <a:t>data are produced by the Division of Vital Statistics, NCHS, CDC, US DHHS. </a:t>
            </a:r>
          </a:p>
        </p:txBody>
      </p:sp>
      <p:sp>
        <p:nvSpPr>
          <p:cNvPr id="9" name="TextBox 8">
            <a:extLst>
              <a:ext uri="{FF2B5EF4-FFF2-40B4-BE49-F238E27FC236}">
                <a16:creationId xmlns:a16="http://schemas.microsoft.com/office/drawing/2014/main" id="{E753E17A-39DD-5178-006A-27D4B347B683}"/>
              </a:ext>
            </a:extLst>
          </p:cNvPr>
          <p:cNvSpPr txBox="1"/>
          <p:nvPr/>
        </p:nvSpPr>
        <p:spPr>
          <a:xfrm>
            <a:off x="318618" y="4382864"/>
            <a:ext cx="4788223" cy="1384995"/>
          </a:xfrm>
          <a:prstGeom prst="rect">
            <a:avLst/>
          </a:prstGeom>
          <a:noFill/>
        </p:spPr>
        <p:txBody>
          <a:bodyPr wrap="square">
            <a:spAutoFit/>
          </a:bodyPr>
          <a:lstStyle/>
          <a:p>
            <a:pPr marL="0" marR="0" lvl="1" indent="-457200" algn="l" defTabSz="914400" rtl="0" eaLnBrk="1" fontAlgn="auto" latinLnBrk="0" hangingPunct="1">
              <a:lnSpc>
                <a:spcPct val="100000"/>
              </a:lnSpc>
              <a:spcBef>
                <a:spcPts val="600"/>
              </a:spcBef>
              <a:spcAft>
                <a:spcPts val="0"/>
              </a:spcAft>
              <a:buClr>
                <a:prstClr val="black"/>
              </a:buClr>
              <a:buSzTx/>
              <a:buFontTx/>
              <a:buNone/>
              <a:tabLst/>
              <a:defRPr/>
            </a:pPr>
            <a:r>
              <a:rPr kumimoji="0" lang="en-US" sz="2000" b="1" i="0" u="none" strike="noStrike" kern="1200" cap="none" spc="0" normalizeH="0" baseline="0" noProof="0">
                <a:ln>
                  <a:noFill/>
                </a:ln>
                <a:solidFill>
                  <a:srgbClr val="3A679B"/>
                </a:solidFill>
                <a:effectLst/>
                <a:uLnTx/>
                <a:uFillTx/>
                <a:latin typeface="Calibri" panose="020F0502020204030204" pitchFamily="34" charset="0"/>
                <a:ea typeface="+mn-ea"/>
                <a:cs typeface="Calibri" panose="020F0502020204030204" pitchFamily="34" charset="0"/>
              </a:rPr>
              <a:t>Nationwide prevalence </a:t>
            </a:r>
            <a:br>
              <a:rPr kumimoji="0" lang="en-US" sz="2000" b="1" i="0" u="none" strike="noStrike" kern="1200" cap="none" spc="0" normalizeH="0" baseline="0" noProof="0">
                <a:ln>
                  <a:noFill/>
                </a:ln>
                <a:solidFill>
                  <a:srgbClr val="3A679B"/>
                </a:solidFill>
                <a:effectLst/>
                <a:uLnTx/>
                <a:uFillTx/>
                <a:latin typeface="Calibri" panose="020F0502020204030204" pitchFamily="34" charset="0"/>
                <a:ea typeface="+mn-ea"/>
                <a:cs typeface="Calibri" panose="020F0502020204030204" pitchFamily="34" charset="0"/>
              </a:rPr>
            </a:b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50 million adults with chronic pain</a:t>
            </a:r>
          </a:p>
          <a:p>
            <a:pPr marL="0" marR="0" lvl="1" indent="-457200" algn="l" defTabSz="914400" rtl="0" eaLnBrk="1" fontAlgn="auto" latinLnBrk="0" hangingPunct="1">
              <a:lnSpc>
                <a:spcPct val="100000"/>
              </a:lnSpc>
              <a:spcBef>
                <a:spcPts val="600"/>
              </a:spcBef>
              <a:spcAft>
                <a:spcPts val="0"/>
              </a:spcAft>
              <a:buClr>
                <a:prstClr val="black"/>
              </a:buClr>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25 million report severe pain daily</a:t>
            </a:r>
          </a:p>
          <a:p>
            <a:pPr marL="0" marR="0" lvl="1" indent="-457200" algn="l" defTabSz="914400" rtl="0" eaLnBrk="1" fontAlgn="auto" latinLnBrk="0" hangingPunct="1">
              <a:lnSpc>
                <a:spcPct val="100000"/>
              </a:lnSpc>
              <a:spcBef>
                <a:spcPts val="600"/>
              </a:spcBef>
              <a:spcAft>
                <a:spcPts val="0"/>
              </a:spcAft>
              <a:buClr>
                <a:prstClr val="black"/>
              </a:buClr>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20 million with high impact chronic pain*</a:t>
            </a:r>
          </a:p>
        </p:txBody>
      </p:sp>
    </p:spTree>
    <p:extLst>
      <p:ext uri="{BB962C8B-B14F-4D97-AF65-F5344CB8AC3E}">
        <p14:creationId xmlns:p14="http://schemas.microsoft.com/office/powerpoint/2010/main" val="2608898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53750C3-0CE4-21E4-DFE2-8BB848CFCAC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72F3DA9-481E-3D77-00BF-AAEF4DAA38D8}"/>
              </a:ext>
            </a:extLst>
          </p:cNvPr>
          <p:cNvSpPr txBox="1"/>
          <p:nvPr/>
        </p:nvSpPr>
        <p:spPr>
          <a:xfrm>
            <a:off x="253833" y="875495"/>
            <a:ext cx="11684334" cy="6017032"/>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Primary Outcome: </a:t>
            </a:r>
            <a:r>
              <a:rPr lang="en-US" sz="2400" dirty="0">
                <a:latin typeface="Calibri" panose="020F0502020204030204" pitchFamily="34" charset="0"/>
                <a:cs typeface="Calibri" panose="020F0502020204030204" pitchFamily="34" charset="0"/>
              </a:rPr>
              <a:t>Change in Functional Disability (RMDQ) from Baseline</a:t>
            </a:r>
          </a:p>
          <a:p>
            <a:endParaRPr lang="en-US" sz="2400" u="sng"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Time Points: </a:t>
            </a:r>
            <a:r>
              <a:rPr lang="en-US" sz="2400" dirty="0">
                <a:latin typeface="Calibri" panose="020F0502020204030204" pitchFamily="34" charset="0"/>
                <a:cs typeface="Calibri" panose="020F0502020204030204" pitchFamily="34" charset="0"/>
              </a:rPr>
              <a:t>3, 6 (primary), and 12 months</a:t>
            </a:r>
            <a:endParaRPr lang="en-US" sz="2400" u="sng"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General Framework:</a:t>
            </a:r>
          </a:p>
          <a:p>
            <a:pPr marL="726876" lvl="1"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GEE Analysis with all time points in the same model</a:t>
            </a:r>
          </a:p>
          <a:p>
            <a:pPr marL="726876" lvl="1"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Robust Standard errors to account for correlation within person and acupuncturist</a:t>
            </a:r>
          </a:p>
          <a:p>
            <a:pPr marL="726876" lvl="1"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Adjust for Baseline RMDQ, age, sex, race, and Health Care system</a:t>
            </a:r>
          </a:p>
          <a:p>
            <a:pPr marL="726876" lvl="1" indent="-342900">
              <a:spcAft>
                <a:spcPts val="600"/>
              </a:spcAft>
              <a:buFont typeface="Arial" panose="020B0604020202020204" pitchFamily="34" charset="0"/>
              <a:buChar char="•"/>
            </a:pPr>
            <a:r>
              <a:rPr lang="en-US" sz="2400" u="sng" dirty="0">
                <a:latin typeface="Calibri" panose="020F0502020204030204" pitchFamily="34" charset="0"/>
                <a:cs typeface="Calibri" panose="020F0502020204030204" pitchFamily="34" charset="0"/>
              </a:rPr>
              <a:t>Multiple Comparisons</a:t>
            </a:r>
            <a:r>
              <a:rPr lang="en-US" sz="2400" dirty="0">
                <a:latin typeface="Calibri" panose="020F0502020204030204" pitchFamily="34" charset="0"/>
                <a:cs typeface="Calibri" panose="020F0502020204030204" pitchFamily="34" charset="0"/>
              </a:rPr>
              <a:t>: Fisher’s Least Significant Difference Approach</a:t>
            </a:r>
          </a:p>
          <a:p>
            <a:pPr marL="726876" lvl="1" indent="-342900">
              <a:spcAft>
                <a:spcPts val="600"/>
              </a:spcAft>
              <a:buFont typeface="Arial" panose="020B0604020202020204" pitchFamily="34" charset="0"/>
              <a:buChar char="•"/>
            </a:pPr>
            <a:r>
              <a:rPr lang="en-US" sz="2400" u="sng" dirty="0">
                <a:latin typeface="Calibri" panose="020F0502020204030204" pitchFamily="34" charset="0"/>
                <a:cs typeface="Calibri" panose="020F0502020204030204" pitchFamily="34" charset="0"/>
              </a:rPr>
              <a:t>Missing Outcome Data</a:t>
            </a:r>
            <a:r>
              <a:rPr lang="en-US" sz="2400" dirty="0">
                <a:latin typeface="Calibri" panose="020F0502020204030204" pitchFamily="34" charset="0"/>
                <a:cs typeface="Calibri" panose="020F0502020204030204" pitchFamily="34" charset="0"/>
              </a:rPr>
              <a:t>: Combination of Pattern Mixture Imputation (missing outcome rates &gt;15% at one site) and inverse weighting for those with no follow-up time points. Added additional covariates that were related to missingness to imputation and weighting models</a:t>
            </a:r>
          </a:p>
          <a:p>
            <a:pPr marL="1110851" lvl="2"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Education, BMI, Number of Pain Conditions, General pain, Substance Use Disorder, PEG, Pain Catastrophizing, and fear avoidance</a:t>
            </a:r>
          </a:p>
        </p:txBody>
      </p:sp>
      <p:sp>
        <p:nvSpPr>
          <p:cNvPr id="6" name="TextBox 5">
            <a:extLst>
              <a:ext uri="{FF2B5EF4-FFF2-40B4-BE49-F238E27FC236}">
                <a16:creationId xmlns:a16="http://schemas.microsoft.com/office/drawing/2014/main" id="{044A03AF-FCE0-F235-2596-E2D6433E4FF7}"/>
              </a:ext>
            </a:extLst>
          </p:cNvPr>
          <p:cNvSpPr txBox="1"/>
          <p:nvPr/>
        </p:nvSpPr>
        <p:spPr>
          <a:xfrm>
            <a:off x="0" y="16777"/>
            <a:ext cx="12192000" cy="707886"/>
          </a:xfrm>
          <a:prstGeom prst="rect">
            <a:avLst/>
          </a:prstGeom>
          <a:noFill/>
        </p:spPr>
        <p:txBody>
          <a:bodyPr wrap="square">
            <a:spAutoFit/>
          </a:bodyPr>
          <a:lstStyle/>
          <a:p>
            <a:pPr algn="ctr"/>
            <a:r>
              <a:rPr lang="en-US" sz="4000" b="1" dirty="0">
                <a:solidFill>
                  <a:srgbClr val="0070C0"/>
                </a:solidFill>
                <a:latin typeface="+mj-lt"/>
                <a:ea typeface="+mj-ea"/>
                <a:cs typeface="+mj-cs"/>
              </a:rPr>
              <a:t>Primary Analysis</a:t>
            </a:r>
          </a:p>
        </p:txBody>
      </p:sp>
    </p:spTree>
    <p:extLst>
      <p:ext uri="{BB962C8B-B14F-4D97-AF65-F5344CB8AC3E}">
        <p14:creationId xmlns:p14="http://schemas.microsoft.com/office/powerpoint/2010/main" val="4135962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6751E9-911E-891F-526D-77D62608C4BE}"/>
              </a:ext>
            </a:extLst>
          </p:cNvPr>
          <p:cNvSpPr txBox="1"/>
          <p:nvPr/>
        </p:nvSpPr>
        <p:spPr>
          <a:xfrm>
            <a:off x="-510138" y="76788"/>
            <a:ext cx="12888227" cy="707886"/>
          </a:xfrm>
          <a:prstGeom prst="rect">
            <a:avLst/>
          </a:prstGeom>
          <a:noFill/>
        </p:spPr>
        <p:txBody>
          <a:bodyPr wrap="square">
            <a:spAutoFit/>
          </a:bodyPr>
          <a:lstStyle/>
          <a:p>
            <a:pPr marL="117475" algn="ctr">
              <a:defRPr/>
            </a:pPr>
            <a:r>
              <a:rPr lang="en-US" sz="4000" b="1" dirty="0">
                <a:solidFill>
                  <a:srgbClr val="0070C0"/>
                </a:solidFill>
                <a:latin typeface="+mj-lt"/>
              </a:rPr>
              <a:t>Pain-related Functional Disability* </a:t>
            </a:r>
          </a:p>
        </p:txBody>
      </p:sp>
      <p:pic>
        <p:nvPicPr>
          <p:cNvPr id="6" name="Picture 5" descr="A graph of a line graph&#10;&#10;Description automatically generated with medium confidence">
            <a:extLst>
              <a:ext uri="{FF2B5EF4-FFF2-40B4-BE49-F238E27FC236}">
                <a16:creationId xmlns:a16="http://schemas.microsoft.com/office/drawing/2014/main" id="{E43B3339-3E4B-BB43-E6E1-6E635A8C13F3}"/>
              </a:ext>
            </a:extLst>
          </p:cNvPr>
          <p:cNvPicPr>
            <a:picLocks noChangeAspect="1"/>
          </p:cNvPicPr>
          <p:nvPr/>
        </p:nvPicPr>
        <p:blipFill>
          <a:blip r:embed="rId3"/>
          <a:srcRect/>
          <a:stretch/>
        </p:blipFill>
        <p:spPr>
          <a:xfrm>
            <a:off x="2210172" y="1031420"/>
            <a:ext cx="7680960" cy="5760720"/>
          </a:xfrm>
          <a:prstGeom prst="rect">
            <a:avLst/>
          </a:prstGeom>
        </p:spPr>
      </p:pic>
      <p:sp>
        <p:nvSpPr>
          <p:cNvPr id="3" name="TextBox 2">
            <a:extLst>
              <a:ext uri="{FF2B5EF4-FFF2-40B4-BE49-F238E27FC236}">
                <a16:creationId xmlns:a16="http://schemas.microsoft.com/office/drawing/2014/main" id="{562A9681-7C85-A585-3233-5139390E6DE2}"/>
              </a:ext>
            </a:extLst>
          </p:cNvPr>
          <p:cNvSpPr txBox="1"/>
          <p:nvPr/>
        </p:nvSpPr>
        <p:spPr>
          <a:xfrm>
            <a:off x="10214517" y="4682675"/>
            <a:ext cx="1709854" cy="1488484"/>
          </a:xfrm>
          <a:prstGeom prst="rect">
            <a:avLst/>
          </a:prstGeom>
          <a:noFill/>
          <a:ln>
            <a:solidFill>
              <a:schemeClr val="accent1"/>
            </a:solidFill>
          </a:ln>
        </p:spPr>
        <p:txBody>
          <a:bodyPr wrap="square" rtlCol="0">
            <a:spAutoFit/>
          </a:bodyPr>
          <a:lstStyle/>
          <a:p>
            <a:r>
              <a:rPr lang="en-US" dirty="0"/>
              <a:t>* Using Roland Morris Disability Questionnaire (RMDQ) with higher scores =  more disability </a:t>
            </a:r>
          </a:p>
        </p:txBody>
      </p:sp>
    </p:spTree>
    <p:extLst>
      <p:ext uri="{BB962C8B-B14F-4D97-AF65-F5344CB8AC3E}">
        <p14:creationId xmlns:p14="http://schemas.microsoft.com/office/powerpoint/2010/main" val="1612751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D5715E-9019-6DDB-1596-08C8ABB76CC9}"/>
            </a:ext>
          </a:extLst>
        </p:cNvPr>
        <p:cNvGrpSpPr/>
        <p:nvPr/>
      </p:nvGrpSpPr>
      <p:grpSpPr>
        <a:xfrm>
          <a:off x="0" y="0"/>
          <a:ext cx="0" cy="0"/>
          <a:chOff x="0" y="0"/>
          <a:chExt cx="0" cy="0"/>
        </a:xfrm>
      </p:grpSpPr>
      <p:pic>
        <p:nvPicPr>
          <p:cNvPr id="26" name="Picture 25" descr="A graph of a line graph&#10;&#10;Description automatically generated with medium confidence">
            <a:extLst>
              <a:ext uri="{FF2B5EF4-FFF2-40B4-BE49-F238E27FC236}">
                <a16:creationId xmlns:a16="http://schemas.microsoft.com/office/drawing/2014/main" id="{3C940E9F-3BDE-8DD6-9CA6-702A434622E5}"/>
              </a:ext>
            </a:extLst>
          </p:cNvPr>
          <p:cNvPicPr>
            <a:picLocks noChangeAspect="1"/>
          </p:cNvPicPr>
          <p:nvPr/>
        </p:nvPicPr>
        <p:blipFill>
          <a:blip r:embed="rId3"/>
          <a:srcRect/>
          <a:stretch/>
        </p:blipFill>
        <p:spPr>
          <a:xfrm>
            <a:off x="2093495" y="1097280"/>
            <a:ext cx="7680960" cy="5760720"/>
          </a:xfrm>
          <a:prstGeom prst="rect">
            <a:avLst/>
          </a:prstGeom>
        </p:spPr>
      </p:pic>
      <p:sp>
        <p:nvSpPr>
          <p:cNvPr id="2" name="Slide Number Placeholder 1">
            <a:extLst>
              <a:ext uri="{FF2B5EF4-FFF2-40B4-BE49-F238E27FC236}">
                <a16:creationId xmlns:a16="http://schemas.microsoft.com/office/drawing/2014/main" id="{362EA1C4-90FC-E03A-6C48-DC1963FA72EB}"/>
              </a:ext>
            </a:extLst>
          </p:cNvPr>
          <p:cNvSpPr>
            <a:spLocks noGrp="1"/>
          </p:cNvSpPr>
          <p:nvPr>
            <p:ph type="sldNum" sz="quarter" idx="4294967295"/>
          </p:nvPr>
        </p:nvSpPr>
        <p:spPr>
          <a:xfrm>
            <a:off x="8610600" y="6356350"/>
            <a:ext cx="2743200" cy="365125"/>
          </a:xfrm>
        </p:spPr>
        <p:txBody>
          <a:bodyPr/>
          <a:lstStyle/>
          <a:p>
            <a:fld id="{48F63A3B-78C7-47BE-AE5E-E10140E04643}" type="slidenum">
              <a:rPr lang="en-US" smtClean="0"/>
              <a:t>22</a:t>
            </a:fld>
            <a:endParaRPr lang="en-US" dirty="0"/>
          </a:p>
        </p:txBody>
      </p:sp>
      <p:sp>
        <p:nvSpPr>
          <p:cNvPr id="4" name="TextBox 3">
            <a:extLst>
              <a:ext uri="{FF2B5EF4-FFF2-40B4-BE49-F238E27FC236}">
                <a16:creationId xmlns:a16="http://schemas.microsoft.com/office/drawing/2014/main" id="{0C0E3270-C5AA-14AC-F3BD-7074DC335648}"/>
              </a:ext>
            </a:extLst>
          </p:cNvPr>
          <p:cNvSpPr txBox="1"/>
          <p:nvPr/>
        </p:nvSpPr>
        <p:spPr>
          <a:xfrm>
            <a:off x="-510138" y="76788"/>
            <a:ext cx="12888227" cy="707886"/>
          </a:xfrm>
          <a:prstGeom prst="rect">
            <a:avLst/>
          </a:prstGeom>
          <a:noFill/>
        </p:spPr>
        <p:txBody>
          <a:bodyPr wrap="square">
            <a:spAutoFit/>
          </a:bodyPr>
          <a:lstStyle/>
          <a:p>
            <a:pPr marL="117475" algn="ctr">
              <a:defRPr/>
            </a:pPr>
            <a:r>
              <a:rPr lang="en-US" sz="4000" b="1" dirty="0">
                <a:solidFill>
                  <a:srgbClr val="0070C0"/>
                </a:solidFill>
                <a:latin typeface="+mj-lt"/>
              </a:rPr>
              <a:t>Functional Disability: Standard vs Enhanced Acupuncture</a:t>
            </a:r>
          </a:p>
        </p:txBody>
      </p:sp>
      <p:sp>
        <p:nvSpPr>
          <p:cNvPr id="19" name="TextBox 18">
            <a:extLst>
              <a:ext uri="{FF2B5EF4-FFF2-40B4-BE49-F238E27FC236}">
                <a16:creationId xmlns:a16="http://schemas.microsoft.com/office/drawing/2014/main" id="{6869A229-7C31-90EB-BEF9-DE636C132F38}"/>
              </a:ext>
            </a:extLst>
          </p:cNvPr>
          <p:cNvSpPr txBox="1"/>
          <p:nvPr/>
        </p:nvSpPr>
        <p:spPr>
          <a:xfrm>
            <a:off x="100799" y="5276410"/>
            <a:ext cx="2743200" cy="1477328"/>
          </a:xfrm>
          <a:prstGeom prst="rect">
            <a:avLst/>
          </a:prstGeom>
          <a:noFill/>
        </p:spPr>
        <p:txBody>
          <a:bodyPr wrap="square" rtlCol="0">
            <a:spAutoFit/>
          </a:bodyPr>
          <a:lstStyle/>
          <a:p>
            <a:r>
              <a:rPr lang="en-US" sz="1800" b="1" dirty="0">
                <a:cs typeface="Arial" panose="020B0604020202020204" pitchFamily="34" charset="0"/>
              </a:rPr>
              <a:t>No Statistically Significant or Clinically Meaningful Differences between Standard and Enhanced Acupuncture</a:t>
            </a:r>
          </a:p>
        </p:txBody>
      </p:sp>
      <p:sp>
        <p:nvSpPr>
          <p:cNvPr id="17" name="TextBox 16">
            <a:extLst>
              <a:ext uri="{FF2B5EF4-FFF2-40B4-BE49-F238E27FC236}">
                <a16:creationId xmlns:a16="http://schemas.microsoft.com/office/drawing/2014/main" id="{5171F333-96DF-3B93-4A65-E4686A3B2BA6}"/>
              </a:ext>
            </a:extLst>
          </p:cNvPr>
          <p:cNvSpPr txBox="1"/>
          <p:nvPr/>
        </p:nvSpPr>
        <p:spPr>
          <a:xfrm>
            <a:off x="4472570" y="4128888"/>
            <a:ext cx="2985481" cy="646331"/>
          </a:xfrm>
          <a:prstGeom prst="rect">
            <a:avLst/>
          </a:prstGeom>
          <a:noFill/>
        </p:spPr>
        <p:txBody>
          <a:bodyPr wrap="square" rtlCol="0">
            <a:spAutoFit/>
          </a:bodyPr>
          <a:lstStyle/>
          <a:p>
            <a:pPr algn="ctr"/>
            <a:r>
              <a:rPr lang="en-US" sz="1800" b="1" dirty="0">
                <a:cs typeface="Arial" panose="020B0604020202020204" pitchFamily="34" charset="0"/>
              </a:rPr>
              <a:t>6 Months Difference (CI): </a:t>
            </a:r>
          </a:p>
          <a:p>
            <a:pPr algn="ctr"/>
            <a:r>
              <a:rPr lang="en-US" sz="1800" b="1" dirty="0">
                <a:cs typeface="Arial" panose="020B0604020202020204" pitchFamily="34" charset="0"/>
              </a:rPr>
              <a:t>-0.5 (-1.5,0.5); </a:t>
            </a:r>
            <a:r>
              <a:rPr lang="en-US" sz="1800" b="1" i="1" dirty="0">
                <a:cs typeface="Arial" panose="020B0604020202020204" pitchFamily="34" charset="0"/>
              </a:rPr>
              <a:t>P</a:t>
            </a:r>
            <a:r>
              <a:rPr lang="en-US" sz="1800" b="1" dirty="0">
                <a:cs typeface="Arial" panose="020B0604020202020204" pitchFamily="34" charset="0"/>
              </a:rPr>
              <a:t>=0.29</a:t>
            </a:r>
          </a:p>
        </p:txBody>
      </p:sp>
      <p:sp>
        <p:nvSpPr>
          <p:cNvPr id="18" name="TextBox 17">
            <a:extLst>
              <a:ext uri="{FF2B5EF4-FFF2-40B4-BE49-F238E27FC236}">
                <a16:creationId xmlns:a16="http://schemas.microsoft.com/office/drawing/2014/main" id="{A4D0930A-4F6B-0150-6912-FE7544DC2466}"/>
              </a:ext>
            </a:extLst>
          </p:cNvPr>
          <p:cNvSpPr txBox="1"/>
          <p:nvPr/>
        </p:nvSpPr>
        <p:spPr>
          <a:xfrm>
            <a:off x="8602247" y="4097255"/>
            <a:ext cx="3207864" cy="646331"/>
          </a:xfrm>
          <a:prstGeom prst="rect">
            <a:avLst/>
          </a:prstGeom>
          <a:noFill/>
        </p:spPr>
        <p:txBody>
          <a:bodyPr wrap="square" rtlCol="0">
            <a:spAutoFit/>
          </a:bodyPr>
          <a:lstStyle/>
          <a:p>
            <a:pPr algn="ctr"/>
            <a:r>
              <a:rPr lang="en-US" sz="1800" b="1" dirty="0">
                <a:cs typeface="Arial" panose="020B0604020202020204" pitchFamily="34" charset="0"/>
              </a:rPr>
              <a:t>12 Months Difference (CI): </a:t>
            </a:r>
          </a:p>
          <a:p>
            <a:pPr algn="ctr"/>
            <a:r>
              <a:rPr lang="en-US" sz="1800" b="1" dirty="0">
                <a:cs typeface="Arial" panose="020B0604020202020204" pitchFamily="34" charset="0"/>
              </a:rPr>
              <a:t>-0.5 (-1.4,0.4); </a:t>
            </a:r>
            <a:r>
              <a:rPr lang="en-US" sz="1800" b="1" i="1" dirty="0">
                <a:cs typeface="Arial" panose="020B0604020202020204" pitchFamily="34" charset="0"/>
              </a:rPr>
              <a:t>P</a:t>
            </a:r>
            <a:r>
              <a:rPr lang="en-US" sz="1800" b="1" dirty="0">
                <a:cs typeface="Arial" panose="020B0604020202020204" pitchFamily="34" charset="0"/>
              </a:rPr>
              <a:t>=0.27</a:t>
            </a:r>
          </a:p>
        </p:txBody>
      </p:sp>
      <p:cxnSp>
        <p:nvCxnSpPr>
          <p:cNvPr id="20" name="Straight Arrow Connector 19">
            <a:extLst>
              <a:ext uri="{FF2B5EF4-FFF2-40B4-BE49-F238E27FC236}">
                <a16:creationId xmlns:a16="http://schemas.microsoft.com/office/drawing/2014/main" id="{9777E5C4-3C72-ACA6-0195-117A8B57BD3A}"/>
              </a:ext>
            </a:extLst>
          </p:cNvPr>
          <p:cNvCxnSpPr>
            <a:cxnSpLocks/>
          </p:cNvCxnSpPr>
          <p:nvPr/>
        </p:nvCxnSpPr>
        <p:spPr>
          <a:xfrm>
            <a:off x="6096000" y="4765159"/>
            <a:ext cx="251680" cy="445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FCD5C22-053E-D927-26F9-818B53209894}"/>
              </a:ext>
            </a:extLst>
          </p:cNvPr>
          <p:cNvCxnSpPr>
            <a:cxnSpLocks/>
          </p:cNvCxnSpPr>
          <p:nvPr/>
        </p:nvCxnSpPr>
        <p:spPr>
          <a:xfrm flipH="1">
            <a:off x="9520007" y="4723189"/>
            <a:ext cx="271370" cy="3465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DC1B17E-04EA-C95E-0047-3D639FCD9964}"/>
              </a:ext>
            </a:extLst>
          </p:cNvPr>
          <p:cNvSpPr txBox="1"/>
          <p:nvPr/>
        </p:nvSpPr>
        <p:spPr>
          <a:xfrm>
            <a:off x="9773828" y="6180892"/>
            <a:ext cx="2418172" cy="338554"/>
          </a:xfrm>
          <a:prstGeom prst="rect">
            <a:avLst/>
          </a:prstGeom>
          <a:noFill/>
        </p:spPr>
        <p:txBody>
          <a:bodyPr wrap="square">
            <a:spAutoFit/>
          </a:bodyPr>
          <a:lstStyle/>
          <a:p>
            <a:pPr algn="r"/>
            <a:r>
              <a:rPr lang="en-US" sz="1600" dirty="0">
                <a:cs typeface="Arial" panose="020B0604020202020204" pitchFamily="34" charset="0"/>
              </a:rPr>
              <a:t>CI – confidence interval</a:t>
            </a:r>
            <a:endParaRPr lang="en-US" dirty="0"/>
          </a:p>
        </p:txBody>
      </p:sp>
    </p:spTree>
    <p:extLst>
      <p:ext uri="{BB962C8B-B14F-4D97-AF65-F5344CB8AC3E}">
        <p14:creationId xmlns:p14="http://schemas.microsoft.com/office/powerpoint/2010/main" val="478007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81BB4A3-6B78-C8FD-64D1-71D6EA85E446}"/>
            </a:ext>
          </a:extLst>
        </p:cNvPr>
        <p:cNvGrpSpPr/>
        <p:nvPr/>
      </p:nvGrpSpPr>
      <p:grpSpPr>
        <a:xfrm>
          <a:off x="0" y="0"/>
          <a:ext cx="0" cy="0"/>
          <a:chOff x="0" y="0"/>
          <a:chExt cx="0" cy="0"/>
        </a:xfrm>
      </p:grpSpPr>
      <p:pic>
        <p:nvPicPr>
          <p:cNvPr id="5" name="Picture 4" descr="A graph of a line graph&#10;&#10;Description automatically generated with medium confidence">
            <a:extLst>
              <a:ext uri="{FF2B5EF4-FFF2-40B4-BE49-F238E27FC236}">
                <a16:creationId xmlns:a16="http://schemas.microsoft.com/office/drawing/2014/main" id="{3EBD49D8-3561-BD3C-5AE6-CD09673B3CB6}"/>
              </a:ext>
            </a:extLst>
          </p:cNvPr>
          <p:cNvPicPr>
            <a:picLocks noChangeAspect="1"/>
          </p:cNvPicPr>
          <p:nvPr/>
        </p:nvPicPr>
        <p:blipFill>
          <a:blip r:embed="rId3"/>
          <a:stretch>
            <a:fillRect/>
          </a:stretch>
        </p:blipFill>
        <p:spPr>
          <a:xfrm>
            <a:off x="2228287" y="1207752"/>
            <a:ext cx="7680960" cy="5760720"/>
          </a:xfrm>
          <a:prstGeom prst="rect">
            <a:avLst/>
          </a:prstGeom>
        </p:spPr>
      </p:pic>
      <p:sp>
        <p:nvSpPr>
          <p:cNvPr id="2" name="Slide Number Placeholder 1">
            <a:extLst>
              <a:ext uri="{FF2B5EF4-FFF2-40B4-BE49-F238E27FC236}">
                <a16:creationId xmlns:a16="http://schemas.microsoft.com/office/drawing/2014/main" id="{26024533-F4D7-93E2-F6B9-55B25DCF7792}"/>
              </a:ext>
            </a:extLst>
          </p:cNvPr>
          <p:cNvSpPr>
            <a:spLocks noGrp="1"/>
          </p:cNvSpPr>
          <p:nvPr>
            <p:ph type="sldNum" sz="quarter" idx="4294967295"/>
          </p:nvPr>
        </p:nvSpPr>
        <p:spPr>
          <a:xfrm>
            <a:off x="8610600" y="6356350"/>
            <a:ext cx="2743200" cy="365125"/>
          </a:xfrm>
        </p:spPr>
        <p:txBody>
          <a:bodyPr/>
          <a:lstStyle/>
          <a:p>
            <a:fld id="{48F63A3B-78C7-47BE-AE5E-E10140E04643}" type="slidenum">
              <a:rPr lang="en-US" smtClean="0"/>
              <a:t>23</a:t>
            </a:fld>
            <a:endParaRPr lang="en-US" dirty="0"/>
          </a:p>
        </p:txBody>
      </p:sp>
      <p:sp>
        <p:nvSpPr>
          <p:cNvPr id="4" name="TextBox 3">
            <a:extLst>
              <a:ext uri="{FF2B5EF4-FFF2-40B4-BE49-F238E27FC236}">
                <a16:creationId xmlns:a16="http://schemas.microsoft.com/office/drawing/2014/main" id="{382068F4-61FE-A05D-8955-DAABFF277983}"/>
              </a:ext>
            </a:extLst>
          </p:cNvPr>
          <p:cNvSpPr txBox="1"/>
          <p:nvPr/>
        </p:nvSpPr>
        <p:spPr>
          <a:xfrm>
            <a:off x="-510138" y="76788"/>
            <a:ext cx="12888227" cy="707886"/>
          </a:xfrm>
          <a:prstGeom prst="rect">
            <a:avLst/>
          </a:prstGeom>
          <a:noFill/>
        </p:spPr>
        <p:txBody>
          <a:bodyPr wrap="square">
            <a:spAutoFit/>
          </a:bodyPr>
          <a:lstStyle/>
          <a:p>
            <a:pPr marL="117475" algn="ctr">
              <a:defRPr/>
            </a:pPr>
            <a:r>
              <a:rPr lang="en-US" sz="4000" b="1" dirty="0">
                <a:solidFill>
                  <a:srgbClr val="0070C0"/>
                </a:solidFill>
                <a:latin typeface="+mj-lt"/>
              </a:rPr>
              <a:t>Functional Disability: Acupuncture vs Usual Care</a:t>
            </a:r>
          </a:p>
        </p:txBody>
      </p:sp>
      <p:sp>
        <p:nvSpPr>
          <p:cNvPr id="14" name="TextBox 13">
            <a:extLst>
              <a:ext uri="{FF2B5EF4-FFF2-40B4-BE49-F238E27FC236}">
                <a16:creationId xmlns:a16="http://schemas.microsoft.com/office/drawing/2014/main" id="{8EFF168C-D792-0232-172F-C6AA95BC5751}"/>
              </a:ext>
            </a:extLst>
          </p:cNvPr>
          <p:cNvSpPr txBox="1"/>
          <p:nvPr/>
        </p:nvSpPr>
        <p:spPr>
          <a:xfrm>
            <a:off x="4470374" y="3170844"/>
            <a:ext cx="3379317" cy="646331"/>
          </a:xfrm>
          <a:prstGeom prst="rect">
            <a:avLst/>
          </a:prstGeom>
          <a:noFill/>
        </p:spPr>
        <p:txBody>
          <a:bodyPr wrap="square" rtlCol="0">
            <a:spAutoFit/>
          </a:bodyPr>
          <a:lstStyle/>
          <a:p>
            <a:pPr algn="ctr"/>
            <a:r>
              <a:rPr lang="en-US" sz="1800" b="1" dirty="0">
                <a:cs typeface="Arial" panose="020B0604020202020204" pitchFamily="34" charset="0"/>
              </a:rPr>
              <a:t>6 Months Difference (</a:t>
            </a:r>
            <a:r>
              <a:rPr lang="en-US" altLang="en-US" sz="1800" b="1" dirty="0">
                <a:cs typeface="Arial" panose="020B0604020202020204" pitchFamily="34" charset="0"/>
              </a:rPr>
              <a:t>CI)</a:t>
            </a:r>
            <a:r>
              <a:rPr lang="en-US" sz="1800" b="1" dirty="0">
                <a:cs typeface="Arial" panose="020B0604020202020204" pitchFamily="34" charset="0"/>
              </a:rPr>
              <a:t>: </a:t>
            </a:r>
          </a:p>
          <a:p>
            <a:pPr algn="ctr"/>
            <a:r>
              <a:rPr lang="en-US" sz="1800" b="1" dirty="0">
                <a:cs typeface="Arial" panose="020B0604020202020204" pitchFamily="34" charset="0"/>
              </a:rPr>
              <a:t>-1.3 (-2.0,-0.5); SMD=-0.27</a:t>
            </a:r>
          </a:p>
        </p:txBody>
      </p:sp>
      <p:sp>
        <p:nvSpPr>
          <p:cNvPr id="16" name="TextBox 15">
            <a:extLst>
              <a:ext uri="{FF2B5EF4-FFF2-40B4-BE49-F238E27FC236}">
                <a16:creationId xmlns:a16="http://schemas.microsoft.com/office/drawing/2014/main" id="{39E3A73A-CD5A-5216-092A-50618108585C}"/>
              </a:ext>
            </a:extLst>
          </p:cNvPr>
          <p:cNvSpPr txBox="1"/>
          <p:nvPr/>
        </p:nvSpPr>
        <p:spPr>
          <a:xfrm>
            <a:off x="8535777" y="2958896"/>
            <a:ext cx="3359836" cy="646331"/>
          </a:xfrm>
          <a:prstGeom prst="rect">
            <a:avLst/>
          </a:prstGeom>
          <a:noFill/>
        </p:spPr>
        <p:txBody>
          <a:bodyPr wrap="square" rtlCol="0">
            <a:spAutoFit/>
          </a:bodyPr>
          <a:lstStyle/>
          <a:p>
            <a:pPr algn="ctr"/>
            <a:r>
              <a:rPr lang="en-US" sz="1800" b="1" dirty="0">
                <a:cs typeface="Arial" panose="020B0604020202020204" pitchFamily="34" charset="0"/>
              </a:rPr>
              <a:t>12 Months Difference (CI): </a:t>
            </a:r>
          </a:p>
          <a:p>
            <a:pPr algn="ctr"/>
            <a:r>
              <a:rPr lang="en-US" sz="1800" b="1" dirty="0">
                <a:cs typeface="Arial" panose="020B0604020202020204" pitchFamily="34" charset="0"/>
              </a:rPr>
              <a:t>-1.4 (-2.2,-0.6); SMD=-0.27</a:t>
            </a:r>
          </a:p>
        </p:txBody>
      </p:sp>
      <p:cxnSp>
        <p:nvCxnSpPr>
          <p:cNvPr id="18" name="Straight Arrow Connector 17">
            <a:extLst>
              <a:ext uri="{FF2B5EF4-FFF2-40B4-BE49-F238E27FC236}">
                <a16:creationId xmlns:a16="http://schemas.microsoft.com/office/drawing/2014/main" id="{3A196D5F-1AEB-6E8A-EDA5-975984802FBB}"/>
              </a:ext>
            </a:extLst>
          </p:cNvPr>
          <p:cNvCxnSpPr>
            <a:cxnSpLocks/>
          </p:cNvCxnSpPr>
          <p:nvPr/>
        </p:nvCxnSpPr>
        <p:spPr>
          <a:xfrm>
            <a:off x="5887279" y="3817175"/>
            <a:ext cx="411827" cy="6173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13700B7-6D8F-86B8-2C98-31E692649298}"/>
              </a:ext>
            </a:extLst>
          </p:cNvPr>
          <p:cNvCxnSpPr>
            <a:cxnSpLocks/>
          </p:cNvCxnSpPr>
          <p:nvPr/>
        </p:nvCxnSpPr>
        <p:spPr>
          <a:xfrm flipH="1">
            <a:off x="9494710" y="3609253"/>
            <a:ext cx="612687" cy="6546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28ABF32-5DBC-8AC3-46F4-F7BC0875A99E}"/>
              </a:ext>
            </a:extLst>
          </p:cNvPr>
          <p:cNvSpPr txBox="1"/>
          <p:nvPr/>
        </p:nvSpPr>
        <p:spPr>
          <a:xfrm>
            <a:off x="3101062" y="5449780"/>
            <a:ext cx="3534611" cy="646331"/>
          </a:xfrm>
          <a:prstGeom prst="rect">
            <a:avLst/>
          </a:prstGeom>
          <a:noFill/>
        </p:spPr>
        <p:txBody>
          <a:bodyPr wrap="square" rtlCol="0">
            <a:spAutoFit/>
          </a:bodyPr>
          <a:lstStyle/>
          <a:p>
            <a:pPr algn="ctr"/>
            <a:r>
              <a:rPr lang="en-US" sz="1800" b="1" dirty="0">
                <a:cs typeface="Arial" panose="020B0604020202020204" pitchFamily="34" charset="0"/>
              </a:rPr>
              <a:t>3 Months Difference (CI): </a:t>
            </a:r>
          </a:p>
          <a:p>
            <a:pPr algn="ctr"/>
            <a:r>
              <a:rPr lang="en-US" sz="1800" b="1" dirty="0">
                <a:cs typeface="Arial" panose="020B0604020202020204" pitchFamily="34" charset="0"/>
              </a:rPr>
              <a:t>-1.4 (-2.1,-0.7); SMD=-0.32</a:t>
            </a:r>
          </a:p>
        </p:txBody>
      </p:sp>
      <p:cxnSp>
        <p:nvCxnSpPr>
          <p:cNvPr id="22" name="Straight Arrow Connector 21">
            <a:extLst>
              <a:ext uri="{FF2B5EF4-FFF2-40B4-BE49-F238E27FC236}">
                <a16:creationId xmlns:a16="http://schemas.microsoft.com/office/drawing/2014/main" id="{27CA4780-C175-6466-F44D-B35FB594F3C0}"/>
              </a:ext>
            </a:extLst>
          </p:cNvPr>
          <p:cNvCxnSpPr>
            <a:cxnSpLocks/>
          </p:cNvCxnSpPr>
          <p:nvPr/>
        </p:nvCxnSpPr>
        <p:spPr>
          <a:xfrm flipV="1">
            <a:off x="4300515" y="4992006"/>
            <a:ext cx="339047" cy="4629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FFD584B-29F3-C82F-385B-3939533A73C2}"/>
              </a:ext>
            </a:extLst>
          </p:cNvPr>
          <p:cNvSpPr txBox="1"/>
          <p:nvPr/>
        </p:nvSpPr>
        <p:spPr>
          <a:xfrm>
            <a:off x="-20700" y="6543607"/>
            <a:ext cx="12212699" cy="369332"/>
          </a:xfrm>
          <a:prstGeom prst="rect">
            <a:avLst/>
          </a:prstGeom>
          <a:noFill/>
        </p:spPr>
        <p:txBody>
          <a:bodyPr wrap="square" rtlCol="0">
            <a:spAutoFit/>
          </a:bodyPr>
          <a:lstStyle/>
          <a:p>
            <a:r>
              <a:rPr lang="en-US" sz="1800" b="1" dirty="0">
                <a:cs typeface="Arial" panose="020B0604020202020204" pitchFamily="34" charset="0"/>
              </a:rPr>
              <a:t>All P-values &lt; 0.001</a:t>
            </a:r>
          </a:p>
        </p:txBody>
      </p:sp>
      <p:sp>
        <p:nvSpPr>
          <p:cNvPr id="23" name="TextBox 22">
            <a:extLst>
              <a:ext uri="{FF2B5EF4-FFF2-40B4-BE49-F238E27FC236}">
                <a16:creationId xmlns:a16="http://schemas.microsoft.com/office/drawing/2014/main" id="{BDA9D9E6-48D2-083B-2116-22103295A8B3}"/>
              </a:ext>
            </a:extLst>
          </p:cNvPr>
          <p:cNvSpPr txBox="1"/>
          <p:nvPr/>
        </p:nvSpPr>
        <p:spPr>
          <a:xfrm>
            <a:off x="9909247" y="5356511"/>
            <a:ext cx="2166728" cy="1077218"/>
          </a:xfrm>
          <a:prstGeom prst="rect">
            <a:avLst/>
          </a:prstGeom>
          <a:noFill/>
        </p:spPr>
        <p:txBody>
          <a:bodyPr wrap="square" rtlCol="0">
            <a:spAutoFit/>
          </a:bodyPr>
          <a:lstStyle/>
          <a:p>
            <a:pPr algn="r"/>
            <a:r>
              <a:rPr lang="en-US" sz="1600" dirty="0">
                <a:cs typeface="Arial" panose="020B0604020202020204" pitchFamily="34" charset="0"/>
              </a:rPr>
              <a:t>CI – Confidence Interval </a:t>
            </a:r>
          </a:p>
          <a:p>
            <a:pPr algn="r"/>
            <a:r>
              <a:rPr lang="en-US" sz="1600" dirty="0">
                <a:cs typeface="Arial" panose="020B0604020202020204" pitchFamily="34" charset="0"/>
              </a:rPr>
              <a:t>SMD – Standardized Mean difference </a:t>
            </a:r>
          </a:p>
          <a:p>
            <a:pPr algn="r"/>
            <a:r>
              <a:rPr lang="en-US" sz="1600" dirty="0">
                <a:cs typeface="Arial" panose="020B0604020202020204" pitchFamily="34" charset="0"/>
              </a:rPr>
              <a:t>(Effect size)</a:t>
            </a:r>
            <a:endParaRPr lang="en-US" dirty="0"/>
          </a:p>
        </p:txBody>
      </p:sp>
    </p:spTree>
    <p:extLst>
      <p:ext uri="{BB962C8B-B14F-4D97-AF65-F5344CB8AC3E}">
        <p14:creationId xmlns:p14="http://schemas.microsoft.com/office/powerpoint/2010/main" val="42219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81BB4A3-6B78-C8FD-64D1-71D6EA85E446}"/>
            </a:ext>
          </a:extLst>
        </p:cNvPr>
        <p:cNvGrpSpPr/>
        <p:nvPr/>
      </p:nvGrpSpPr>
      <p:grpSpPr>
        <a:xfrm>
          <a:off x="0" y="0"/>
          <a:ext cx="0" cy="0"/>
          <a:chOff x="0" y="0"/>
          <a:chExt cx="0" cy="0"/>
        </a:xfrm>
      </p:grpSpPr>
      <p:pic>
        <p:nvPicPr>
          <p:cNvPr id="5" name="Picture 4" descr="A graph of a graph showing different types of acupuncture&#10;&#10;Description automatically generated">
            <a:extLst>
              <a:ext uri="{FF2B5EF4-FFF2-40B4-BE49-F238E27FC236}">
                <a16:creationId xmlns:a16="http://schemas.microsoft.com/office/drawing/2014/main" id="{1B5447C0-A2A6-C095-E490-AC8BC5AA79B4}"/>
              </a:ext>
            </a:extLst>
          </p:cNvPr>
          <p:cNvPicPr>
            <a:picLocks noChangeAspect="1"/>
          </p:cNvPicPr>
          <p:nvPr/>
        </p:nvPicPr>
        <p:blipFill>
          <a:blip r:embed="rId3"/>
          <a:stretch>
            <a:fillRect/>
          </a:stretch>
        </p:blipFill>
        <p:spPr>
          <a:xfrm>
            <a:off x="2112264" y="1207665"/>
            <a:ext cx="7680960" cy="5760720"/>
          </a:xfrm>
          <a:prstGeom prst="rect">
            <a:avLst/>
          </a:prstGeom>
        </p:spPr>
      </p:pic>
      <p:sp>
        <p:nvSpPr>
          <p:cNvPr id="2" name="Slide Number Placeholder 1">
            <a:extLst>
              <a:ext uri="{FF2B5EF4-FFF2-40B4-BE49-F238E27FC236}">
                <a16:creationId xmlns:a16="http://schemas.microsoft.com/office/drawing/2014/main" id="{26024533-F4D7-93E2-F6B9-55B25DCF7792}"/>
              </a:ext>
            </a:extLst>
          </p:cNvPr>
          <p:cNvSpPr>
            <a:spLocks noGrp="1"/>
          </p:cNvSpPr>
          <p:nvPr>
            <p:ph type="sldNum" sz="quarter" idx="4294967295"/>
          </p:nvPr>
        </p:nvSpPr>
        <p:spPr>
          <a:xfrm>
            <a:off x="8610600" y="6356350"/>
            <a:ext cx="2743200" cy="365125"/>
          </a:xfrm>
        </p:spPr>
        <p:txBody>
          <a:bodyPr/>
          <a:lstStyle/>
          <a:p>
            <a:fld id="{48F63A3B-78C7-47BE-AE5E-E10140E04643}" type="slidenum">
              <a:rPr lang="en-US" smtClean="0"/>
              <a:t>24</a:t>
            </a:fld>
            <a:endParaRPr lang="en-US" dirty="0"/>
          </a:p>
        </p:txBody>
      </p:sp>
      <p:sp>
        <p:nvSpPr>
          <p:cNvPr id="4" name="TextBox 3">
            <a:extLst>
              <a:ext uri="{FF2B5EF4-FFF2-40B4-BE49-F238E27FC236}">
                <a16:creationId xmlns:a16="http://schemas.microsoft.com/office/drawing/2014/main" id="{382068F4-61FE-A05D-8955-DAABFF277983}"/>
              </a:ext>
            </a:extLst>
          </p:cNvPr>
          <p:cNvSpPr txBox="1"/>
          <p:nvPr/>
        </p:nvSpPr>
        <p:spPr>
          <a:xfrm>
            <a:off x="-510138" y="-12422"/>
            <a:ext cx="12888227" cy="1323439"/>
          </a:xfrm>
          <a:prstGeom prst="rect">
            <a:avLst/>
          </a:prstGeom>
          <a:noFill/>
        </p:spPr>
        <p:txBody>
          <a:bodyPr wrap="square">
            <a:spAutoFit/>
          </a:bodyPr>
          <a:lstStyle/>
          <a:p>
            <a:pPr marL="117475" algn="ctr">
              <a:defRPr/>
            </a:pPr>
            <a:r>
              <a:rPr lang="en-US" sz="4000" b="1" dirty="0">
                <a:solidFill>
                  <a:srgbClr val="0070C0"/>
                </a:solidFill>
                <a:latin typeface="+mj-lt"/>
              </a:rPr>
              <a:t>Minimal Clinically Important Differences in </a:t>
            </a:r>
          </a:p>
          <a:p>
            <a:pPr marL="117475" algn="ctr">
              <a:defRPr/>
            </a:pPr>
            <a:r>
              <a:rPr lang="en-US" sz="4000" b="1" dirty="0">
                <a:solidFill>
                  <a:srgbClr val="0070C0"/>
                </a:solidFill>
                <a:latin typeface="+mj-lt"/>
              </a:rPr>
              <a:t>Functional Disability </a:t>
            </a:r>
          </a:p>
        </p:txBody>
      </p:sp>
      <p:sp>
        <p:nvSpPr>
          <p:cNvPr id="7" name="TextBox 6">
            <a:extLst>
              <a:ext uri="{FF2B5EF4-FFF2-40B4-BE49-F238E27FC236}">
                <a16:creationId xmlns:a16="http://schemas.microsoft.com/office/drawing/2014/main" id="{F5F79867-6686-7406-AA81-D63631161139}"/>
              </a:ext>
            </a:extLst>
          </p:cNvPr>
          <p:cNvSpPr txBox="1"/>
          <p:nvPr/>
        </p:nvSpPr>
        <p:spPr>
          <a:xfrm>
            <a:off x="3410582" y="2436453"/>
            <a:ext cx="2965255" cy="646331"/>
          </a:xfrm>
          <a:prstGeom prst="rect">
            <a:avLst/>
          </a:prstGeom>
          <a:noFill/>
        </p:spPr>
        <p:txBody>
          <a:bodyPr wrap="square" rtlCol="0">
            <a:spAutoFit/>
          </a:bodyPr>
          <a:lstStyle/>
          <a:p>
            <a:pPr algn="ctr"/>
            <a:r>
              <a:rPr lang="en-US" sz="1800" b="1" dirty="0"/>
              <a:t>3 months RR (95% CI)</a:t>
            </a:r>
          </a:p>
          <a:p>
            <a:pPr algn="ctr"/>
            <a:r>
              <a:rPr lang="en-US" sz="1800" dirty="0" err="1"/>
              <a:t>Acu</a:t>
            </a:r>
            <a:r>
              <a:rPr lang="en-US" sz="1800" dirty="0"/>
              <a:t> vs UMC: 1.40 (1.16,1.68)</a:t>
            </a:r>
          </a:p>
        </p:txBody>
      </p:sp>
      <p:sp>
        <p:nvSpPr>
          <p:cNvPr id="8" name="TextBox 7">
            <a:extLst>
              <a:ext uri="{FF2B5EF4-FFF2-40B4-BE49-F238E27FC236}">
                <a16:creationId xmlns:a16="http://schemas.microsoft.com/office/drawing/2014/main" id="{DD0C4FE5-5ACC-6EC1-8A24-93601F37AD94}"/>
              </a:ext>
            </a:extLst>
          </p:cNvPr>
          <p:cNvSpPr txBox="1"/>
          <p:nvPr/>
        </p:nvSpPr>
        <p:spPr>
          <a:xfrm>
            <a:off x="5099862" y="4440895"/>
            <a:ext cx="2965255" cy="1200329"/>
          </a:xfrm>
          <a:prstGeom prst="rect">
            <a:avLst/>
          </a:prstGeom>
          <a:noFill/>
        </p:spPr>
        <p:txBody>
          <a:bodyPr wrap="square" rtlCol="0">
            <a:spAutoFit/>
          </a:bodyPr>
          <a:lstStyle/>
          <a:p>
            <a:pPr algn="ctr"/>
            <a:r>
              <a:rPr lang="en-US" sz="1800" b="1" dirty="0"/>
              <a:t>6 months RR (95% CI)</a:t>
            </a:r>
          </a:p>
          <a:p>
            <a:pPr algn="ctr"/>
            <a:r>
              <a:rPr lang="en-US" sz="1800" dirty="0"/>
              <a:t>EA vs UMC: 1.52 (1.28, 1.81)</a:t>
            </a:r>
          </a:p>
          <a:p>
            <a:pPr algn="ctr"/>
            <a:r>
              <a:rPr lang="en-US" sz="1800" dirty="0"/>
              <a:t>SA vs UMC: 1.34 (1.10, 1.63)</a:t>
            </a:r>
          </a:p>
          <a:p>
            <a:pPr algn="ctr"/>
            <a:r>
              <a:rPr lang="en-US" sz="1800" dirty="0"/>
              <a:t>     EA vs SA: 1.14 (0.94, 1.37)</a:t>
            </a:r>
          </a:p>
        </p:txBody>
      </p:sp>
      <p:sp>
        <p:nvSpPr>
          <p:cNvPr id="9" name="TextBox 8">
            <a:extLst>
              <a:ext uri="{FF2B5EF4-FFF2-40B4-BE49-F238E27FC236}">
                <a16:creationId xmlns:a16="http://schemas.microsoft.com/office/drawing/2014/main" id="{481DCFA0-54DA-25DC-0CD7-32F9EBAF60F2}"/>
              </a:ext>
            </a:extLst>
          </p:cNvPr>
          <p:cNvSpPr txBox="1"/>
          <p:nvPr/>
        </p:nvSpPr>
        <p:spPr>
          <a:xfrm>
            <a:off x="8233230" y="4417845"/>
            <a:ext cx="3081338" cy="1200329"/>
          </a:xfrm>
          <a:prstGeom prst="rect">
            <a:avLst/>
          </a:prstGeom>
          <a:noFill/>
        </p:spPr>
        <p:txBody>
          <a:bodyPr wrap="square" rtlCol="0">
            <a:spAutoFit/>
          </a:bodyPr>
          <a:lstStyle/>
          <a:p>
            <a:pPr algn="ctr"/>
            <a:r>
              <a:rPr lang="en-US" sz="1800" b="1" dirty="0"/>
              <a:t>12 months RR (95% CI)</a:t>
            </a:r>
          </a:p>
          <a:p>
            <a:pPr algn="ctr"/>
            <a:r>
              <a:rPr lang="en-US" sz="1800" dirty="0"/>
              <a:t>EA vs UMC: 1.62 (1.39, 1.89)</a:t>
            </a:r>
          </a:p>
          <a:p>
            <a:pPr algn="ctr"/>
            <a:r>
              <a:rPr lang="en-US" sz="1800" dirty="0"/>
              <a:t>SA vs UMC: 1.32 (1.09, 1.59)</a:t>
            </a:r>
          </a:p>
          <a:p>
            <a:pPr algn="ctr"/>
            <a:r>
              <a:rPr lang="en-US" sz="1800" dirty="0"/>
              <a:t>     </a:t>
            </a:r>
            <a:r>
              <a:rPr lang="en-US" sz="1800" b="1" i="1" dirty="0"/>
              <a:t>EA vs SA: 1.23 (1.06, 1.42)</a:t>
            </a:r>
          </a:p>
        </p:txBody>
      </p:sp>
      <p:sp>
        <p:nvSpPr>
          <p:cNvPr id="10" name="TextBox 9">
            <a:extLst>
              <a:ext uri="{FF2B5EF4-FFF2-40B4-BE49-F238E27FC236}">
                <a16:creationId xmlns:a16="http://schemas.microsoft.com/office/drawing/2014/main" id="{4A7B6B2D-3D24-FD41-DEC7-AECD979433B2}"/>
              </a:ext>
            </a:extLst>
          </p:cNvPr>
          <p:cNvSpPr txBox="1"/>
          <p:nvPr/>
        </p:nvSpPr>
        <p:spPr>
          <a:xfrm>
            <a:off x="7783238" y="6284669"/>
            <a:ext cx="4368318" cy="584775"/>
          </a:xfrm>
          <a:prstGeom prst="rect">
            <a:avLst/>
          </a:prstGeom>
          <a:noFill/>
        </p:spPr>
        <p:txBody>
          <a:bodyPr wrap="square" rtlCol="0">
            <a:spAutoFit/>
          </a:bodyPr>
          <a:lstStyle/>
          <a:p>
            <a:pPr algn="r"/>
            <a:r>
              <a:rPr lang="en-US" sz="1600" dirty="0">
                <a:cs typeface="Arial" panose="020B0604020202020204" pitchFamily="34" charset="0"/>
              </a:rPr>
              <a:t>RR- Relative Risk</a:t>
            </a:r>
          </a:p>
          <a:p>
            <a:pPr algn="r"/>
            <a:r>
              <a:rPr lang="en-US" sz="1600" dirty="0">
                <a:cs typeface="Arial" panose="020B0604020202020204" pitchFamily="34" charset="0"/>
              </a:rPr>
              <a:t>CI – Confidence Interval </a:t>
            </a:r>
          </a:p>
        </p:txBody>
      </p:sp>
      <p:sp>
        <p:nvSpPr>
          <p:cNvPr id="11" name="TextBox 10">
            <a:extLst>
              <a:ext uri="{FF2B5EF4-FFF2-40B4-BE49-F238E27FC236}">
                <a16:creationId xmlns:a16="http://schemas.microsoft.com/office/drawing/2014/main" id="{39E8EF24-37ED-E7CB-4C2B-937FFDE932B9}"/>
              </a:ext>
            </a:extLst>
          </p:cNvPr>
          <p:cNvSpPr txBox="1"/>
          <p:nvPr/>
        </p:nvSpPr>
        <p:spPr>
          <a:xfrm>
            <a:off x="203737" y="5223147"/>
            <a:ext cx="2060638" cy="1323439"/>
          </a:xfrm>
          <a:prstGeom prst="rect">
            <a:avLst/>
          </a:prstGeom>
          <a:noFill/>
        </p:spPr>
        <p:txBody>
          <a:bodyPr wrap="square" rtlCol="0">
            <a:spAutoFit/>
          </a:bodyPr>
          <a:lstStyle/>
          <a:p>
            <a:r>
              <a:rPr lang="en-US" sz="1600" b="1" dirty="0"/>
              <a:t>All statistically significant (P-Value&lt;0.05) except for the comparison of EA vs SA at 6 months</a:t>
            </a:r>
          </a:p>
        </p:txBody>
      </p:sp>
    </p:spTree>
    <p:extLst>
      <p:ext uri="{BB962C8B-B14F-4D97-AF65-F5344CB8AC3E}">
        <p14:creationId xmlns:p14="http://schemas.microsoft.com/office/powerpoint/2010/main" val="3167211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81BB4A3-6B78-C8FD-64D1-71D6EA85E446}"/>
            </a:ext>
          </a:extLst>
        </p:cNvPr>
        <p:cNvGrpSpPr/>
        <p:nvPr/>
      </p:nvGrpSpPr>
      <p:grpSpPr>
        <a:xfrm>
          <a:off x="0" y="0"/>
          <a:ext cx="0" cy="0"/>
          <a:chOff x="0" y="0"/>
          <a:chExt cx="0" cy="0"/>
        </a:xfrm>
      </p:grpSpPr>
      <p:pic>
        <p:nvPicPr>
          <p:cNvPr id="5" name="Picture 4" descr="A graph of a graph showing different colored lines&#10;&#10;Description automatically generated with medium confidence">
            <a:extLst>
              <a:ext uri="{FF2B5EF4-FFF2-40B4-BE49-F238E27FC236}">
                <a16:creationId xmlns:a16="http://schemas.microsoft.com/office/drawing/2014/main" id="{D0A089A1-7302-A0E2-C04A-0CCEBEF8AE52}"/>
              </a:ext>
            </a:extLst>
          </p:cNvPr>
          <p:cNvPicPr>
            <a:picLocks noChangeAspect="1"/>
          </p:cNvPicPr>
          <p:nvPr/>
        </p:nvPicPr>
        <p:blipFill>
          <a:blip r:embed="rId3"/>
          <a:stretch>
            <a:fillRect/>
          </a:stretch>
        </p:blipFill>
        <p:spPr>
          <a:xfrm>
            <a:off x="2112264" y="1141943"/>
            <a:ext cx="7680976" cy="5760732"/>
          </a:xfrm>
          <a:prstGeom prst="rect">
            <a:avLst/>
          </a:prstGeom>
        </p:spPr>
      </p:pic>
      <p:sp>
        <p:nvSpPr>
          <p:cNvPr id="2" name="Slide Number Placeholder 1">
            <a:extLst>
              <a:ext uri="{FF2B5EF4-FFF2-40B4-BE49-F238E27FC236}">
                <a16:creationId xmlns:a16="http://schemas.microsoft.com/office/drawing/2014/main" id="{26024533-F4D7-93E2-F6B9-55B25DCF7792}"/>
              </a:ext>
            </a:extLst>
          </p:cNvPr>
          <p:cNvSpPr>
            <a:spLocks noGrp="1"/>
          </p:cNvSpPr>
          <p:nvPr>
            <p:ph type="sldNum" sz="quarter" idx="4294967295"/>
          </p:nvPr>
        </p:nvSpPr>
        <p:spPr>
          <a:xfrm>
            <a:off x="8610600" y="6356350"/>
            <a:ext cx="2743200" cy="365125"/>
          </a:xfrm>
        </p:spPr>
        <p:txBody>
          <a:bodyPr/>
          <a:lstStyle/>
          <a:p>
            <a:fld id="{48F63A3B-78C7-47BE-AE5E-E10140E04643}" type="slidenum">
              <a:rPr lang="en-US" smtClean="0"/>
              <a:t>25</a:t>
            </a:fld>
            <a:endParaRPr lang="en-US" dirty="0"/>
          </a:p>
        </p:txBody>
      </p:sp>
      <p:sp>
        <p:nvSpPr>
          <p:cNvPr id="4" name="TextBox 3">
            <a:extLst>
              <a:ext uri="{FF2B5EF4-FFF2-40B4-BE49-F238E27FC236}">
                <a16:creationId xmlns:a16="http://schemas.microsoft.com/office/drawing/2014/main" id="{382068F4-61FE-A05D-8955-DAABFF277983}"/>
              </a:ext>
            </a:extLst>
          </p:cNvPr>
          <p:cNvSpPr txBox="1"/>
          <p:nvPr/>
        </p:nvSpPr>
        <p:spPr>
          <a:xfrm>
            <a:off x="-510138" y="76788"/>
            <a:ext cx="12888227" cy="707886"/>
          </a:xfrm>
          <a:prstGeom prst="rect">
            <a:avLst/>
          </a:prstGeom>
          <a:noFill/>
        </p:spPr>
        <p:txBody>
          <a:bodyPr wrap="square">
            <a:spAutoFit/>
          </a:bodyPr>
          <a:lstStyle/>
          <a:p>
            <a:pPr marL="117475" algn="ctr">
              <a:defRPr/>
            </a:pPr>
            <a:r>
              <a:rPr lang="en-US" sz="4000" b="1" dirty="0">
                <a:solidFill>
                  <a:srgbClr val="0070C0"/>
                </a:solidFill>
                <a:latin typeface="+mj-lt"/>
              </a:rPr>
              <a:t>Minimal Clinically Important Differences in Pain Intensity </a:t>
            </a:r>
          </a:p>
        </p:txBody>
      </p:sp>
      <p:sp>
        <p:nvSpPr>
          <p:cNvPr id="7" name="TextBox 6">
            <a:extLst>
              <a:ext uri="{FF2B5EF4-FFF2-40B4-BE49-F238E27FC236}">
                <a16:creationId xmlns:a16="http://schemas.microsoft.com/office/drawing/2014/main" id="{F5F79867-6686-7406-AA81-D63631161139}"/>
              </a:ext>
            </a:extLst>
          </p:cNvPr>
          <p:cNvSpPr txBox="1"/>
          <p:nvPr/>
        </p:nvSpPr>
        <p:spPr>
          <a:xfrm>
            <a:off x="3249941" y="2436453"/>
            <a:ext cx="3246892" cy="646331"/>
          </a:xfrm>
          <a:prstGeom prst="rect">
            <a:avLst/>
          </a:prstGeom>
          <a:noFill/>
        </p:spPr>
        <p:txBody>
          <a:bodyPr wrap="square" rtlCol="0">
            <a:spAutoFit/>
          </a:bodyPr>
          <a:lstStyle/>
          <a:p>
            <a:pPr algn="ctr"/>
            <a:r>
              <a:rPr lang="en-US" sz="1800" b="1" dirty="0"/>
              <a:t>3 months RR (95% CI): P&lt;0.001</a:t>
            </a:r>
          </a:p>
          <a:p>
            <a:pPr algn="ctr"/>
            <a:r>
              <a:rPr lang="en-US" sz="1800" dirty="0" err="1"/>
              <a:t>Acu</a:t>
            </a:r>
            <a:r>
              <a:rPr lang="en-US" sz="1800" dirty="0"/>
              <a:t> vs UMC: 1.98 (1.56, 2.52)</a:t>
            </a:r>
          </a:p>
        </p:txBody>
      </p:sp>
      <p:sp>
        <p:nvSpPr>
          <p:cNvPr id="8" name="TextBox 7">
            <a:extLst>
              <a:ext uri="{FF2B5EF4-FFF2-40B4-BE49-F238E27FC236}">
                <a16:creationId xmlns:a16="http://schemas.microsoft.com/office/drawing/2014/main" id="{DD0C4FE5-5ACC-6EC1-8A24-93601F37AD94}"/>
              </a:ext>
            </a:extLst>
          </p:cNvPr>
          <p:cNvSpPr txBox="1"/>
          <p:nvPr/>
        </p:nvSpPr>
        <p:spPr>
          <a:xfrm>
            <a:off x="5001006" y="4686299"/>
            <a:ext cx="3133368" cy="1200329"/>
          </a:xfrm>
          <a:prstGeom prst="rect">
            <a:avLst/>
          </a:prstGeom>
          <a:noFill/>
        </p:spPr>
        <p:txBody>
          <a:bodyPr wrap="square" rtlCol="0">
            <a:spAutoFit/>
          </a:bodyPr>
          <a:lstStyle/>
          <a:p>
            <a:pPr algn="ctr"/>
            <a:r>
              <a:rPr lang="en-US" sz="1800" b="1" dirty="0"/>
              <a:t>6 months RR (95% CI): P&lt;0.001</a:t>
            </a:r>
          </a:p>
          <a:p>
            <a:pPr algn="ctr"/>
            <a:r>
              <a:rPr lang="en-US" sz="1800" dirty="0"/>
              <a:t>EA vs UMC: 1.77 (1.40, 2.24)</a:t>
            </a:r>
          </a:p>
          <a:p>
            <a:pPr algn="ctr"/>
            <a:r>
              <a:rPr lang="en-US" sz="1800" dirty="0"/>
              <a:t>SA vs UMC: 1.43 (1.10, 1.86)</a:t>
            </a:r>
          </a:p>
          <a:p>
            <a:pPr algn="ctr"/>
            <a:r>
              <a:rPr lang="en-US" sz="1800" dirty="0"/>
              <a:t>     EA vs SA: 1.24 (0.98, 1.56)</a:t>
            </a:r>
          </a:p>
        </p:txBody>
      </p:sp>
      <p:sp>
        <p:nvSpPr>
          <p:cNvPr id="9" name="TextBox 8">
            <a:extLst>
              <a:ext uri="{FF2B5EF4-FFF2-40B4-BE49-F238E27FC236}">
                <a16:creationId xmlns:a16="http://schemas.microsoft.com/office/drawing/2014/main" id="{481DCFA0-54DA-25DC-0CD7-32F9EBAF60F2}"/>
              </a:ext>
            </a:extLst>
          </p:cNvPr>
          <p:cNvSpPr txBox="1"/>
          <p:nvPr/>
        </p:nvSpPr>
        <p:spPr>
          <a:xfrm>
            <a:off x="8146731" y="4368420"/>
            <a:ext cx="3381254" cy="1200329"/>
          </a:xfrm>
          <a:prstGeom prst="rect">
            <a:avLst/>
          </a:prstGeom>
          <a:noFill/>
        </p:spPr>
        <p:txBody>
          <a:bodyPr wrap="square" rtlCol="0">
            <a:spAutoFit/>
          </a:bodyPr>
          <a:lstStyle/>
          <a:p>
            <a:pPr algn="ctr"/>
            <a:r>
              <a:rPr lang="en-US" sz="1800" b="1" dirty="0"/>
              <a:t>12 months RR (95% CI): P=0.044</a:t>
            </a:r>
          </a:p>
          <a:p>
            <a:pPr algn="ctr"/>
            <a:r>
              <a:rPr lang="en-US" sz="1800" dirty="0"/>
              <a:t>EA vs UMC: 1.30 (1.06, 1.60)</a:t>
            </a:r>
          </a:p>
          <a:p>
            <a:pPr algn="ctr"/>
            <a:r>
              <a:rPr lang="en-US" sz="1800" dirty="0"/>
              <a:t>SA vs UMC: 1.19 (0.96, 1.48)</a:t>
            </a:r>
          </a:p>
          <a:p>
            <a:pPr algn="ctr"/>
            <a:r>
              <a:rPr lang="en-US" sz="1800" dirty="0"/>
              <a:t>     EA vs SA: 1.10 (0.92, 1.30)</a:t>
            </a:r>
          </a:p>
        </p:txBody>
      </p:sp>
      <p:sp>
        <p:nvSpPr>
          <p:cNvPr id="10" name="TextBox 9">
            <a:extLst>
              <a:ext uri="{FF2B5EF4-FFF2-40B4-BE49-F238E27FC236}">
                <a16:creationId xmlns:a16="http://schemas.microsoft.com/office/drawing/2014/main" id="{4A7B6B2D-3D24-FD41-DEC7-AECD979433B2}"/>
              </a:ext>
            </a:extLst>
          </p:cNvPr>
          <p:cNvSpPr txBox="1"/>
          <p:nvPr/>
        </p:nvSpPr>
        <p:spPr>
          <a:xfrm>
            <a:off x="7783238" y="6284669"/>
            <a:ext cx="4368318" cy="584775"/>
          </a:xfrm>
          <a:prstGeom prst="rect">
            <a:avLst/>
          </a:prstGeom>
          <a:noFill/>
        </p:spPr>
        <p:txBody>
          <a:bodyPr wrap="square" rtlCol="0">
            <a:spAutoFit/>
          </a:bodyPr>
          <a:lstStyle/>
          <a:p>
            <a:pPr algn="r"/>
            <a:r>
              <a:rPr lang="en-US" sz="1600" dirty="0">
                <a:cs typeface="Arial" panose="020B0604020202020204" pitchFamily="34" charset="0"/>
              </a:rPr>
              <a:t>RR- Relative Risk</a:t>
            </a:r>
          </a:p>
          <a:p>
            <a:pPr algn="r"/>
            <a:r>
              <a:rPr lang="en-US" sz="1600" dirty="0">
                <a:cs typeface="Arial" panose="020B0604020202020204" pitchFamily="34" charset="0"/>
              </a:rPr>
              <a:t>CI – Confidence Interval </a:t>
            </a:r>
          </a:p>
        </p:txBody>
      </p:sp>
      <p:sp>
        <p:nvSpPr>
          <p:cNvPr id="11" name="TextBox 10">
            <a:extLst>
              <a:ext uri="{FF2B5EF4-FFF2-40B4-BE49-F238E27FC236}">
                <a16:creationId xmlns:a16="http://schemas.microsoft.com/office/drawing/2014/main" id="{39E8EF24-37ED-E7CB-4C2B-937FFDE932B9}"/>
              </a:ext>
            </a:extLst>
          </p:cNvPr>
          <p:cNvSpPr txBox="1"/>
          <p:nvPr/>
        </p:nvSpPr>
        <p:spPr>
          <a:xfrm>
            <a:off x="338138" y="5572133"/>
            <a:ext cx="2343150" cy="1077218"/>
          </a:xfrm>
          <a:prstGeom prst="rect">
            <a:avLst/>
          </a:prstGeom>
          <a:noFill/>
        </p:spPr>
        <p:txBody>
          <a:bodyPr wrap="square" rtlCol="0">
            <a:spAutoFit/>
          </a:bodyPr>
          <a:lstStyle/>
          <a:p>
            <a:r>
              <a:rPr lang="en-US" sz="1600" b="1" dirty="0"/>
              <a:t>Large Statistically significant effects at 3 months that attenuate over 12 months</a:t>
            </a:r>
          </a:p>
        </p:txBody>
      </p:sp>
    </p:spTree>
    <p:extLst>
      <p:ext uri="{BB962C8B-B14F-4D97-AF65-F5344CB8AC3E}">
        <p14:creationId xmlns:p14="http://schemas.microsoft.com/office/powerpoint/2010/main" val="2131329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6B4EE90-6721-0333-4DD1-C6A0F6F034CB}"/>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E0AF927-1BD1-696D-258C-14F17DF4106D}"/>
              </a:ext>
            </a:extLst>
          </p:cNvPr>
          <p:cNvGraphicFramePr>
            <a:graphicFrameLocks noGrp="1"/>
          </p:cNvGraphicFramePr>
          <p:nvPr/>
        </p:nvGraphicFramePr>
        <p:xfrm>
          <a:off x="203484" y="874560"/>
          <a:ext cx="11272076" cy="4984314"/>
        </p:xfrm>
        <a:graphic>
          <a:graphicData uri="http://schemas.openxmlformats.org/drawingml/2006/table">
            <a:tbl>
              <a:tblPr>
                <a:solidFill>
                  <a:schemeClr val="accent1">
                    <a:lumMod val="20000"/>
                    <a:lumOff val="80000"/>
                  </a:schemeClr>
                </a:solidFill>
              </a:tblPr>
              <a:tblGrid>
                <a:gridCol w="1846217">
                  <a:extLst>
                    <a:ext uri="{9D8B030D-6E8A-4147-A177-3AD203B41FA5}">
                      <a16:colId xmlns:a16="http://schemas.microsoft.com/office/drawing/2014/main" val="1043692968"/>
                    </a:ext>
                  </a:extLst>
                </a:gridCol>
                <a:gridCol w="2882537">
                  <a:extLst>
                    <a:ext uri="{9D8B030D-6E8A-4147-A177-3AD203B41FA5}">
                      <a16:colId xmlns:a16="http://schemas.microsoft.com/office/drawing/2014/main" val="587013875"/>
                    </a:ext>
                  </a:extLst>
                </a:gridCol>
                <a:gridCol w="3037172">
                  <a:extLst>
                    <a:ext uri="{9D8B030D-6E8A-4147-A177-3AD203B41FA5}">
                      <a16:colId xmlns:a16="http://schemas.microsoft.com/office/drawing/2014/main" val="3219489781"/>
                    </a:ext>
                  </a:extLst>
                </a:gridCol>
                <a:gridCol w="2463315">
                  <a:extLst>
                    <a:ext uri="{9D8B030D-6E8A-4147-A177-3AD203B41FA5}">
                      <a16:colId xmlns:a16="http://schemas.microsoft.com/office/drawing/2014/main" val="2048762610"/>
                    </a:ext>
                  </a:extLst>
                </a:gridCol>
                <a:gridCol w="1042835">
                  <a:extLst>
                    <a:ext uri="{9D8B030D-6E8A-4147-A177-3AD203B41FA5}">
                      <a16:colId xmlns:a16="http://schemas.microsoft.com/office/drawing/2014/main" val="3263361651"/>
                    </a:ext>
                  </a:extLst>
                </a:gridCol>
              </a:tblGrid>
              <a:tr h="0">
                <a:tc>
                  <a:txBody>
                    <a:bodyPr/>
                    <a:lstStyle/>
                    <a:p>
                      <a:pPr algn="l" fontAlgn="b">
                        <a:spcBef>
                          <a:spcPts val="0"/>
                        </a:spcBef>
                        <a:spcAft>
                          <a:spcPts val="0"/>
                        </a:spcAft>
                      </a:pPr>
                      <a:endParaRPr lang="en-US" sz="2000" b="0" i="0" u="none" strike="noStrike" dirty="0">
                        <a:effectLst/>
                        <a:latin typeface="Arial" panose="020B0604020202020204" pitchFamily="34" charset="0"/>
                      </a:endParaRPr>
                    </a:p>
                  </a:txBody>
                  <a:tcPr marL="13149" marR="13149" marT="13149" marB="0" anchor="b">
                    <a:lnL>
                      <a:noFill/>
                    </a:lnL>
                    <a:lnR>
                      <a:noFill/>
                    </a:lnR>
                    <a:lnT>
                      <a:noFill/>
                    </a:lnT>
                    <a:lnB>
                      <a:noFill/>
                    </a:lnB>
                    <a:noFill/>
                  </a:tcPr>
                </a:tc>
                <a:tc gridSpan="3">
                  <a:txBody>
                    <a:bodyPr/>
                    <a:lstStyle/>
                    <a:p>
                      <a:pPr algn="ctr"/>
                      <a:r>
                        <a:rPr lang="en-US" sz="2000" b="0" i="0" u="none" strike="noStrike" dirty="0">
                          <a:solidFill>
                            <a:srgbClr val="000000"/>
                          </a:solidFill>
                          <a:effectLst/>
                          <a:latin typeface="Arial" panose="020B0604020202020204" pitchFamily="34" charset="0"/>
                          <a:cs typeface="Arial" panose="020B0604020202020204" pitchFamily="34" charset="0"/>
                        </a:rPr>
                        <a:t>Adjusted Mean Differences in Changes from Baseline (95% CI)</a:t>
                      </a:r>
                      <a:endParaRPr lang="en-US" sz="2000" b="0" dirty="0"/>
                    </a:p>
                  </a:txBody>
                  <a:tcPr marL="4763" marR="4763" marT="4763" marB="0" anchor="b">
                    <a:lnL>
                      <a:noFill/>
                    </a:lnL>
                    <a:lnR>
                      <a:noFill/>
                    </a:lnR>
                    <a:lnT>
                      <a:noFill/>
                    </a:lnT>
                    <a:lnB w="12700" cap="flat" cmpd="sng" algn="ctr">
                      <a:solidFill>
                        <a:schemeClr val="tx1"/>
                      </a:solidFill>
                      <a:prstDash val="solid"/>
                      <a:round/>
                      <a:headEnd type="none" w="med" len="med"/>
                      <a:tailEnd type="none" w="med" len="med"/>
                    </a:lnB>
                    <a:noFill/>
                  </a:tcPr>
                </a:tc>
                <a:tc hMerge="1">
                  <a:txBody>
                    <a:bodyPr/>
                    <a:lstStyle/>
                    <a:p>
                      <a:endParaRPr lang="en-US"/>
                    </a:p>
                  </a:txBody>
                  <a:tcPr>
                    <a:lnL>
                      <a:noFill/>
                    </a:lnL>
                    <a:lnR>
                      <a:noFill/>
                    </a:lnR>
                    <a:lnT>
                      <a:noFill/>
                    </a:lnT>
                    <a:lnB>
                      <a:noFill/>
                    </a:lnB>
                    <a:noFill/>
                  </a:tcPr>
                </a:tc>
                <a:tc hMerge="1">
                  <a:txBody>
                    <a:bodyPr/>
                    <a:lstStyle/>
                    <a:p>
                      <a:endParaRPr lang="en-US"/>
                    </a:p>
                  </a:txBody>
                  <a:tcPr>
                    <a:lnL>
                      <a:noFill/>
                    </a:lnL>
                    <a:lnR>
                      <a:noFill/>
                    </a:lnR>
                    <a:lnT>
                      <a:noFill/>
                    </a:lnT>
                    <a:lnB>
                      <a:noFill/>
                    </a:lnB>
                    <a:noFill/>
                  </a:tcPr>
                </a:tc>
                <a:tc>
                  <a:txBody>
                    <a:bodyPr/>
                    <a:lstStyle/>
                    <a:p>
                      <a:pPr algn="l" fontAlgn="b">
                        <a:spcBef>
                          <a:spcPts val="0"/>
                        </a:spcBef>
                        <a:spcAft>
                          <a:spcPts val="0"/>
                        </a:spcAft>
                      </a:pPr>
                      <a:r>
                        <a:rPr lang="en-US" sz="2000" b="0" i="0" u="none" strike="noStrike" dirty="0">
                          <a:effectLst/>
                          <a:latin typeface="Arial" panose="020B0604020202020204" pitchFamily="34" charset="0"/>
                          <a:cs typeface="Arial" panose="020B0604020202020204" pitchFamily="34" charset="0"/>
                        </a:rPr>
                        <a:t>    P-</a:t>
                      </a:r>
                    </a:p>
                  </a:txBody>
                  <a:tcPr marL="13149" marR="13149" marT="13149" marB="0" anchor="b">
                    <a:lnL>
                      <a:noFill/>
                    </a:lnL>
                    <a:lnR>
                      <a:noFill/>
                    </a:lnR>
                    <a:lnT>
                      <a:noFill/>
                    </a:lnT>
                    <a:lnB>
                      <a:noFill/>
                    </a:lnB>
                    <a:noFill/>
                  </a:tcPr>
                </a:tc>
                <a:extLst>
                  <a:ext uri="{0D108BD9-81ED-4DB2-BD59-A6C34878D82A}">
                    <a16:rowId xmlns:a16="http://schemas.microsoft.com/office/drawing/2014/main" val="1627801725"/>
                  </a:ext>
                </a:extLst>
              </a:tr>
              <a:tr h="0">
                <a:tc>
                  <a:txBody>
                    <a:bodyPr/>
                    <a:lstStyle/>
                    <a:p>
                      <a:pPr algn="l" fontAlgn="b">
                        <a:spcBef>
                          <a:spcPts val="0"/>
                        </a:spcBef>
                        <a:spcAft>
                          <a:spcPts val="0"/>
                        </a:spcAft>
                      </a:pPr>
                      <a:endParaRPr lang="en-US" sz="2000" b="0" i="0" u="none" strike="noStrike" dirty="0">
                        <a:effectLst/>
                        <a:latin typeface="Arial" panose="020B0604020202020204" pitchFamily="34" charset="0"/>
                      </a:endParaRPr>
                    </a:p>
                  </a:txBody>
                  <a:tcPr marL="13149" marR="13149" marT="13149"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EA vs UMC</a:t>
                      </a:r>
                    </a:p>
                  </a:txBody>
                  <a:tcPr marL="4763" marR="4763" marT="4763"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SA vs UMC</a:t>
                      </a:r>
                    </a:p>
                  </a:txBody>
                  <a:tcPr marL="4763" marR="4763" marT="4763"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EA vs. SA</a:t>
                      </a:r>
                    </a:p>
                  </a:txBody>
                  <a:tcPr marL="4763" marR="4763" marT="4763"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spcBef>
                          <a:spcPts val="0"/>
                        </a:spcBef>
                        <a:spcAft>
                          <a:spcPts val="0"/>
                        </a:spcAft>
                      </a:pPr>
                      <a:r>
                        <a:rPr lang="en-US" sz="2000" b="0" i="0" u="none" strike="noStrike" kern="1200" dirty="0">
                          <a:solidFill>
                            <a:srgbClr val="000000"/>
                          </a:solidFill>
                          <a:effectLst/>
                          <a:latin typeface="Arial" panose="020B0604020202020204" pitchFamily="34" charset="0"/>
                          <a:ea typeface="+mn-ea"/>
                          <a:cs typeface="Arial" panose="020B0604020202020204" pitchFamily="34" charset="0"/>
                        </a:rPr>
                        <a:t>Value</a:t>
                      </a:r>
                    </a:p>
                  </a:txBody>
                  <a:tcPr marL="13149" marR="13149" marT="13149" marB="0" anchor="b">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9662369"/>
                  </a:ext>
                </a:extLst>
              </a:tr>
              <a:tr h="0">
                <a:tc gridSpan="2">
                  <a:txBody>
                    <a:bodyPr/>
                    <a:lstStyle/>
                    <a:p>
                      <a:pPr marL="0" algn="l" defTabSz="914400"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Physical Functioning (PROMIS)</a:t>
                      </a:r>
                    </a:p>
                  </a:txBody>
                  <a:tcPr marL="13149" marR="13149" marT="13149" marB="0" anchor="b">
                    <a:lnL>
                      <a:noFill/>
                    </a:lnL>
                    <a:lnR>
                      <a:noFill/>
                    </a:lnR>
                    <a:lnT w="12700" cap="flat" cmpd="sng" algn="ctr">
                      <a:solidFill>
                        <a:schemeClr val="tx1"/>
                      </a:solidFill>
                      <a:prstDash val="solid"/>
                      <a:round/>
                      <a:headEnd type="none" w="med" len="med"/>
                      <a:tailEnd type="none" w="med" len="med"/>
                    </a:lnT>
                    <a:lnB>
                      <a:noFill/>
                    </a:lnB>
                    <a:noFill/>
                  </a:tcPr>
                </a:tc>
                <a:tc hMerge="1">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b">
                        <a:spcBef>
                          <a:spcPts val="0"/>
                        </a:spcBef>
                        <a:spcAft>
                          <a:spcPts val="0"/>
                        </a:spcAft>
                      </a:pPr>
                      <a:endParaRPr lang="en-US" sz="1600" b="0" i="0" u="none" strike="noStrike" dirty="0">
                        <a:effectLst/>
                        <a:latin typeface="Arial" panose="020B0604020202020204" pitchFamily="34" charset="0"/>
                        <a:cs typeface="Arial" panose="020B0604020202020204" pitchFamily="34" charset="0"/>
                      </a:endParaRPr>
                    </a:p>
                  </a:txBody>
                  <a:tcPr marL="13149" marR="13149" marT="13149"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b">
                        <a:spcBef>
                          <a:spcPts val="0"/>
                        </a:spcBef>
                        <a:spcAft>
                          <a:spcPts val="0"/>
                        </a:spcAft>
                      </a:pPr>
                      <a:endParaRPr lang="en-US" sz="1600" b="0" i="0" u="none" strike="noStrike" dirty="0">
                        <a:effectLst/>
                        <a:latin typeface="Arial" panose="020B0604020202020204" pitchFamily="34" charset="0"/>
                        <a:cs typeface="Arial" panose="020B0604020202020204" pitchFamily="34" charset="0"/>
                      </a:endParaRPr>
                    </a:p>
                  </a:txBody>
                  <a:tcPr marL="13149" marR="13149" marT="13149"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l" fontAlgn="b">
                        <a:spcBef>
                          <a:spcPts val="0"/>
                        </a:spcBef>
                        <a:spcAft>
                          <a:spcPts val="0"/>
                        </a:spcAft>
                      </a:pPr>
                      <a:endParaRPr lang="en-US" sz="1600" b="1" i="0" u="none" strike="noStrike" dirty="0">
                        <a:effectLst/>
                        <a:latin typeface="Arial" panose="020B0604020202020204" pitchFamily="34" charset="0"/>
                        <a:cs typeface="Arial" panose="020B0604020202020204" pitchFamily="34" charset="0"/>
                      </a:endParaRPr>
                    </a:p>
                  </a:txBody>
                  <a:tcPr marL="13149" marR="13149" marT="13149" marB="0" anchor="b">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3802755017"/>
                  </a:ext>
                </a:extLst>
              </a:tr>
              <a:tr h="0">
                <a:tc>
                  <a:txBody>
                    <a:bodyPr/>
                    <a:lstStyle/>
                    <a:p>
                      <a:pPr algn="l" fontAlgn="b">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6 Months</a:t>
                      </a:r>
                      <a:endParaRPr lang="en-US" sz="1600" b="0" i="0" u="none" strike="noStrike" dirty="0">
                        <a:effectLst/>
                        <a:latin typeface="Arial" panose="020B0604020202020204" pitchFamily="34" charset="0"/>
                        <a:cs typeface="Arial" panose="020B0604020202020204" pitchFamily="34" charset="0"/>
                      </a:endParaRPr>
                    </a:p>
                  </a:txBody>
                  <a:tcPr marL="197238" marR="13149" marT="13149"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0.78 (-0.15, 1.71)</a:t>
                      </a:r>
                    </a:p>
                  </a:txBody>
                  <a:tcPr marL="9525" marR="9525" marT="9525" marB="0" anchor="b">
                    <a:lnL>
                      <a:noFill/>
                    </a:lnL>
                    <a:lnR>
                      <a:noFill/>
                    </a:lnR>
                    <a:lnT>
                      <a:noFill/>
                    </a:lnT>
                    <a:lnB>
                      <a:noFill/>
                    </a:lnB>
                    <a:noFill/>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0.15 (-0.77, 1.07)</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0.63 (-0.38, 1.64)</a:t>
                      </a:r>
                    </a:p>
                  </a:txBody>
                  <a:tcPr marL="9525" marR="9525" marT="9525" marB="0" anchor="b">
                    <a:lnL>
                      <a:noFill/>
                    </a:lnL>
                    <a:lnR>
                      <a:noFill/>
                    </a:lnR>
                    <a:lnT>
                      <a:noFill/>
                    </a:lnT>
                    <a:lnB>
                      <a:noFill/>
                    </a:lnB>
                    <a:noFill/>
                  </a:tcPr>
                </a:tc>
                <a:tc>
                  <a:txBody>
                    <a:bodyPr/>
                    <a:lstStyle/>
                    <a:p>
                      <a:pPr marL="0" algn="ctr" defTabSz="914400"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0.241</a:t>
                      </a:r>
                    </a:p>
                  </a:txBody>
                  <a:tcPr marL="6350" marR="6350" marT="6350" marB="0" anchor="b">
                    <a:lnL>
                      <a:noFill/>
                    </a:lnL>
                    <a:lnR>
                      <a:noFill/>
                    </a:lnR>
                    <a:lnT>
                      <a:noFill/>
                    </a:lnT>
                    <a:lnB>
                      <a:noFill/>
                    </a:lnB>
                    <a:noFill/>
                  </a:tcPr>
                </a:tc>
                <a:extLst>
                  <a:ext uri="{0D108BD9-81ED-4DB2-BD59-A6C34878D82A}">
                    <a16:rowId xmlns:a16="http://schemas.microsoft.com/office/drawing/2014/main" val="3082690754"/>
                  </a:ext>
                </a:extLst>
              </a:tr>
              <a:tr h="0">
                <a:tc>
                  <a:txBody>
                    <a:bodyPr/>
                    <a:lstStyle/>
                    <a:p>
                      <a:pPr algn="l" fontAlgn="b">
                        <a:spcBef>
                          <a:spcPts val="0"/>
                        </a:spcBef>
                        <a:spcAft>
                          <a:spcPts val="600"/>
                        </a:spcAft>
                      </a:pPr>
                      <a:r>
                        <a:rPr lang="en-US" sz="1600" b="0" i="0" u="none" strike="noStrike" dirty="0">
                          <a:solidFill>
                            <a:srgbClr val="000000"/>
                          </a:solidFill>
                          <a:effectLst/>
                          <a:latin typeface="Arial" panose="020B0604020202020204" pitchFamily="34" charset="0"/>
                          <a:cs typeface="Arial" panose="020B0604020202020204" pitchFamily="34" charset="0"/>
                        </a:rPr>
                        <a:t>12 Months</a:t>
                      </a:r>
                      <a:endParaRPr lang="en-US" sz="1600" b="0" i="0" u="none" strike="noStrike" dirty="0">
                        <a:effectLst/>
                        <a:latin typeface="Arial" panose="020B0604020202020204" pitchFamily="34" charset="0"/>
                        <a:cs typeface="Arial" panose="020B0604020202020204" pitchFamily="34" charset="0"/>
                      </a:endParaRPr>
                    </a:p>
                  </a:txBody>
                  <a:tcPr marL="197238" marR="13149" marT="13149"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0.50 (-0.40, 1.39)</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0.67 (-0.27, 1.61)</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-0.18 (-1.02, 0.67)</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0.354</a:t>
                      </a:r>
                    </a:p>
                  </a:txBody>
                  <a:tcPr marL="6350" marR="6350" marT="6350" marB="0" anchor="b">
                    <a:lnL>
                      <a:noFill/>
                    </a:lnL>
                    <a:lnR>
                      <a:noFill/>
                    </a:lnR>
                    <a:lnT>
                      <a:noFill/>
                    </a:lnT>
                    <a:lnB>
                      <a:noFill/>
                    </a:lnB>
                    <a:noFill/>
                  </a:tcPr>
                </a:tc>
                <a:extLst>
                  <a:ext uri="{0D108BD9-81ED-4DB2-BD59-A6C34878D82A}">
                    <a16:rowId xmlns:a16="http://schemas.microsoft.com/office/drawing/2014/main" val="531401293"/>
                  </a:ext>
                </a:extLst>
              </a:tr>
              <a:tr h="0">
                <a:tc gridSpan="2">
                  <a:txBody>
                    <a:bodyPr/>
                    <a:lstStyle/>
                    <a:p>
                      <a:pPr marL="0" algn="l" defTabSz="914400"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Social Functioning (PROMIS)</a:t>
                      </a:r>
                    </a:p>
                  </a:txBody>
                  <a:tcPr marL="13149" marR="13149" marT="13149" marB="0" anchor="b">
                    <a:lnL>
                      <a:noFill/>
                    </a:lnL>
                    <a:lnR>
                      <a:noFill/>
                    </a:lnR>
                    <a:lnT>
                      <a:noFill/>
                    </a:lnT>
                    <a:lnB>
                      <a:noFill/>
                    </a:lnB>
                    <a:noFill/>
                  </a:tcPr>
                </a:tc>
                <a:tc hMerge="1">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noFill/>
                  </a:tcPr>
                </a:tc>
                <a:tc>
                  <a:txBody>
                    <a:bodyPr/>
                    <a:lstStyle/>
                    <a:p>
                      <a:pPr algn="ctr" fontAlgn="b">
                        <a:spcBef>
                          <a:spcPts val="0"/>
                        </a:spcBef>
                        <a:spcAft>
                          <a:spcPts val="0"/>
                        </a:spcAft>
                      </a:pPr>
                      <a:endParaRPr lang="en-US" sz="1600" b="0" i="0" u="none" strike="noStrike" dirty="0">
                        <a:effectLst/>
                        <a:latin typeface="Arial" panose="020B0604020202020204" pitchFamily="34" charset="0"/>
                        <a:cs typeface="Arial" panose="020B0604020202020204" pitchFamily="34" charset="0"/>
                      </a:endParaRPr>
                    </a:p>
                  </a:txBody>
                  <a:tcPr marL="13149" marR="13149" marT="13149" marB="0" anchor="b">
                    <a:lnL>
                      <a:noFill/>
                    </a:lnL>
                    <a:lnR>
                      <a:noFill/>
                    </a:lnR>
                    <a:lnT>
                      <a:noFill/>
                    </a:lnT>
                    <a:lnB>
                      <a:noFill/>
                    </a:lnB>
                    <a:noFill/>
                  </a:tcPr>
                </a:tc>
                <a:tc>
                  <a:txBody>
                    <a:bodyPr/>
                    <a:lstStyle/>
                    <a:p>
                      <a:pPr algn="ctr" fontAlgn="b">
                        <a:spcBef>
                          <a:spcPts val="0"/>
                        </a:spcBef>
                        <a:spcAft>
                          <a:spcPts val="0"/>
                        </a:spcAft>
                      </a:pPr>
                      <a:endParaRPr lang="en-US" sz="1600" b="0" i="0" u="none" strike="noStrike" dirty="0">
                        <a:effectLst/>
                        <a:latin typeface="Arial" panose="020B0604020202020204" pitchFamily="34" charset="0"/>
                        <a:cs typeface="Arial" panose="020B0604020202020204" pitchFamily="34" charset="0"/>
                      </a:endParaRPr>
                    </a:p>
                  </a:txBody>
                  <a:tcPr marL="13149" marR="13149" marT="13149" marB="0" anchor="b">
                    <a:lnL>
                      <a:noFill/>
                    </a:lnL>
                    <a:lnR>
                      <a:noFill/>
                    </a:lnR>
                    <a:lnT>
                      <a:noFill/>
                    </a:lnT>
                    <a:lnB>
                      <a:noFill/>
                    </a:lnB>
                    <a:noFill/>
                  </a:tcPr>
                </a:tc>
                <a:tc>
                  <a:txBody>
                    <a:bodyPr/>
                    <a:lstStyle/>
                    <a:p>
                      <a:pPr algn="l" fontAlgn="b">
                        <a:spcBef>
                          <a:spcPts val="0"/>
                        </a:spcBef>
                        <a:spcAft>
                          <a:spcPts val="0"/>
                        </a:spcAft>
                      </a:pPr>
                      <a:endParaRPr lang="en-US" sz="1600" b="1" i="0" u="none" strike="noStrike" dirty="0">
                        <a:effectLst/>
                        <a:latin typeface="Arial" panose="020B0604020202020204" pitchFamily="34" charset="0"/>
                        <a:cs typeface="Arial" panose="020B0604020202020204" pitchFamily="34" charset="0"/>
                      </a:endParaRPr>
                    </a:p>
                  </a:txBody>
                  <a:tcPr marL="13149" marR="13149" marT="13149" marB="0" anchor="b">
                    <a:lnL>
                      <a:noFill/>
                    </a:lnL>
                    <a:lnR>
                      <a:noFill/>
                    </a:lnR>
                    <a:lnT>
                      <a:noFill/>
                    </a:lnT>
                    <a:lnB>
                      <a:noFill/>
                    </a:lnB>
                    <a:noFill/>
                  </a:tcPr>
                </a:tc>
                <a:extLst>
                  <a:ext uri="{0D108BD9-81ED-4DB2-BD59-A6C34878D82A}">
                    <a16:rowId xmlns:a16="http://schemas.microsoft.com/office/drawing/2014/main" val="2052610304"/>
                  </a:ext>
                </a:extLst>
              </a:tr>
              <a:tr h="0">
                <a:tc>
                  <a:txBody>
                    <a:bodyPr/>
                    <a:lstStyle/>
                    <a:p>
                      <a:pPr algn="l" fontAlgn="b">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6 Months</a:t>
                      </a:r>
                      <a:endParaRPr lang="en-US" sz="1600" b="0" i="0" u="none" strike="noStrike" dirty="0">
                        <a:effectLst/>
                        <a:latin typeface="Arial" panose="020B0604020202020204" pitchFamily="34" charset="0"/>
                        <a:cs typeface="Arial" panose="020B0604020202020204" pitchFamily="34" charset="0"/>
                      </a:endParaRPr>
                    </a:p>
                  </a:txBody>
                  <a:tcPr marL="197238" marR="13149" marT="13149"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1.13 (-0.25, 2.51)</a:t>
                      </a:r>
                    </a:p>
                  </a:txBody>
                  <a:tcPr marL="9525" marR="9525" marT="9525" marB="0" anchor="b">
                    <a:lnL>
                      <a:noFill/>
                    </a:lnL>
                    <a:lnR>
                      <a:noFill/>
                    </a:lnR>
                    <a:lnT>
                      <a:noFill/>
                    </a:lnT>
                    <a:lnB>
                      <a:noFill/>
                    </a:lnB>
                    <a:noFill/>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0.82 (-0.39, 2.03)</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0.31 (-1.05, 1.68)</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0.219</a:t>
                      </a:r>
                    </a:p>
                  </a:txBody>
                  <a:tcPr marL="6350" marR="6350" marT="6350" marB="0" anchor="b">
                    <a:lnL>
                      <a:noFill/>
                    </a:lnL>
                    <a:lnR>
                      <a:noFill/>
                    </a:lnR>
                    <a:lnT>
                      <a:noFill/>
                    </a:lnT>
                    <a:lnB>
                      <a:noFill/>
                    </a:lnB>
                    <a:noFill/>
                  </a:tcPr>
                </a:tc>
                <a:extLst>
                  <a:ext uri="{0D108BD9-81ED-4DB2-BD59-A6C34878D82A}">
                    <a16:rowId xmlns:a16="http://schemas.microsoft.com/office/drawing/2014/main" val="3114209754"/>
                  </a:ext>
                </a:extLst>
              </a:tr>
              <a:tr h="0">
                <a:tc>
                  <a:txBody>
                    <a:bodyPr/>
                    <a:lstStyle/>
                    <a:p>
                      <a:pPr algn="l" fontAlgn="b">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12 Months</a:t>
                      </a:r>
                      <a:endParaRPr lang="en-US" sz="1600" b="0" i="0" u="none" strike="noStrike" dirty="0">
                        <a:effectLst/>
                        <a:latin typeface="Arial" panose="020B0604020202020204" pitchFamily="34" charset="0"/>
                        <a:cs typeface="Arial" panose="020B0604020202020204" pitchFamily="34" charset="0"/>
                      </a:endParaRPr>
                    </a:p>
                  </a:txBody>
                  <a:tcPr marL="197238" marR="13149" marT="13149" marB="0" anchor="b">
                    <a:lnL>
                      <a:noFill/>
                    </a:lnL>
                    <a:lnR>
                      <a:noFill/>
                    </a:lnR>
                    <a:lnT>
                      <a:noFill/>
                    </a:lnT>
                    <a:lnB>
                      <a:noFill/>
                    </a:lnB>
                    <a:no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1.55 (0.43, 2.68)</a:t>
                      </a:r>
                    </a:p>
                  </a:txBody>
                  <a:tcPr marL="9525" marR="9525" marT="9525" marB="0" anchor="b">
                    <a:lnL>
                      <a:noFill/>
                    </a:lnL>
                    <a:lnR>
                      <a:noFill/>
                    </a:lnR>
                    <a:lnT>
                      <a:noFill/>
                    </a:lnT>
                    <a:lnB>
                      <a:noFill/>
                    </a:lnB>
                    <a:no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1.78 (0.69, 2.88)</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-0.23 (-1.23, 0.77)</a:t>
                      </a:r>
                    </a:p>
                  </a:txBody>
                  <a:tcPr marL="9525" marR="9525" marT="9525" marB="0" anchor="b">
                    <a:lnL>
                      <a:noFill/>
                    </a:lnL>
                    <a:lnR>
                      <a:noFill/>
                    </a:lnR>
                    <a:lnT>
                      <a:noFill/>
                    </a:lnT>
                    <a:lnB>
                      <a:noFill/>
                    </a:lnB>
                    <a:no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0.004</a:t>
                      </a:r>
                    </a:p>
                  </a:txBody>
                  <a:tcPr marL="6350" marR="6350" marT="6350" marB="0" anchor="b">
                    <a:lnL>
                      <a:noFill/>
                    </a:lnL>
                    <a:lnR>
                      <a:noFill/>
                    </a:lnR>
                    <a:lnT>
                      <a:noFill/>
                    </a:lnT>
                    <a:lnB>
                      <a:noFill/>
                    </a:lnB>
                    <a:noFill/>
                  </a:tcPr>
                </a:tc>
                <a:extLst>
                  <a:ext uri="{0D108BD9-81ED-4DB2-BD59-A6C34878D82A}">
                    <a16:rowId xmlns:a16="http://schemas.microsoft.com/office/drawing/2014/main" val="2908089505"/>
                  </a:ext>
                </a:extLst>
              </a:tr>
              <a:tr h="0">
                <a:tc gridSpan="2">
                  <a:txBody>
                    <a:bodyPr/>
                    <a:lstStyle/>
                    <a:p>
                      <a:pPr marL="0" algn="l" defTabSz="914400"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Depression (PHQ-2)</a:t>
                      </a:r>
                    </a:p>
                  </a:txBody>
                  <a:tcPr marL="13149" marR="13149" marT="13149" marB="0" anchor="b">
                    <a:lnL>
                      <a:noFill/>
                    </a:lnL>
                    <a:lnR>
                      <a:noFill/>
                    </a:lnR>
                    <a:lnT>
                      <a:noFill/>
                    </a:lnT>
                    <a:lnB>
                      <a:noFill/>
                    </a:lnB>
                    <a:noFill/>
                  </a:tcPr>
                </a:tc>
                <a:tc hMerge="1">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noFill/>
                  </a:tcPr>
                </a:tc>
                <a:tc>
                  <a:txBody>
                    <a:bodyPr/>
                    <a:lstStyle/>
                    <a:p>
                      <a:pPr algn="ctr" fontAlgn="b">
                        <a:spcBef>
                          <a:spcPts val="0"/>
                        </a:spcBef>
                        <a:spcAft>
                          <a:spcPts val="0"/>
                        </a:spcAft>
                      </a:pPr>
                      <a:endParaRPr lang="en-US" sz="1600" b="0" i="0" u="none" strike="noStrike" dirty="0">
                        <a:effectLst/>
                        <a:latin typeface="Arial" panose="020B0604020202020204" pitchFamily="34" charset="0"/>
                        <a:cs typeface="Arial" panose="020B0604020202020204" pitchFamily="34" charset="0"/>
                      </a:endParaRPr>
                    </a:p>
                  </a:txBody>
                  <a:tcPr marL="13149" marR="13149" marT="13149" marB="0" anchor="b">
                    <a:lnL>
                      <a:noFill/>
                    </a:lnL>
                    <a:lnR>
                      <a:noFill/>
                    </a:lnR>
                    <a:lnT>
                      <a:noFill/>
                    </a:lnT>
                    <a:lnB>
                      <a:noFill/>
                    </a:lnB>
                    <a:noFill/>
                  </a:tcPr>
                </a:tc>
                <a:tc>
                  <a:txBody>
                    <a:bodyPr/>
                    <a:lstStyle/>
                    <a:p>
                      <a:pPr algn="ctr" fontAlgn="b">
                        <a:spcBef>
                          <a:spcPts val="0"/>
                        </a:spcBef>
                        <a:spcAft>
                          <a:spcPts val="0"/>
                        </a:spcAft>
                      </a:pPr>
                      <a:endParaRPr lang="en-US" sz="1600" b="0" i="0" u="none" strike="noStrike" dirty="0">
                        <a:effectLst/>
                        <a:latin typeface="Arial" panose="020B0604020202020204" pitchFamily="34" charset="0"/>
                        <a:cs typeface="Arial" panose="020B0604020202020204" pitchFamily="34" charset="0"/>
                      </a:endParaRPr>
                    </a:p>
                  </a:txBody>
                  <a:tcPr marL="13149" marR="13149" marT="13149" marB="0" anchor="b">
                    <a:lnL>
                      <a:noFill/>
                    </a:lnL>
                    <a:lnR>
                      <a:noFill/>
                    </a:lnR>
                    <a:lnT>
                      <a:noFill/>
                    </a:lnT>
                    <a:lnB>
                      <a:noFill/>
                    </a:lnB>
                    <a:noFill/>
                  </a:tcPr>
                </a:tc>
                <a:tc>
                  <a:txBody>
                    <a:bodyPr/>
                    <a:lstStyle/>
                    <a:p>
                      <a:pPr algn="l" fontAlgn="b">
                        <a:spcBef>
                          <a:spcPts val="0"/>
                        </a:spcBef>
                        <a:spcAft>
                          <a:spcPts val="0"/>
                        </a:spcAft>
                      </a:pPr>
                      <a:endParaRPr lang="en-US" sz="1600" b="1" i="0" u="none" strike="noStrike" dirty="0">
                        <a:effectLst/>
                        <a:latin typeface="Arial" panose="020B0604020202020204" pitchFamily="34" charset="0"/>
                        <a:cs typeface="Arial" panose="020B0604020202020204" pitchFamily="34" charset="0"/>
                      </a:endParaRPr>
                    </a:p>
                  </a:txBody>
                  <a:tcPr marL="13149" marR="13149" marT="13149" marB="0" anchor="b">
                    <a:lnL>
                      <a:noFill/>
                    </a:lnL>
                    <a:lnR>
                      <a:noFill/>
                    </a:lnR>
                    <a:lnT>
                      <a:noFill/>
                    </a:lnT>
                    <a:lnB>
                      <a:noFill/>
                    </a:lnB>
                    <a:noFill/>
                  </a:tcPr>
                </a:tc>
                <a:extLst>
                  <a:ext uri="{0D108BD9-81ED-4DB2-BD59-A6C34878D82A}">
                    <a16:rowId xmlns:a16="http://schemas.microsoft.com/office/drawing/2014/main" val="2286983601"/>
                  </a:ext>
                </a:extLst>
              </a:tr>
              <a:tr h="0">
                <a:tc>
                  <a:txBody>
                    <a:bodyPr/>
                    <a:lstStyle/>
                    <a:p>
                      <a:pPr algn="l" fontAlgn="b">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6 Months</a:t>
                      </a:r>
                      <a:endParaRPr lang="en-US" sz="1600" b="0" i="0" u="none" strike="noStrike" dirty="0">
                        <a:effectLst/>
                        <a:latin typeface="Arial" panose="020B0604020202020204" pitchFamily="34" charset="0"/>
                        <a:cs typeface="Arial" panose="020B0604020202020204" pitchFamily="34" charset="0"/>
                      </a:endParaRPr>
                    </a:p>
                  </a:txBody>
                  <a:tcPr marL="197238" marR="13149" marT="13149" marB="0" anchor="b">
                    <a:lnL>
                      <a:noFill/>
                    </a:lnL>
                    <a:lnR>
                      <a:noFill/>
                    </a:lnR>
                    <a:lnT>
                      <a:noFill/>
                    </a:lnT>
                    <a:lnB>
                      <a:noFill/>
                    </a:lnB>
                    <a:no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-0.28 (-0.51, -0.05)</a:t>
                      </a:r>
                    </a:p>
                  </a:txBody>
                  <a:tcPr marL="9525" marR="9525" marT="9525" marB="0" anchor="b">
                    <a:lnL>
                      <a:noFill/>
                    </a:lnL>
                    <a:lnR>
                      <a:noFill/>
                    </a:lnR>
                    <a:lnT>
                      <a:noFill/>
                    </a:lnT>
                    <a:lnB>
                      <a:noFill/>
                    </a:lnB>
                    <a:no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-0.25 (-0.49, -0.01)</a:t>
                      </a:r>
                    </a:p>
                  </a:txBody>
                  <a:tcPr marL="9525" marR="9525" marT="9525" marB="0" anchor="b">
                    <a:lnL>
                      <a:noFill/>
                    </a:lnL>
                    <a:lnR>
                      <a:noFill/>
                    </a:lnR>
                    <a:lnT>
                      <a:noFill/>
                    </a:lnT>
                    <a:lnB>
                      <a:noFill/>
                    </a:lnB>
                    <a:noFill/>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-0.03 (-0.23, 0.18)</a:t>
                      </a:r>
                    </a:p>
                  </a:txBody>
                  <a:tcPr marL="9525" marR="9525" marT="9525" marB="0" anchor="b">
                    <a:lnL>
                      <a:noFill/>
                    </a:lnL>
                    <a:lnR>
                      <a:noFill/>
                    </a:lnR>
                    <a:lnT>
                      <a:noFill/>
                    </a:lnT>
                    <a:lnB>
                      <a:noFill/>
                    </a:lnB>
                    <a:no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0.047</a:t>
                      </a:r>
                    </a:p>
                  </a:txBody>
                  <a:tcPr marL="6350" marR="6350" marT="6350" marB="0" anchor="b">
                    <a:lnL>
                      <a:noFill/>
                    </a:lnL>
                    <a:lnR>
                      <a:noFill/>
                    </a:lnR>
                    <a:lnT>
                      <a:noFill/>
                    </a:lnT>
                    <a:lnB>
                      <a:noFill/>
                    </a:lnB>
                    <a:noFill/>
                  </a:tcPr>
                </a:tc>
                <a:extLst>
                  <a:ext uri="{0D108BD9-81ED-4DB2-BD59-A6C34878D82A}">
                    <a16:rowId xmlns:a16="http://schemas.microsoft.com/office/drawing/2014/main" val="1926365408"/>
                  </a:ext>
                </a:extLst>
              </a:tr>
              <a:tr h="0">
                <a:tc>
                  <a:txBody>
                    <a:bodyPr/>
                    <a:lstStyle/>
                    <a:p>
                      <a:pPr algn="l" fontAlgn="b">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12 Months</a:t>
                      </a:r>
                      <a:endParaRPr lang="en-US" sz="1600" b="0" i="0" u="none" strike="noStrike" dirty="0">
                        <a:effectLst/>
                        <a:latin typeface="Arial" panose="020B0604020202020204" pitchFamily="34" charset="0"/>
                        <a:cs typeface="Arial" panose="020B0604020202020204" pitchFamily="34" charset="0"/>
                      </a:endParaRPr>
                    </a:p>
                  </a:txBody>
                  <a:tcPr marL="197238" marR="13149" marT="13149"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-0.05 (-0.25, 0.15)</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-0.16 (-0.38, 0.06)</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0.11 (-0.06, 0.28)</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0.304</a:t>
                      </a:r>
                    </a:p>
                  </a:txBody>
                  <a:tcPr marL="6350" marR="6350" marT="6350" marB="0" anchor="b">
                    <a:lnL>
                      <a:noFill/>
                    </a:lnL>
                    <a:lnR>
                      <a:noFill/>
                    </a:lnR>
                    <a:lnT>
                      <a:noFill/>
                    </a:lnT>
                    <a:lnB>
                      <a:noFill/>
                    </a:lnB>
                    <a:noFill/>
                  </a:tcPr>
                </a:tc>
                <a:extLst>
                  <a:ext uri="{0D108BD9-81ED-4DB2-BD59-A6C34878D82A}">
                    <a16:rowId xmlns:a16="http://schemas.microsoft.com/office/drawing/2014/main" val="1919034651"/>
                  </a:ext>
                </a:extLst>
              </a:tr>
              <a:tr h="0">
                <a:tc gridSpan="2">
                  <a:txBody>
                    <a:bodyPr/>
                    <a:lstStyle/>
                    <a:p>
                      <a:pPr marL="0" algn="l" defTabSz="914400"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Anxiety (GAD-2)</a:t>
                      </a:r>
                    </a:p>
                  </a:txBody>
                  <a:tcPr marL="6350" marR="6350" marT="6350" marB="0" anchor="b">
                    <a:lnL>
                      <a:noFill/>
                    </a:lnL>
                    <a:lnR>
                      <a:noFill/>
                    </a:lnR>
                    <a:lnT>
                      <a:noFill/>
                    </a:lnT>
                    <a:lnB>
                      <a:noFill/>
                    </a:lnB>
                    <a:noFill/>
                  </a:tcPr>
                </a:tc>
                <a:tc hMerge="1">
                  <a:txBody>
                    <a:bodyPr/>
                    <a:lstStyle/>
                    <a:p>
                      <a:pPr marL="0" algn="l" defTabSz="914400" rtl="0" eaLnBrk="1" fontAlgn="b" latinLnBrk="0" hangingPunct="1">
                        <a:spcBef>
                          <a:spcPts val="0"/>
                        </a:spcBef>
                        <a:spcAft>
                          <a:spcPts val="0"/>
                        </a:spcAft>
                      </a:pP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350" marR="6350" marT="6350" marB="0" anchor="b">
                    <a:lnL>
                      <a:noFill/>
                    </a:lnL>
                    <a:lnR>
                      <a:noFill/>
                    </a:lnR>
                    <a:lnT>
                      <a:noFill/>
                    </a:lnT>
                    <a:lnB>
                      <a:noFill/>
                    </a:lnB>
                    <a:noFill/>
                  </a:tcPr>
                </a:tc>
                <a:tc>
                  <a:txBody>
                    <a:bodyPr/>
                    <a:lstStyle/>
                    <a:p>
                      <a:pPr marL="0" algn="ctr" defTabSz="914400" rtl="0" eaLnBrk="1" fontAlgn="b" latinLnBrk="0" hangingPunct="1">
                        <a:spcBef>
                          <a:spcPts val="0"/>
                        </a:spcBef>
                        <a:spcAft>
                          <a:spcPts val="0"/>
                        </a:spcAft>
                      </a:pP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350" marR="6350" marT="6350" marB="0" anchor="b">
                    <a:lnL>
                      <a:noFill/>
                    </a:lnL>
                    <a:lnR>
                      <a:noFill/>
                    </a:lnR>
                    <a:lnT>
                      <a:noFill/>
                    </a:lnT>
                    <a:lnB>
                      <a:noFill/>
                    </a:lnB>
                    <a:noFill/>
                  </a:tcPr>
                </a:tc>
                <a:tc>
                  <a:txBody>
                    <a:bodyPr/>
                    <a:lstStyle/>
                    <a:p>
                      <a:pPr marL="0" algn="ctr" defTabSz="914400" rtl="0" eaLnBrk="1" fontAlgn="b" latinLnBrk="0" hangingPunct="1">
                        <a:spcBef>
                          <a:spcPts val="0"/>
                        </a:spcBef>
                        <a:spcAft>
                          <a:spcPts val="0"/>
                        </a:spcAft>
                      </a:pP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350" marR="6350" marT="6350" marB="0" anchor="b">
                    <a:lnL>
                      <a:noFill/>
                    </a:lnL>
                    <a:lnR>
                      <a:noFill/>
                    </a:lnR>
                    <a:lnT>
                      <a:noFill/>
                    </a:lnT>
                    <a:lnB>
                      <a:noFill/>
                    </a:lnB>
                    <a:noFill/>
                  </a:tcPr>
                </a:tc>
                <a:tc>
                  <a:txBody>
                    <a:bodyPr/>
                    <a:lstStyle/>
                    <a:p>
                      <a:pPr marL="0" algn="ctr" defTabSz="914400" rtl="0" eaLnBrk="1" fontAlgn="b" latinLnBrk="0" hangingPunct="1">
                        <a:spcBef>
                          <a:spcPts val="0"/>
                        </a:spcBef>
                        <a:spcAft>
                          <a:spcPts val="0"/>
                        </a:spcAft>
                      </a:pP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3693141100"/>
                  </a:ext>
                </a:extLst>
              </a:tr>
              <a:tr h="0">
                <a:tc>
                  <a:txBody>
                    <a:bodyPr/>
                    <a:lstStyle/>
                    <a:p>
                      <a:pPr algn="l" fontAlgn="b">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6 Months</a:t>
                      </a:r>
                      <a:endParaRPr lang="en-US" sz="1600" b="0" i="0" u="none" strike="noStrike" dirty="0">
                        <a:effectLst/>
                        <a:latin typeface="Arial" panose="020B0604020202020204" pitchFamily="34" charset="0"/>
                        <a:cs typeface="Arial" panose="020B0604020202020204" pitchFamily="34" charset="0"/>
                      </a:endParaRPr>
                    </a:p>
                  </a:txBody>
                  <a:tcPr marL="197238" marR="13149" marT="13149" marB="0" anchor="b">
                    <a:lnL>
                      <a:noFill/>
                    </a:lnL>
                    <a:lnR>
                      <a:noFill/>
                    </a:lnR>
                    <a:lnT>
                      <a:noFill/>
                    </a:lnT>
                    <a:lnB>
                      <a:noFill/>
                    </a:lnB>
                    <a:no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-0.26 (-0.52, -0.01)</a:t>
                      </a:r>
                    </a:p>
                  </a:txBody>
                  <a:tcPr marL="9525" marR="9525" marT="9525" marB="0" anchor="b">
                    <a:lnL>
                      <a:noFill/>
                    </a:lnL>
                    <a:lnR>
                      <a:noFill/>
                    </a:lnR>
                    <a:lnT>
                      <a:noFill/>
                    </a:lnT>
                    <a:lnB>
                      <a:noFill/>
                    </a:lnB>
                    <a:no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-0.33 (-0.58, -0.07)</a:t>
                      </a:r>
                    </a:p>
                  </a:txBody>
                  <a:tcPr marL="6350" marR="6350" marT="6350" marB="0" anchor="ctr">
                    <a:lnL>
                      <a:noFill/>
                    </a:lnL>
                    <a:lnR>
                      <a:noFill/>
                    </a:lnR>
                    <a:lnT>
                      <a:noFill/>
                    </a:lnT>
                    <a:lnB>
                      <a:noFill/>
                    </a:lnB>
                    <a:noFill/>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0.06 (-0.18, 0.30)</a:t>
                      </a:r>
                    </a:p>
                  </a:txBody>
                  <a:tcPr marL="6350" marR="6350" marT="6350" marB="0" anchor="ctr">
                    <a:lnL>
                      <a:noFill/>
                    </a:lnL>
                    <a:lnR>
                      <a:noFill/>
                    </a:lnR>
                    <a:lnT>
                      <a:noFill/>
                    </a:lnT>
                    <a:lnB>
                      <a:noFill/>
                    </a:lnB>
                    <a:no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0.034</a:t>
                      </a:r>
                    </a:p>
                  </a:txBody>
                  <a:tcPr marL="6350" marR="6350" marT="6350" marB="0" anchor="b">
                    <a:lnL>
                      <a:noFill/>
                    </a:lnL>
                    <a:lnR>
                      <a:noFill/>
                    </a:lnR>
                    <a:lnT>
                      <a:noFill/>
                    </a:lnT>
                    <a:lnB>
                      <a:noFill/>
                    </a:lnB>
                    <a:noFill/>
                  </a:tcPr>
                </a:tc>
                <a:extLst>
                  <a:ext uri="{0D108BD9-81ED-4DB2-BD59-A6C34878D82A}">
                    <a16:rowId xmlns:a16="http://schemas.microsoft.com/office/drawing/2014/main" val="2942686813"/>
                  </a:ext>
                </a:extLst>
              </a:tr>
              <a:tr h="0">
                <a:tc>
                  <a:txBody>
                    <a:bodyPr/>
                    <a:lstStyle/>
                    <a:p>
                      <a:pPr algn="l" fontAlgn="b">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12 Months</a:t>
                      </a:r>
                      <a:endParaRPr lang="en-US" sz="1600" b="0" i="0" u="none" strike="noStrike" dirty="0">
                        <a:effectLst/>
                        <a:latin typeface="Arial" panose="020B0604020202020204" pitchFamily="34" charset="0"/>
                        <a:cs typeface="Arial" panose="020B0604020202020204" pitchFamily="34" charset="0"/>
                      </a:endParaRPr>
                    </a:p>
                  </a:txBody>
                  <a:tcPr marL="197238" marR="13149" marT="13149" marB="0" anchor="b">
                    <a:lnL>
                      <a:noFill/>
                    </a:lnL>
                    <a:lnR>
                      <a:noFill/>
                    </a:lnR>
                    <a:lnT>
                      <a:noFill/>
                    </a:lnT>
                    <a:lnB>
                      <a:noFill/>
                    </a:lnB>
                    <a:no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-0.30 (-0.54, -0.05)</a:t>
                      </a:r>
                    </a:p>
                  </a:txBody>
                  <a:tcPr marL="9525" marR="9525" marT="9525" marB="0" anchor="b">
                    <a:lnL>
                      <a:noFill/>
                    </a:lnL>
                    <a:lnR>
                      <a:noFill/>
                    </a:lnR>
                    <a:lnT>
                      <a:noFill/>
                    </a:lnT>
                    <a:lnB>
                      <a:noFill/>
                    </a:lnB>
                    <a:no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-0.39 (-0.63, -0.15)</a:t>
                      </a:r>
                    </a:p>
                  </a:txBody>
                  <a:tcPr marL="6350" marR="6350" marT="6350" marB="0" anchor="ctr">
                    <a:lnL>
                      <a:noFill/>
                    </a:lnL>
                    <a:lnR>
                      <a:noFill/>
                    </a:lnR>
                    <a:lnT>
                      <a:noFill/>
                    </a:lnT>
                    <a:lnB>
                      <a:noFill/>
                    </a:lnB>
                    <a:noFill/>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0.11 (-0.06, 0.28)</a:t>
                      </a:r>
                    </a:p>
                  </a:txBody>
                  <a:tcPr marL="6350" marR="6350" marT="6350" marB="0" anchor="ctr">
                    <a:lnL>
                      <a:noFill/>
                    </a:lnL>
                    <a:lnR>
                      <a:noFill/>
                    </a:lnR>
                    <a:lnT>
                      <a:noFill/>
                    </a:lnT>
                    <a:lnB>
                      <a:noFill/>
                    </a:lnB>
                    <a:no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0.006</a:t>
                      </a:r>
                    </a:p>
                  </a:txBody>
                  <a:tcPr marL="6350" marR="6350" marT="6350" marB="0" anchor="b">
                    <a:lnL>
                      <a:noFill/>
                    </a:lnL>
                    <a:lnR>
                      <a:noFill/>
                    </a:lnR>
                    <a:lnT>
                      <a:noFill/>
                    </a:lnT>
                    <a:lnB>
                      <a:noFill/>
                    </a:lnB>
                    <a:noFill/>
                  </a:tcPr>
                </a:tc>
                <a:extLst>
                  <a:ext uri="{0D108BD9-81ED-4DB2-BD59-A6C34878D82A}">
                    <a16:rowId xmlns:a16="http://schemas.microsoft.com/office/drawing/2014/main" val="3371244057"/>
                  </a:ext>
                </a:extLst>
              </a:tr>
              <a:tr h="0">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Fatigue (PROMIS)</a:t>
                      </a:r>
                    </a:p>
                  </a:txBody>
                  <a:tcPr marL="6350" marR="6350" marT="6350" marB="0" anchor="b">
                    <a:lnL>
                      <a:noFill/>
                    </a:lnL>
                    <a:lnR>
                      <a:noFill/>
                    </a:lnR>
                    <a:lnT>
                      <a:noFill/>
                    </a:lnT>
                    <a:lnB>
                      <a:noFill/>
                    </a:lnB>
                    <a:noFil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noFil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noFil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noFil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2327037575"/>
                  </a:ext>
                </a:extLst>
              </a:tr>
              <a:tr h="0">
                <a:tc>
                  <a:txBody>
                    <a:bodyPr/>
                    <a:lstStyle/>
                    <a:p>
                      <a:pPr algn="l" fontAlgn="b">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6 Months</a:t>
                      </a:r>
                      <a:endParaRPr lang="en-US" sz="1600" b="0" i="0" u="none" strike="noStrike" dirty="0">
                        <a:effectLst/>
                        <a:latin typeface="Arial" panose="020B0604020202020204" pitchFamily="34" charset="0"/>
                        <a:cs typeface="Arial" panose="020B0604020202020204" pitchFamily="34" charset="0"/>
                      </a:endParaRPr>
                    </a:p>
                  </a:txBody>
                  <a:tcPr marL="197238" marR="13149" marT="13149"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-0.98 (-2.53, 0.58)</a:t>
                      </a:r>
                    </a:p>
                  </a:txBody>
                  <a:tcPr marL="9525" marR="9525" marT="9525" marB="0" anchor="b">
                    <a:lnL>
                      <a:noFill/>
                    </a:lnL>
                    <a:lnR>
                      <a:noFill/>
                    </a:lnR>
                    <a:lnT>
                      <a:noFill/>
                    </a:lnT>
                    <a:lnB>
                      <a:noFill/>
                    </a:lnB>
                    <a:noFill/>
                  </a:tcP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-0.51 (-2.04, 1.01)</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-0.47 (-2.30, 1.37)</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0.445</a:t>
                      </a:r>
                    </a:p>
                  </a:txBody>
                  <a:tcPr marL="6350" marR="6350" marT="6350" marB="0" anchor="b">
                    <a:lnL>
                      <a:noFill/>
                    </a:lnL>
                    <a:lnR>
                      <a:noFill/>
                    </a:lnR>
                    <a:lnT>
                      <a:noFill/>
                    </a:lnT>
                    <a:lnB>
                      <a:noFill/>
                    </a:lnB>
                    <a:noFill/>
                  </a:tcPr>
                </a:tc>
                <a:extLst>
                  <a:ext uri="{0D108BD9-81ED-4DB2-BD59-A6C34878D82A}">
                    <a16:rowId xmlns:a16="http://schemas.microsoft.com/office/drawing/2014/main" val="2907799304"/>
                  </a:ext>
                </a:extLst>
              </a:tr>
              <a:tr h="0">
                <a:tc>
                  <a:txBody>
                    <a:bodyPr/>
                    <a:lstStyle/>
                    <a:p>
                      <a:pPr algn="l" fontAlgn="b">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12 Months</a:t>
                      </a:r>
                      <a:endParaRPr lang="en-US" sz="1600" b="0" i="0" u="none" strike="noStrike" dirty="0">
                        <a:effectLst/>
                        <a:latin typeface="Arial" panose="020B0604020202020204" pitchFamily="34" charset="0"/>
                        <a:cs typeface="Arial" panose="020B0604020202020204" pitchFamily="34" charset="0"/>
                      </a:endParaRPr>
                    </a:p>
                  </a:txBody>
                  <a:tcPr marL="197238" marR="13149" marT="13149" marB="0" anchor="b">
                    <a:lnL>
                      <a:noFill/>
                    </a:lnL>
                    <a:lnR>
                      <a:noFill/>
                    </a:lnR>
                    <a:lnT>
                      <a:noFill/>
                    </a:lnT>
                    <a:lnB>
                      <a:noFill/>
                    </a:lnB>
                    <a:no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-2.32 (-3.62, -1.03)</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-1.29 (-2.68, 0.11)</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-1.03 (-2.22, 0.15)</a:t>
                      </a:r>
                    </a:p>
                  </a:txBody>
                  <a:tcPr marL="9525" marR="9525" marT="9525" marB="0" anchor="b">
                    <a:lnL>
                      <a:noFill/>
                    </a:lnL>
                    <a:lnR>
                      <a:noFill/>
                    </a:lnR>
                    <a:lnT>
                      <a:noFill/>
                    </a:lnT>
                    <a:lnB>
                      <a:noFill/>
                    </a:lnB>
                    <a:no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0.002</a:t>
                      </a:r>
                    </a:p>
                  </a:txBody>
                  <a:tcPr marL="6350" marR="6350" marT="6350" marB="0" anchor="b">
                    <a:lnL>
                      <a:noFill/>
                    </a:lnL>
                    <a:lnR>
                      <a:noFill/>
                    </a:lnR>
                    <a:lnT>
                      <a:noFill/>
                    </a:lnT>
                    <a:lnB>
                      <a:noFill/>
                    </a:lnB>
                    <a:noFill/>
                  </a:tcPr>
                </a:tc>
                <a:extLst>
                  <a:ext uri="{0D108BD9-81ED-4DB2-BD59-A6C34878D82A}">
                    <a16:rowId xmlns:a16="http://schemas.microsoft.com/office/drawing/2014/main" val="925028212"/>
                  </a:ext>
                </a:extLst>
              </a:tr>
              <a:tr h="0">
                <a:tc gridSpan="2">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Sleep Quality (PROMIS)</a:t>
                      </a:r>
                    </a:p>
                  </a:txBody>
                  <a:tcPr marL="6350" marR="6350" marT="6350" marB="0" anchor="b">
                    <a:lnL>
                      <a:noFill/>
                    </a:lnL>
                    <a:lnR>
                      <a:noFill/>
                    </a:lnR>
                    <a:lnT>
                      <a:noFill/>
                    </a:lnT>
                    <a:lnB>
                      <a:noFill/>
                    </a:lnB>
                    <a:noFill/>
                  </a:tcPr>
                </a:tc>
                <a:tc hMerge="1">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noFil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noFil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noFil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4212700657"/>
                  </a:ext>
                </a:extLst>
              </a:tr>
              <a:tr h="0">
                <a:tc>
                  <a:txBody>
                    <a:bodyPr/>
                    <a:lstStyle/>
                    <a:p>
                      <a:pPr algn="l" fontAlgn="b">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6 Months</a:t>
                      </a:r>
                      <a:endParaRPr lang="en-US" sz="1600" b="0" i="0" u="none" strike="noStrike" dirty="0">
                        <a:effectLst/>
                        <a:latin typeface="Arial" panose="020B0604020202020204" pitchFamily="34" charset="0"/>
                        <a:cs typeface="Arial" panose="020B0604020202020204" pitchFamily="34" charset="0"/>
                      </a:endParaRPr>
                    </a:p>
                  </a:txBody>
                  <a:tcPr marL="197238" marR="13149" marT="13149"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-1.02 (-2.37, 0.34)</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-0.44 (-1.67, 0.78)</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-0.58 (-1.88, 0.73)</a:t>
                      </a:r>
                    </a:p>
                  </a:txBody>
                  <a:tcPr marL="9525" marR="9525" marT="9525"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0.340</a:t>
                      </a:r>
                    </a:p>
                  </a:txBody>
                  <a:tcPr marL="6350" marR="6350" marT="6350" marB="0" anchor="b">
                    <a:lnL>
                      <a:noFill/>
                    </a:lnL>
                    <a:lnR>
                      <a:noFill/>
                    </a:lnR>
                    <a:lnT>
                      <a:noFill/>
                    </a:lnT>
                    <a:lnB>
                      <a:noFill/>
                    </a:lnB>
                    <a:noFill/>
                  </a:tcPr>
                </a:tc>
                <a:extLst>
                  <a:ext uri="{0D108BD9-81ED-4DB2-BD59-A6C34878D82A}">
                    <a16:rowId xmlns:a16="http://schemas.microsoft.com/office/drawing/2014/main" val="3420722042"/>
                  </a:ext>
                </a:extLst>
              </a:tr>
            </a:tbl>
          </a:graphicData>
        </a:graphic>
      </p:graphicFrame>
      <p:sp>
        <p:nvSpPr>
          <p:cNvPr id="5" name="TextBox 4">
            <a:extLst>
              <a:ext uri="{FF2B5EF4-FFF2-40B4-BE49-F238E27FC236}">
                <a16:creationId xmlns:a16="http://schemas.microsoft.com/office/drawing/2014/main" id="{452E23B2-BE48-18F9-5723-3CD151AD39F8}"/>
              </a:ext>
            </a:extLst>
          </p:cNvPr>
          <p:cNvSpPr txBox="1"/>
          <p:nvPr/>
        </p:nvSpPr>
        <p:spPr>
          <a:xfrm>
            <a:off x="505094" y="6356350"/>
            <a:ext cx="4050430" cy="325025"/>
          </a:xfrm>
          <a:prstGeom prst="rect">
            <a:avLst/>
          </a:prstGeom>
          <a:noFill/>
        </p:spPr>
        <p:txBody>
          <a:bodyPr wrap="square" rtlCol="0">
            <a:spAutoFit/>
          </a:bodyPr>
          <a:lstStyle/>
          <a:p>
            <a:r>
              <a:rPr lang="en-US" b="1" dirty="0"/>
              <a:t>Bold </a:t>
            </a:r>
            <a:r>
              <a:rPr lang="en-US" dirty="0"/>
              <a:t>indicates statistical significance at 0.05 level</a:t>
            </a:r>
            <a:endParaRPr lang="en-US" b="1" dirty="0"/>
          </a:p>
        </p:txBody>
      </p:sp>
      <p:sp>
        <p:nvSpPr>
          <p:cNvPr id="6" name="TextBox 5">
            <a:extLst>
              <a:ext uri="{FF2B5EF4-FFF2-40B4-BE49-F238E27FC236}">
                <a16:creationId xmlns:a16="http://schemas.microsoft.com/office/drawing/2014/main" id="{D2B6250C-EC27-4DAD-139F-A2B214FBDE52}"/>
              </a:ext>
            </a:extLst>
          </p:cNvPr>
          <p:cNvSpPr txBox="1"/>
          <p:nvPr/>
        </p:nvSpPr>
        <p:spPr>
          <a:xfrm>
            <a:off x="-510138" y="-1593"/>
            <a:ext cx="12888227" cy="707886"/>
          </a:xfrm>
          <a:prstGeom prst="rect">
            <a:avLst/>
          </a:prstGeom>
          <a:noFill/>
        </p:spPr>
        <p:txBody>
          <a:bodyPr wrap="square">
            <a:spAutoFit/>
          </a:bodyPr>
          <a:lstStyle/>
          <a:p>
            <a:pPr marL="117475" algn="ctr">
              <a:defRPr/>
            </a:pPr>
            <a:r>
              <a:rPr lang="en-US" sz="4000" b="1" dirty="0">
                <a:solidFill>
                  <a:srgbClr val="0070C0"/>
                </a:solidFill>
                <a:latin typeface="+mj-lt"/>
              </a:rPr>
              <a:t>Broader (</a:t>
            </a:r>
            <a:r>
              <a:rPr lang="en-US" sz="4000" b="1" dirty="0" err="1">
                <a:solidFill>
                  <a:srgbClr val="0070C0"/>
                </a:solidFill>
                <a:latin typeface="+mj-lt"/>
              </a:rPr>
              <a:t>Nonpain</a:t>
            </a:r>
            <a:r>
              <a:rPr lang="en-US" sz="4000" b="1" dirty="0">
                <a:solidFill>
                  <a:srgbClr val="0070C0"/>
                </a:solidFill>
                <a:latin typeface="+mj-lt"/>
              </a:rPr>
              <a:t>) Secondary Outcomes Findings</a:t>
            </a:r>
          </a:p>
        </p:txBody>
      </p:sp>
      <p:sp>
        <p:nvSpPr>
          <p:cNvPr id="10" name="Rectangle: Rounded Corners 9">
            <a:extLst>
              <a:ext uri="{FF2B5EF4-FFF2-40B4-BE49-F238E27FC236}">
                <a16:creationId xmlns:a16="http://schemas.microsoft.com/office/drawing/2014/main" id="{F180BF9E-66FE-51E9-F3EA-3E89590190EF}"/>
              </a:ext>
            </a:extLst>
          </p:cNvPr>
          <p:cNvSpPr/>
          <p:nvPr/>
        </p:nvSpPr>
        <p:spPr>
          <a:xfrm>
            <a:off x="170966" y="3785762"/>
            <a:ext cx="7240053" cy="80606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33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878F428-DC2D-8118-C61B-42336F24C926}"/>
            </a:ext>
          </a:extLst>
        </p:cNvPr>
        <p:cNvGrpSpPr/>
        <p:nvPr/>
      </p:nvGrpSpPr>
      <p:grpSpPr>
        <a:xfrm>
          <a:off x="0" y="0"/>
          <a:ext cx="0" cy="0"/>
          <a:chOff x="0" y="0"/>
          <a:chExt cx="0" cy="0"/>
        </a:xfrm>
      </p:grpSpPr>
      <p:sp>
        <p:nvSpPr>
          <p:cNvPr id="54274" name="Title 1">
            <a:extLst>
              <a:ext uri="{FF2B5EF4-FFF2-40B4-BE49-F238E27FC236}">
                <a16:creationId xmlns:a16="http://schemas.microsoft.com/office/drawing/2014/main" id="{0C0997AC-936E-FCAD-0A59-15B7B3966336}"/>
              </a:ext>
            </a:extLst>
          </p:cNvPr>
          <p:cNvSpPr>
            <a:spLocks noGrp="1"/>
          </p:cNvSpPr>
          <p:nvPr>
            <p:ph type="title"/>
          </p:nvPr>
        </p:nvSpPr>
        <p:spPr>
          <a:xfrm>
            <a:off x="974557" y="56264"/>
            <a:ext cx="9733547" cy="606425"/>
          </a:xfrm>
        </p:spPr>
        <p:txBody>
          <a:bodyPr>
            <a:normAutofit fontScale="90000"/>
          </a:bodyPr>
          <a:lstStyle/>
          <a:p>
            <a:pPr marL="117475" algn="ctr">
              <a:defRPr/>
            </a:pPr>
            <a:r>
              <a:rPr lang="en-US" sz="4400" b="1">
                <a:solidFill>
                  <a:srgbClr val="0070C0"/>
                </a:solidFill>
                <a:latin typeface="+mj-lt"/>
              </a:rPr>
              <a:t>Main </a:t>
            </a:r>
            <a:r>
              <a:rPr lang="en-US" sz="4400" b="1" dirty="0">
                <a:solidFill>
                  <a:srgbClr val="0070C0"/>
                </a:solidFill>
                <a:latin typeface="+mj-lt"/>
              </a:rPr>
              <a:t>Study Findings &amp; Why They Matter</a:t>
            </a:r>
          </a:p>
        </p:txBody>
      </p:sp>
      <p:graphicFrame>
        <p:nvGraphicFramePr>
          <p:cNvPr id="2" name="Content Placeholder 1">
            <a:extLst>
              <a:ext uri="{FF2B5EF4-FFF2-40B4-BE49-F238E27FC236}">
                <a16:creationId xmlns:a16="http://schemas.microsoft.com/office/drawing/2014/main" id="{F1B05D33-D7E7-2EC5-52E7-03B5D5012FC0}"/>
              </a:ext>
            </a:extLst>
          </p:cNvPr>
          <p:cNvGraphicFramePr>
            <a:graphicFrameLocks noGrp="1"/>
          </p:cNvGraphicFramePr>
          <p:nvPr>
            <p:ph sz="half" idx="1"/>
          </p:nvPr>
        </p:nvGraphicFramePr>
        <p:xfrm>
          <a:off x="414337" y="823726"/>
          <a:ext cx="10628037" cy="779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2004770-0010-9BD6-53CC-BAC13CB4E8EF}"/>
              </a:ext>
            </a:extLst>
          </p:cNvPr>
          <p:cNvSpPr txBox="1"/>
          <p:nvPr/>
        </p:nvSpPr>
        <p:spPr>
          <a:xfrm>
            <a:off x="252649" y="1869566"/>
            <a:ext cx="10203525" cy="5168081"/>
          </a:xfrm>
          <a:prstGeom prst="rect">
            <a:avLst/>
          </a:prstGeom>
          <a:noFill/>
        </p:spPr>
        <p:txBody>
          <a:bodyPr wrap="square">
            <a:spAutoFit/>
          </a:bodyPr>
          <a:lstStyle/>
          <a:p>
            <a:pPr marL="228600" lvl="0" indent="-228600">
              <a:lnSpc>
                <a:spcPct val="100000"/>
              </a:lnSpc>
              <a:spcAft>
                <a:spcPts val="500"/>
              </a:spcAft>
              <a:buFont typeface="Arial" panose="020B0604020202020204" pitchFamily="34" charset="0"/>
              <a:buChar char="•"/>
            </a:pPr>
            <a:r>
              <a:rPr lang="en-US" sz="2000" b="1" dirty="0">
                <a:cs typeface="Arial" panose="020B0604020202020204" pitchFamily="34" charset="0"/>
              </a:rPr>
              <a:t>Comparable effects to those seen in other acupuncture and nonpharmacologic LBP trials </a:t>
            </a:r>
            <a:r>
              <a:rPr lang="en-US" sz="2000" dirty="0">
                <a:cs typeface="Arial" panose="020B0604020202020204" pitchFamily="34" charset="0"/>
              </a:rPr>
              <a:t>(effect size – 0.27 [12 </a:t>
            </a:r>
            <a:r>
              <a:rPr lang="en-US" sz="2000" dirty="0" err="1">
                <a:cs typeface="Arial" panose="020B0604020202020204" pitchFamily="34" charset="0"/>
              </a:rPr>
              <a:t>mo</a:t>
            </a:r>
            <a:r>
              <a:rPr lang="en-US" sz="2000" dirty="0">
                <a:cs typeface="Arial" panose="020B0604020202020204" pitchFamily="34" charset="0"/>
              </a:rPr>
              <a:t>] -0.32 [post-</a:t>
            </a:r>
            <a:r>
              <a:rPr lang="en-US" sz="2000" dirty="0" err="1">
                <a:cs typeface="Arial" panose="020B0604020202020204" pitchFamily="34" charset="0"/>
              </a:rPr>
              <a:t>tx</a:t>
            </a:r>
            <a:r>
              <a:rPr lang="en-US" sz="2000" dirty="0">
                <a:cs typeface="Arial" panose="020B0604020202020204" pitchFamily="34" charset="0"/>
              </a:rPr>
              <a:t>])</a:t>
            </a:r>
          </a:p>
          <a:p>
            <a:pPr marL="228600" lvl="0" indent="-228600">
              <a:lnSpc>
                <a:spcPct val="100000"/>
              </a:lnSpc>
              <a:spcAft>
                <a:spcPts val="500"/>
              </a:spcAft>
              <a:buFont typeface="Arial" panose="020B0604020202020204" pitchFamily="34" charset="0"/>
              <a:buChar char="•"/>
            </a:pPr>
            <a:r>
              <a:rPr lang="en-US" sz="2000" b="1" dirty="0">
                <a:cs typeface="Arial" panose="020B0604020202020204" pitchFamily="34" charset="0"/>
              </a:rPr>
              <a:t>Compelling benefit/harms of acupuncture: focused on older adults </a:t>
            </a:r>
            <a:r>
              <a:rPr lang="en-US" sz="2000" dirty="0">
                <a:cs typeface="Arial" panose="020B0604020202020204" pitchFamily="34" charset="0"/>
              </a:rPr>
              <a:t>–</a:t>
            </a:r>
          </a:p>
          <a:p>
            <a:pPr marL="612575" lvl="2" indent="-228600">
              <a:spcAft>
                <a:spcPts val="500"/>
              </a:spcAft>
              <a:buFont typeface="Arial" panose="020B0604020202020204" pitchFamily="34" charset="0"/>
              <a:buChar char="•"/>
            </a:pPr>
            <a:r>
              <a:rPr lang="en-US" sz="1800" dirty="0">
                <a:cs typeface="Arial" panose="020B0604020202020204" pitchFamily="34" charset="0"/>
              </a:rPr>
              <a:t>Higher comorbidities and polypharmacy than younger adults</a:t>
            </a:r>
          </a:p>
          <a:p>
            <a:pPr marL="612575" lvl="2" indent="-228600">
              <a:spcAft>
                <a:spcPts val="500"/>
              </a:spcAft>
              <a:buFont typeface="Arial" panose="020B0604020202020204" pitchFamily="34" charset="0"/>
              <a:buChar char="•"/>
            </a:pPr>
            <a:r>
              <a:rPr lang="en-US" sz="1800" dirty="0">
                <a:cs typeface="Arial" panose="020B0604020202020204" pitchFamily="34" charset="0"/>
              </a:rPr>
              <a:t>Age-related physiological changes = more risks associated with common pain treatments</a:t>
            </a:r>
          </a:p>
          <a:p>
            <a:pPr marL="228600" lvl="0" indent="-228600">
              <a:lnSpc>
                <a:spcPct val="100000"/>
              </a:lnSpc>
              <a:spcAft>
                <a:spcPts val="500"/>
              </a:spcAft>
              <a:buFont typeface="Arial" panose="020B0604020202020204" pitchFamily="34" charset="0"/>
              <a:buChar char="•"/>
            </a:pPr>
            <a:r>
              <a:rPr lang="en-US" sz="2000" b="1" dirty="0">
                <a:cs typeface="Arial" panose="020B0604020202020204" pitchFamily="34" charset="0"/>
              </a:rPr>
              <a:t>Delivered by those currently best able to provide real world care</a:t>
            </a:r>
          </a:p>
          <a:p>
            <a:pPr marL="612576" lvl="1" indent="-228600">
              <a:spcAft>
                <a:spcPts val="500"/>
              </a:spcAft>
              <a:buFont typeface="Arial" panose="020B0604020202020204" pitchFamily="34" charset="0"/>
              <a:buChar char="•"/>
            </a:pPr>
            <a:r>
              <a:rPr lang="en-US" sz="1800" dirty="0">
                <a:cs typeface="Arial" panose="020B0604020202020204" pitchFamily="34" charset="0"/>
              </a:rPr>
              <a:t>50+ acupuncturists (LAc’s) practicing in the community (accessibility)</a:t>
            </a:r>
          </a:p>
          <a:p>
            <a:pPr marL="228600" lvl="0" indent="-228600">
              <a:lnSpc>
                <a:spcPct val="100000"/>
              </a:lnSpc>
              <a:spcAft>
                <a:spcPts val="500"/>
              </a:spcAft>
              <a:buFont typeface="Arial" panose="020B0604020202020204" pitchFamily="34" charset="0"/>
              <a:buChar char="•"/>
            </a:pPr>
            <a:r>
              <a:rPr lang="en-US" sz="2000" b="1" dirty="0">
                <a:cs typeface="Arial" panose="020B0604020202020204" pitchFamily="34" charset="0"/>
              </a:rPr>
              <a:t>Effect sustained well past active 3-month standard acupuncture intervention  </a:t>
            </a:r>
          </a:p>
          <a:p>
            <a:pPr marL="612575" lvl="2" indent="-228600">
              <a:spcAft>
                <a:spcPts val="500"/>
              </a:spcAft>
              <a:buFont typeface="Arial" panose="020B0604020202020204" pitchFamily="34" charset="0"/>
              <a:buChar char="•"/>
            </a:pPr>
            <a:r>
              <a:rPr lang="en-US" sz="1800" dirty="0">
                <a:cs typeface="Arial" panose="020B0604020202020204" pitchFamily="34" charset="0"/>
              </a:rPr>
              <a:t>Longer effect duration: compared to opioid &amp; nonopioid medication effects</a:t>
            </a:r>
          </a:p>
          <a:p>
            <a:pPr marL="612575" lvl="2" indent="-228600">
              <a:spcAft>
                <a:spcPts val="500"/>
              </a:spcAft>
              <a:buFont typeface="Arial" panose="020B0604020202020204" pitchFamily="34" charset="0"/>
              <a:buChar char="•"/>
            </a:pPr>
            <a:r>
              <a:rPr lang="en-US" sz="1800" b="1" dirty="0">
                <a:cs typeface="Arial" panose="020B0604020202020204" pitchFamily="34" charset="0"/>
              </a:rPr>
              <a:t>Maintenance sessions appear to boost shorter term reduction in pain and % with longer term improved functioning </a:t>
            </a:r>
          </a:p>
          <a:p>
            <a:pPr marL="612575" lvl="2" indent="-228600">
              <a:spcAft>
                <a:spcPts val="500"/>
              </a:spcAft>
              <a:buFont typeface="Arial" panose="020B0604020202020204" pitchFamily="34" charset="0"/>
              <a:buChar char="•"/>
            </a:pPr>
            <a:r>
              <a:rPr lang="en-US" sz="1800" b="1" dirty="0">
                <a:cs typeface="Arial" panose="020B0604020202020204" pitchFamily="34" charset="0"/>
              </a:rPr>
              <a:t>BUT less clear benefit for broader whole health outcomes (e.g., sleep, depression, fatigue) with exception of anxiety</a:t>
            </a:r>
          </a:p>
          <a:p>
            <a:pPr marL="228600" lvl="0" indent="-228600">
              <a:spcAft>
                <a:spcPts val="500"/>
              </a:spcAft>
              <a:buFont typeface="Arial" panose="020B0604020202020204" pitchFamily="34" charset="0"/>
              <a:buChar char="•"/>
            </a:pPr>
            <a:r>
              <a:rPr lang="en-US" sz="2000" b="1" dirty="0">
                <a:cs typeface="Arial" panose="020B0604020202020204" pitchFamily="34" charset="0"/>
              </a:rPr>
              <a:t>Favorable safety profile </a:t>
            </a:r>
            <a:r>
              <a:rPr lang="en-US" sz="2000" dirty="0">
                <a:cs typeface="Arial" panose="020B0604020202020204" pitchFamily="34" charset="0"/>
              </a:rPr>
              <a:t>– no acupuncture related serious adverse events</a:t>
            </a:r>
          </a:p>
          <a:p>
            <a:pPr lvl="0">
              <a:spcAft>
                <a:spcPts val="500"/>
              </a:spcAft>
            </a:pPr>
            <a:endParaRPr lang="en-US" sz="2000" dirty="0">
              <a:highlight>
                <a:srgbClr val="FFFF00"/>
              </a:highlight>
            </a:endParaRPr>
          </a:p>
        </p:txBody>
      </p:sp>
    </p:spTree>
    <p:extLst>
      <p:ext uri="{BB962C8B-B14F-4D97-AF65-F5344CB8AC3E}">
        <p14:creationId xmlns:p14="http://schemas.microsoft.com/office/powerpoint/2010/main" val="54233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 calcmode="lin" valueType="num">
                                      <p:cBhvr additive="base">
                                        <p:cTn id="3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5227-2647-7844-9D3F-CBB231897723}"/>
              </a:ext>
            </a:extLst>
          </p:cNvPr>
          <p:cNvSpPr>
            <a:spLocks noGrp="1"/>
          </p:cNvSpPr>
          <p:nvPr>
            <p:ph type="ctrTitle"/>
          </p:nvPr>
        </p:nvSpPr>
        <p:spPr>
          <a:xfrm>
            <a:off x="427514" y="659175"/>
            <a:ext cx="7893526" cy="2387600"/>
          </a:xfrm>
        </p:spPr>
        <p:txBody>
          <a:bodyPr>
            <a:normAutofit/>
          </a:bodyPr>
          <a:lstStyle/>
          <a:p>
            <a:br>
              <a:rPr lang="en-US" dirty="0"/>
            </a:br>
            <a:r>
              <a:rPr lang="en-US" sz="4800" dirty="0">
                <a:effectLst/>
                <a:latin typeface="Aptos" panose="020B0004020202020204" pitchFamily="34" charset="0"/>
                <a:ea typeface="Aptos" panose="020B0004020202020204" pitchFamily="34" charset="0"/>
                <a:cs typeface="Times New Roman" panose="02020603050405020304" pitchFamily="18" charset="0"/>
              </a:rPr>
              <a:t>Acupuncture for Low Back Pain in Older Adults</a:t>
            </a:r>
            <a:endParaRPr lang="en-US" sz="4800" dirty="0"/>
          </a:p>
        </p:txBody>
      </p:sp>
      <p:sp>
        <p:nvSpPr>
          <p:cNvPr id="3" name="Subtitle 2">
            <a:extLst>
              <a:ext uri="{FF2B5EF4-FFF2-40B4-BE49-F238E27FC236}">
                <a16:creationId xmlns:a16="http://schemas.microsoft.com/office/drawing/2014/main" id="{D644A2DC-6C3D-B342-8F7B-A84FEF229899}"/>
              </a:ext>
            </a:extLst>
          </p:cNvPr>
          <p:cNvSpPr>
            <a:spLocks noGrp="1"/>
          </p:cNvSpPr>
          <p:nvPr>
            <p:ph type="subTitle" idx="1"/>
          </p:nvPr>
        </p:nvSpPr>
        <p:spPr/>
        <p:txBody>
          <a:bodyPr>
            <a:normAutofit/>
          </a:bodyPr>
          <a:lstStyle/>
          <a:p>
            <a:r>
              <a:rPr lang="en-US" sz="3200" dirty="0"/>
              <a:t>Cost-Effectiveness</a:t>
            </a:r>
            <a:endParaRPr lang="en-US" sz="3200" i="1" dirty="0">
              <a:solidFill>
                <a:schemeClr val="tx1">
                  <a:lumMod val="75000"/>
                  <a:lumOff val="25000"/>
                </a:schemeClr>
              </a:solidFill>
            </a:endParaRPr>
          </a:p>
          <a:p>
            <a:endParaRPr lang="en-US" dirty="0"/>
          </a:p>
        </p:txBody>
      </p:sp>
      <p:sp>
        <p:nvSpPr>
          <p:cNvPr id="5" name="Content Placeholder 4">
            <a:extLst>
              <a:ext uri="{FF2B5EF4-FFF2-40B4-BE49-F238E27FC236}">
                <a16:creationId xmlns:a16="http://schemas.microsoft.com/office/drawing/2014/main" id="{0A63D6E8-1959-DF48-8841-048BF4772FDF}"/>
              </a:ext>
            </a:extLst>
          </p:cNvPr>
          <p:cNvSpPr>
            <a:spLocks noGrp="1"/>
          </p:cNvSpPr>
          <p:nvPr>
            <p:ph sz="quarter" idx="10"/>
          </p:nvPr>
        </p:nvSpPr>
        <p:spPr>
          <a:xfrm>
            <a:off x="6414561" y="5776123"/>
            <a:ext cx="5355207" cy="866775"/>
          </a:xfrm>
        </p:spPr>
        <p:txBody>
          <a:bodyPr>
            <a:noAutofit/>
          </a:bodyPr>
          <a:lstStyle/>
          <a:p>
            <a:pPr algn="r"/>
            <a:r>
              <a:rPr lang="en-US" sz="3000" dirty="0"/>
              <a:t>Patricia M. Herman, ND, PhD </a:t>
            </a:r>
          </a:p>
          <a:p>
            <a:pPr algn="r"/>
            <a:r>
              <a:rPr lang="en-US" sz="3000" i="1" dirty="0"/>
              <a:t>Senior Behavioral Scientist</a:t>
            </a:r>
          </a:p>
        </p:txBody>
      </p:sp>
      <p:pic>
        <p:nvPicPr>
          <p:cNvPr id="6" name="Picture 4" descr="https://upload.wikimedia.org/wikipedia/commons/3/34/Rand_Corporation_Headquarters,_Santa_Monica.jpg">
            <a:extLst>
              <a:ext uri="{FF2B5EF4-FFF2-40B4-BE49-F238E27FC236}">
                <a16:creationId xmlns:a16="http://schemas.microsoft.com/office/drawing/2014/main" id="{B143D41E-3953-4140-B855-ABA74724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090" y="786581"/>
            <a:ext cx="3340557" cy="390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362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EB8B0-CB1F-8F65-5D6F-95FDC2D1A0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0AFA5C-B359-9E24-9EF6-B3F43ECF3B67}"/>
              </a:ext>
            </a:extLst>
          </p:cNvPr>
          <p:cNvSpPr>
            <a:spLocks noGrp="1"/>
          </p:cNvSpPr>
          <p:nvPr>
            <p:ph type="title"/>
          </p:nvPr>
        </p:nvSpPr>
        <p:spPr/>
        <p:txBody>
          <a:bodyPr>
            <a:normAutofit/>
          </a:bodyPr>
          <a:lstStyle/>
          <a:p>
            <a:r>
              <a:rPr lang="en-US" sz="3200" dirty="0"/>
              <a:t>Overview</a:t>
            </a:r>
          </a:p>
        </p:txBody>
      </p:sp>
      <p:sp>
        <p:nvSpPr>
          <p:cNvPr id="3" name="Content Placeholder 2">
            <a:extLst>
              <a:ext uri="{FF2B5EF4-FFF2-40B4-BE49-F238E27FC236}">
                <a16:creationId xmlns:a16="http://schemas.microsoft.com/office/drawing/2014/main" id="{37DC4275-CD57-C697-988D-27C6D9F2CA50}"/>
              </a:ext>
            </a:extLst>
          </p:cNvPr>
          <p:cNvSpPr>
            <a:spLocks noGrp="1"/>
          </p:cNvSpPr>
          <p:nvPr>
            <p:ph sz="half" idx="2"/>
          </p:nvPr>
        </p:nvSpPr>
        <p:spPr>
          <a:xfrm>
            <a:off x="6513097" y="1131808"/>
            <a:ext cx="4897811" cy="4739630"/>
          </a:xfrm>
        </p:spPr>
        <p:txBody>
          <a:bodyPr>
            <a:noAutofit/>
          </a:bodyPr>
          <a:lstStyle/>
          <a:p>
            <a:r>
              <a:rPr lang="en-US" altLang="en-US" sz="2400" dirty="0"/>
              <a:t>Low back pain is prevalent in older patients and expensive in terms of healthcare costs.</a:t>
            </a:r>
          </a:p>
          <a:p>
            <a:endParaRPr lang="en-US" altLang="en-US" sz="2400" dirty="0"/>
          </a:p>
          <a:p>
            <a:r>
              <a:rPr lang="en-US" altLang="en-US" sz="2400" dirty="0"/>
              <a:t>Acupuncture has been found effective for back pain.</a:t>
            </a:r>
            <a:r>
              <a:rPr lang="en-US" altLang="en-US" sz="2400" baseline="30000" dirty="0"/>
              <a:t> </a:t>
            </a:r>
            <a:r>
              <a:rPr lang="en-US" altLang="en-US" sz="2400" dirty="0"/>
              <a:t>However, little is known about its economic impacts, especially in this Medicare population.</a:t>
            </a:r>
          </a:p>
          <a:p>
            <a:endParaRPr lang="en-US" altLang="en-US" sz="2400" dirty="0"/>
          </a:p>
          <a:p>
            <a:r>
              <a:rPr lang="en-US" altLang="en-US" sz="2400" dirty="0"/>
              <a:t>This is an economic evaluation alongside a pragmatic, multi-site clinical trial.</a:t>
            </a:r>
          </a:p>
          <a:p>
            <a:endParaRPr lang="en-US" sz="2400" dirty="0"/>
          </a:p>
        </p:txBody>
      </p:sp>
    </p:spTree>
    <p:extLst>
      <p:ext uri="{BB962C8B-B14F-4D97-AF65-F5344CB8AC3E}">
        <p14:creationId xmlns:p14="http://schemas.microsoft.com/office/powerpoint/2010/main" val="50492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816CA093-B0E7-B711-E8CD-5C243B03B24C}"/>
              </a:ext>
            </a:extLst>
          </p:cNvPr>
          <p:cNvSpPr>
            <a:spLocks noGrp="1"/>
          </p:cNvSpPr>
          <p:nvPr>
            <p:ph idx="1"/>
          </p:nvPr>
        </p:nvSpPr>
        <p:spPr>
          <a:xfrm>
            <a:off x="499674" y="1837333"/>
            <a:ext cx="7201605" cy="4262064"/>
          </a:xfrm>
        </p:spPr>
        <p:txBody>
          <a:bodyPr vert="horz" lIns="91440" tIns="45720" rIns="91440" bIns="45720" rtlCol="0" anchor="t">
            <a:noAutofit/>
          </a:bodyPr>
          <a:lstStyle/>
          <a:p>
            <a:pPr>
              <a:buClr>
                <a:srgbClr val="3F6B9D"/>
              </a:buClr>
              <a:buSzPct val="105000"/>
            </a:pPr>
            <a:r>
              <a:rPr lang="en-US" sz="2600" dirty="0">
                <a:solidFill>
                  <a:srgbClr val="373A3C"/>
                </a:solidFill>
                <a:cs typeface="Arial"/>
              </a:rPr>
              <a:t>Led by Drs. Volkow and Koroshetz – Scientific Directors </a:t>
            </a:r>
            <a:endParaRPr lang="en-US" sz="2600" dirty="0">
              <a:solidFill>
                <a:srgbClr val="000000"/>
              </a:solidFill>
              <a:cs typeface="Arial"/>
            </a:endParaRPr>
          </a:p>
          <a:p>
            <a:pPr>
              <a:buClr>
                <a:srgbClr val="3F6B9D"/>
              </a:buClr>
              <a:buSzPct val="105000"/>
            </a:pPr>
            <a:r>
              <a:rPr lang="en-US" sz="2600" dirty="0">
                <a:solidFill>
                  <a:srgbClr val="373A3C"/>
                </a:solidFill>
              </a:rPr>
              <a:t>2018-2025, </a:t>
            </a:r>
            <a:r>
              <a:rPr lang="en-US" sz="2600" b="1" dirty="0">
                <a:solidFill>
                  <a:srgbClr val="373A3C"/>
                </a:solidFill>
              </a:rPr>
              <a:t>&gt;2,200</a:t>
            </a:r>
            <a:r>
              <a:rPr lang="en-US" sz="2600" dirty="0">
                <a:solidFill>
                  <a:srgbClr val="373A3C"/>
                </a:solidFill>
              </a:rPr>
              <a:t> research projects in </a:t>
            </a:r>
            <a:r>
              <a:rPr lang="en-US" sz="2600" b="1" dirty="0">
                <a:solidFill>
                  <a:srgbClr val="373A3C"/>
                </a:solidFill>
              </a:rPr>
              <a:t>all 50 states</a:t>
            </a:r>
            <a:r>
              <a:rPr lang="en-US" sz="2600" dirty="0">
                <a:solidFill>
                  <a:srgbClr val="373A3C"/>
                </a:solidFill>
              </a:rPr>
              <a:t>,</a:t>
            </a:r>
            <a:r>
              <a:rPr lang="en-US" sz="2600" b="1" dirty="0">
                <a:solidFill>
                  <a:srgbClr val="373A3C"/>
                </a:solidFill>
              </a:rPr>
              <a:t> </a:t>
            </a:r>
            <a:r>
              <a:rPr lang="en-US" sz="2600" dirty="0">
                <a:solidFill>
                  <a:srgbClr val="373A3C"/>
                </a:solidFill>
              </a:rPr>
              <a:t>totaling over </a:t>
            </a:r>
            <a:r>
              <a:rPr lang="en-US" sz="2600" b="1" dirty="0">
                <a:solidFill>
                  <a:srgbClr val="373A3C"/>
                </a:solidFill>
                <a:effectLst/>
              </a:rPr>
              <a:t>$3.9 billion</a:t>
            </a:r>
            <a:endParaRPr lang="en-US" sz="2600" dirty="0">
              <a:cs typeface="Arial"/>
            </a:endParaRPr>
          </a:p>
          <a:p>
            <a:pPr>
              <a:buClr>
                <a:srgbClr val="3F6B9D"/>
              </a:buClr>
              <a:buSzPct val="105000"/>
            </a:pPr>
            <a:r>
              <a:rPr lang="en-US" sz="2600" dirty="0">
                <a:solidFill>
                  <a:srgbClr val="373A3C"/>
                </a:solidFill>
              </a:rPr>
              <a:t>Collaboration across </a:t>
            </a:r>
            <a:r>
              <a:rPr lang="en-US" sz="2600" b="1" dirty="0">
                <a:solidFill>
                  <a:srgbClr val="373A3C"/>
                </a:solidFill>
              </a:rPr>
              <a:t>19</a:t>
            </a:r>
            <a:r>
              <a:rPr lang="en-US" sz="2600" dirty="0">
                <a:solidFill>
                  <a:srgbClr val="373A3C"/>
                </a:solidFill>
              </a:rPr>
              <a:t> NIH Institutes and Centers</a:t>
            </a:r>
            <a:endParaRPr lang="en-US" sz="2600" dirty="0">
              <a:solidFill>
                <a:srgbClr val="373A3C"/>
              </a:solidFill>
              <a:cs typeface="Arial"/>
            </a:endParaRPr>
          </a:p>
          <a:p>
            <a:pPr>
              <a:buClr>
                <a:srgbClr val="3F6B9D"/>
              </a:buClr>
              <a:buSzPct val="105000"/>
            </a:pPr>
            <a:r>
              <a:rPr lang="en-US" sz="2600" b="1" dirty="0">
                <a:solidFill>
                  <a:srgbClr val="373A3C"/>
                </a:solidFill>
              </a:rPr>
              <a:t>&gt;40 </a:t>
            </a:r>
            <a:r>
              <a:rPr lang="en-US" sz="2600" dirty="0">
                <a:solidFill>
                  <a:srgbClr val="373A3C"/>
                </a:solidFill>
              </a:rPr>
              <a:t>FDA approvals for investigational new drugs or devices</a:t>
            </a:r>
            <a:endParaRPr lang="en-US" sz="2600" dirty="0">
              <a:solidFill>
                <a:srgbClr val="373A3C"/>
              </a:solidFill>
              <a:cs typeface="Arial"/>
            </a:endParaRPr>
          </a:p>
          <a:p>
            <a:pPr>
              <a:buClr>
                <a:srgbClr val="3F6B9D"/>
              </a:buClr>
              <a:buSzPct val="105000"/>
            </a:pPr>
            <a:r>
              <a:rPr lang="en-US" sz="2600" b="1" dirty="0">
                <a:solidFill>
                  <a:srgbClr val="373A3C"/>
                </a:solidFill>
              </a:rPr>
              <a:t>300+</a:t>
            </a:r>
            <a:r>
              <a:rPr lang="en-US" sz="2600" dirty="0">
                <a:solidFill>
                  <a:srgbClr val="373A3C"/>
                </a:solidFill>
              </a:rPr>
              <a:t> clinical trials under way</a:t>
            </a:r>
            <a:endParaRPr lang="en-US" sz="2600" dirty="0">
              <a:solidFill>
                <a:srgbClr val="373A3C"/>
              </a:solidFill>
              <a:cs typeface="Arial"/>
            </a:endParaRPr>
          </a:p>
          <a:p>
            <a:pPr>
              <a:buClr>
                <a:srgbClr val="3F6B9D"/>
              </a:buClr>
              <a:buSzPct val="105000"/>
            </a:pPr>
            <a:r>
              <a:rPr lang="en-US" sz="2600" dirty="0">
                <a:solidFill>
                  <a:srgbClr val="373A3C"/>
                </a:solidFill>
              </a:rPr>
              <a:t>Active ongoing partnerships with communities, federal, state, and local agencies, private sector companies, and academia</a:t>
            </a:r>
            <a:endParaRPr lang="en-US" sz="2600" dirty="0">
              <a:solidFill>
                <a:srgbClr val="373A3C"/>
              </a:solidFill>
              <a:cs typeface="Arial"/>
            </a:endParaRPr>
          </a:p>
        </p:txBody>
      </p:sp>
      <p:sp>
        <p:nvSpPr>
          <p:cNvPr id="3" name="Title 7">
            <a:extLst>
              <a:ext uri="{FF2B5EF4-FFF2-40B4-BE49-F238E27FC236}">
                <a16:creationId xmlns:a16="http://schemas.microsoft.com/office/drawing/2014/main" id="{8A6242B8-DBF7-1D7B-D438-B1BC1829DBEF}"/>
              </a:ext>
            </a:extLst>
          </p:cNvPr>
          <p:cNvSpPr>
            <a:spLocks noGrp="1"/>
          </p:cNvSpPr>
          <p:nvPr>
            <p:ph type="title"/>
          </p:nvPr>
        </p:nvSpPr>
        <p:spPr>
          <a:xfrm>
            <a:off x="363488" y="641712"/>
            <a:ext cx="10854125" cy="1325563"/>
          </a:xfrm>
        </p:spPr>
        <p:txBody>
          <a:bodyPr>
            <a:noAutofit/>
          </a:bodyPr>
          <a:lstStyle/>
          <a:p>
            <a:r>
              <a:rPr lang="en-US" sz="2800" dirty="0">
                <a:solidFill>
                  <a:srgbClr val="002060"/>
                </a:solidFill>
                <a:latin typeface="Arial" panose="020B0604020202020204" pitchFamily="34" charset="0"/>
                <a:cs typeface="Arial" panose="020B0604020202020204" pitchFamily="34" charset="0"/>
              </a:rPr>
              <a:t>NIH Helping to End Addiction Long-term (HEAL) Initiative</a:t>
            </a:r>
            <a:endParaRPr lang="en-US" sz="2800" dirty="0">
              <a:solidFill>
                <a:srgbClr val="002060"/>
              </a:solidFill>
            </a:endParaRPr>
          </a:p>
        </p:txBody>
      </p:sp>
      <p:sp>
        <p:nvSpPr>
          <p:cNvPr id="5" name="Rectangle 4">
            <a:extLst>
              <a:ext uri="{FF2B5EF4-FFF2-40B4-BE49-F238E27FC236}">
                <a16:creationId xmlns:a16="http://schemas.microsoft.com/office/drawing/2014/main" id="{12A629D9-6456-1AB3-7D15-F348727774D3}"/>
              </a:ext>
            </a:extLst>
          </p:cNvPr>
          <p:cNvSpPr/>
          <p:nvPr/>
        </p:nvSpPr>
        <p:spPr>
          <a:xfrm>
            <a:off x="7890263" y="4292453"/>
            <a:ext cx="3802062" cy="501650"/>
          </a:xfrm>
          <a:prstGeom prst="rect">
            <a:avLst/>
          </a:prstGeom>
          <a:solidFill>
            <a:srgbClr val="9933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www.nih.gov/heal-initiative </a:t>
            </a:r>
          </a:p>
        </p:txBody>
      </p:sp>
      <p:pic>
        <p:nvPicPr>
          <p:cNvPr id="6" name="Picture 5">
            <a:extLst>
              <a:ext uri="{FF2B5EF4-FFF2-40B4-BE49-F238E27FC236}">
                <a16:creationId xmlns:a16="http://schemas.microsoft.com/office/drawing/2014/main" id="{EFEE137B-BF7F-2C40-1119-48494752F8AC}"/>
              </a:ext>
            </a:extLst>
          </p:cNvPr>
          <p:cNvPicPr>
            <a:picLocks noChangeAspect="1"/>
          </p:cNvPicPr>
          <p:nvPr/>
        </p:nvPicPr>
        <p:blipFill rotWithShape="1">
          <a:blip r:embed="rId2"/>
          <a:srcRect r="472" b="72203"/>
          <a:stretch/>
        </p:blipFill>
        <p:spPr>
          <a:xfrm>
            <a:off x="7890263" y="4956028"/>
            <a:ext cx="3802062" cy="692150"/>
          </a:xfrm>
          <a:prstGeom prst="rect">
            <a:avLst/>
          </a:prstGeom>
          <a:ln w="28575">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5D1DDEEB-79F5-E402-FC9B-A49F5D20541A}"/>
              </a:ext>
            </a:extLst>
          </p:cNvPr>
          <p:cNvSpPr txBox="1"/>
          <p:nvPr/>
        </p:nvSpPr>
        <p:spPr>
          <a:xfrm>
            <a:off x="8022026" y="5676754"/>
            <a:ext cx="3578225" cy="339725"/>
          </a:xfrm>
          <a:prstGeom prst="rect">
            <a:avLst/>
          </a:prstGeom>
          <a:noFill/>
        </p:spPr>
        <p:txBody>
          <a:bodyPr wrap="none">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Collins, Koroshetz, Volkow; JAMA, 2018 </a:t>
            </a:r>
          </a:p>
        </p:txBody>
      </p:sp>
      <p:sp>
        <p:nvSpPr>
          <p:cNvPr id="8" name="TextBox 7">
            <a:extLst>
              <a:ext uri="{FF2B5EF4-FFF2-40B4-BE49-F238E27FC236}">
                <a16:creationId xmlns:a16="http://schemas.microsoft.com/office/drawing/2014/main" id="{D4331D47-16DB-9848-650C-B74EF0253BCF}"/>
              </a:ext>
            </a:extLst>
          </p:cNvPr>
          <p:cNvSpPr txBox="1"/>
          <p:nvPr/>
        </p:nvSpPr>
        <p:spPr>
          <a:xfrm>
            <a:off x="7626850" y="3805461"/>
            <a:ext cx="4308475" cy="36988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Read about the research plan:</a:t>
            </a:r>
          </a:p>
        </p:txBody>
      </p:sp>
      <p:pic>
        <p:nvPicPr>
          <p:cNvPr id="9" name="Picture 2" descr="HEAL. NIH - Helping to End Addiction Long-term">
            <a:extLst>
              <a:ext uri="{FF2B5EF4-FFF2-40B4-BE49-F238E27FC236}">
                <a16:creationId xmlns:a16="http://schemas.microsoft.com/office/drawing/2014/main" id="{EF07E20E-3DB3-E373-5635-662754CCB9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0628" y="1837333"/>
            <a:ext cx="3676585" cy="1923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986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D601-3C14-C75E-FF96-A4A0DEDA7A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82841-0501-D724-67A8-7EEF93EC62BE}"/>
              </a:ext>
            </a:extLst>
          </p:cNvPr>
          <p:cNvSpPr>
            <a:spLocks noGrp="1"/>
          </p:cNvSpPr>
          <p:nvPr>
            <p:ph type="title"/>
          </p:nvPr>
        </p:nvSpPr>
        <p:spPr/>
        <p:txBody>
          <a:bodyPr>
            <a:normAutofit/>
          </a:bodyPr>
          <a:lstStyle/>
          <a:p>
            <a:r>
              <a:rPr lang="en-US" sz="3200" dirty="0"/>
              <a:t>Methods</a:t>
            </a:r>
          </a:p>
        </p:txBody>
      </p:sp>
      <p:sp>
        <p:nvSpPr>
          <p:cNvPr id="4" name="Content Placeholder 2">
            <a:extLst>
              <a:ext uri="{FF2B5EF4-FFF2-40B4-BE49-F238E27FC236}">
                <a16:creationId xmlns:a16="http://schemas.microsoft.com/office/drawing/2014/main" id="{F0A0AAB3-52A1-9F91-EE25-73B28B744826}"/>
              </a:ext>
            </a:extLst>
          </p:cNvPr>
          <p:cNvSpPr txBox="1">
            <a:spLocks/>
          </p:cNvSpPr>
          <p:nvPr/>
        </p:nvSpPr>
        <p:spPr>
          <a:xfrm>
            <a:off x="758648" y="1405968"/>
            <a:ext cx="10862738" cy="54065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en-US" sz="2000" b="1" dirty="0"/>
              <a:t>Study Arms:</a:t>
            </a:r>
          </a:p>
          <a:p>
            <a:pPr lvl="1">
              <a:lnSpc>
                <a:spcPct val="100000"/>
              </a:lnSpc>
            </a:pPr>
            <a:r>
              <a:rPr lang="en-US" altLang="en-US" sz="1800" dirty="0"/>
              <a:t>Usual medical care (UMC) alone</a:t>
            </a:r>
          </a:p>
          <a:p>
            <a:pPr lvl="1">
              <a:lnSpc>
                <a:spcPct val="100000"/>
              </a:lnSpc>
            </a:pPr>
            <a:r>
              <a:rPr lang="en-US" altLang="en-US" sz="1800" dirty="0"/>
              <a:t>UMC + Standard Acupuncture (SA) – up to 15 treatments over 12 weeks</a:t>
            </a:r>
          </a:p>
          <a:p>
            <a:pPr lvl="1">
              <a:lnSpc>
                <a:spcPct val="100000"/>
              </a:lnSpc>
            </a:pPr>
            <a:r>
              <a:rPr lang="en-US" altLang="en-US" sz="1800" dirty="0"/>
              <a:t>UMC + SA + Enhanced Acupuncture (EA) – up to 6 additional sessions over next 12 weeks</a:t>
            </a:r>
          </a:p>
          <a:p>
            <a:pPr lvl="1">
              <a:lnSpc>
                <a:spcPct val="100000"/>
              </a:lnSpc>
            </a:pPr>
            <a:r>
              <a:rPr lang="en-US" sz="1800" kern="0" dirty="0">
                <a:effectLst/>
                <a:latin typeface="Arial" panose="020B0604020202020204" pitchFamily="34" charset="0"/>
                <a:ea typeface="Calibri" panose="020F0502020204030204" pitchFamily="34" charset="0"/>
              </a:rPr>
              <a:t>Needling limited to a list of 113 named acupoints using manual stimulation only</a:t>
            </a:r>
            <a:endParaRPr lang="en-US" altLang="en-US" sz="1800" dirty="0"/>
          </a:p>
          <a:p>
            <a:pPr>
              <a:lnSpc>
                <a:spcPct val="100000"/>
              </a:lnSpc>
            </a:pPr>
            <a:r>
              <a:rPr lang="en-US" altLang="en-US" sz="2000" b="1" dirty="0"/>
              <a:t>Subjects: </a:t>
            </a:r>
            <a:r>
              <a:rPr lang="en-US" altLang="en-US" sz="1800" u="sng" dirty="0"/>
              <a:t>&gt;</a:t>
            </a:r>
            <a:r>
              <a:rPr lang="en-US" altLang="en-US" sz="1800" dirty="0"/>
              <a:t>65 years of age with chronic (</a:t>
            </a:r>
            <a:r>
              <a:rPr lang="en-US" altLang="en-US" sz="1800" u="sng" dirty="0"/>
              <a:t>&gt;</a:t>
            </a:r>
            <a:r>
              <a:rPr lang="en-US" altLang="en-US" sz="1800" dirty="0"/>
              <a:t>3 </a:t>
            </a:r>
            <a:r>
              <a:rPr lang="en-US" altLang="en-US" sz="1800" dirty="0" err="1"/>
              <a:t>mos</a:t>
            </a:r>
            <a:r>
              <a:rPr lang="en-US" altLang="en-US" sz="1800" dirty="0"/>
              <a:t>) low back pain and </a:t>
            </a:r>
            <a:r>
              <a:rPr lang="en-US" altLang="en-US" sz="1800" u="sng" dirty="0"/>
              <a:t>&gt;</a:t>
            </a:r>
            <a:r>
              <a:rPr lang="en-US" altLang="en-US" sz="1800" dirty="0"/>
              <a:t>3 out of 10 on pain interference</a:t>
            </a:r>
          </a:p>
          <a:p>
            <a:pPr>
              <a:lnSpc>
                <a:spcPct val="100000"/>
              </a:lnSpc>
            </a:pPr>
            <a:r>
              <a:rPr lang="en-US" altLang="en-US" sz="2000" b="1" dirty="0"/>
              <a:t>Effectiveness:</a:t>
            </a:r>
          </a:p>
          <a:p>
            <a:pPr lvl="1">
              <a:lnSpc>
                <a:spcPct val="100000"/>
              </a:lnSpc>
            </a:pPr>
            <a:r>
              <a:rPr lang="en-US" altLang="en-US" sz="1800" dirty="0"/>
              <a:t>Quality-adjusted life-years (QALYs) based on EQ-5D-5L</a:t>
            </a:r>
          </a:p>
          <a:p>
            <a:pPr lvl="1">
              <a:lnSpc>
                <a:spcPct val="100000"/>
              </a:lnSpc>
            </a:pPr>
            <a:r>
              <a:rPr lang="en-US" altLang="en-US" sz="1800" dirty="0"/>
              <a:t>Proportion with a minimal clinically important difference (MCID) change on the RMDQ</a:t>
            </a:r>
          </a:p>
          <a:p>
            <a:pPr>
              <a:lnSpc>
                <a:spcPct val="100000"/>
              </a:lnSpc>
            </a:pPr>
            <a:r>
              <a:rPr lang="en-US" altLang="en-US" sz="2000" b="1" dirty="0"/>
              <a:t>Costs:</a:t>
            </a:r>
          </a:p>
          <a:p>
            <a:pPr lvl="1">
              <a:lnSpc>
                <a:spcPct val="100000"/>
              </a:lnSpc>
            </a:pPr>
            <a:r>
              <a:rPr lang="en-US" altLang="en-US" sz="1800" dirty="0"/>
              <a:t>Healthcare utilization from the health systems’ </a:t>
            </a:r>
            <a:r>
              <a:rPr lang="en-US" sz="1800" dirty="0">
                <a:solidFill>
                  <a:srgbClr val="000000"/>
                </a:solidFill>
                <a:effectLst/>
                <a:latin typeface="Arial" panose="020B0604020202020204" pitchFamily="34" charset="0"/>
                <a:ea typeface="Calibri" panose="020F0502020204030204" pitchFamily="34" charset="0"/>
              </a:rPr>
              <a:t>Virtual Data Warehouse </a:t>
            </a:r>
          </a:p>
          <a:p>
            <a:pPr lvl="1">
              <a:lnSpc>
                <a:spcPct val="100000"/>
              </a:lnSpc>
            </a:pPr>
            <a:r>
              <a:rPr lang="en-US" altLang="en-US" sz="1800" dirty="0"/>
              <a:t>Valued using an algorithm that estimates Medicare national rates</a:t>
            </a:r>
          </a:p>
          <a:p>
            <a:pPr lvl="1">
              <a:lnSpc>
                <a:spcPct val="100000"/>
              </a:lnSpc>
            </a:pPr>
            <a:r>
              <a:rPr lang="en-US" altLang="en-US" sz="1800" dirty="0"/>
              <a:t>Patient copays and coinsurance removed from health care sector costs to give Medicare costs</a:t>
            </a:r>
          </a:p>
          <a:p>
            <a:pPr marL="109728" indent="0">
              <a:lnSpc>
                <a:spcPct val="100000"/>
              </a:lnSpc>
              <a:buFont typeface="Arial" panose="020B0604020202020204" pitchFamily="34" charset="0"/>
              <a:buNone/>
            </a:pPr>
            <a:endParaRPr lang="en-US" altLang="en-US" sz="800" dirty="0"/>
          </a:p>
          <a:p>
            <a:pPr marL="109728" indent="0">
              <a:lnSpc>
                <a:spcPct val="100000"/>
              </a:lnSpc>
              <a:buFont typeface="Arial" panose="020B0604020202020204" pitchFamily="34" charset="0"/>
              <a:buNone/>
            </a:pPr>
            <a:r>
              <a:rPr lang="en-US" altLang="en-US" sz="1600" dirty="0"/>
              <a:t>Protocol: DeBar et al</a:t>
            </a:r>
            <a:r>
              <a:rPr lang="en-US" altLang="en-US" sz="1600" i="1" dirty="0"/>
              <a:t>. </a:t>
            </a:r>
            <a:r>
              <a:rPr lang="en-US" altLang="en-US" sz="1600" i="1" dirty="0" err="1"/>
              <a:t>Contemp</a:t>
            </a:r>
            <a:r>
              <a:rPr lang="en-US" altLang="en-US" sz="1600" i="1" dirty="0"/>
              <a:t> Clin Trials </a:t>
            </a:r>
            <a:r>
              <a:rPr lang="en-US" altLang="en-US" sz="1600" dirty="0"/>
              <a:t>2023;</a:t>
            </a:r>
            <a:r>
              <a:rPr lang="en-US" sz="1600" b="0" i="0" dirty="0">
                <a:effectLst/>
                <a:latin typeface="BlinkMacSystemFont"/>
              </a:rPr>
              <a:t> 128:107166</a:t>
            </a:r>
            <a:r>
              <a:rPr lang="en-US" altLang="en-US" sz="1600" dirty="0"/>
              <a:t>.</a:t>
            </a:r>
          </a:p>
        </p:txBody>
      </p:sp>
    </p:spTree>
    <p:extLst>
      <p:ext uri="{BB962C8B-B14F-4D97-AF65-F5344CB8AC3E}">
        <p14:creationId xmlns:p14="http://schemas.microsoft.com/office/powerpoint/2010/main" val="1728859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AFB0B-121D-95C3-30C1-46E7FF8D8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8FED85-F728-3864-9BCB-B17BCCB6E92F}"/>
              </a:ext>
            </a:extLst>
          </p:cNvPr>
          <p:cNvSpPr>
            <a:spLocks noGrp="1"/>
          </p:cNvSpPr>
          <p:nvPr>
            <p:ph type="title"/>
          </p:nvPr>
        </p:nvSpPr>
        <p:spPr/>
        <p:txBody>
          <a:bodyPr>
            <a:normAutofit/>
          </a:bodyPr>
          <a:lstStyle/>
          <a:p>
            <a:r>
              <a:rPr lang="en-US" sz="3200" dirty="0"/>
              <a:t>Analysis</a:t>
            </a:r>
          </a:p>
        </p:txBody>
      </p:sp>
      <p:sp>
        <p:nvSpPr>
          <p:cNvPr id="3" name="Content Placeholder 2">
            <a:extLst>
              <a:ext uri="{FF2B5EF4-FFF2-40B4-BE49-F238E27FC236}">
                <a16:creationId xmlns:a16="http://schemas.microsoft.com/office/drawing/2014/main" id="{A657679A-9CBC-C6A3-AF42-055FA89A661B}"/>
              </a:ext>
            </a:extLst>
          </p:cNvPr>
          <p:cNvSpPr txBox="1">
            <a:spLocks/>
          </p:cNvSpPr>
          <p:nvPr/>
        </p:nvSpPr>
        <p:spPr>
          <a:xfrm>
            <a:off x="1843867" y="1451155"/>
            <a:ext cx="8229600" cy="510037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4000" dirty="0">
                <a:solidFill>
                  <a:schemeClr val="accent2">
                    <a:lumMod val="50000"/>
                  </a:schemeClr>
                </a:solidFill>
              </a:rPr>
              <a:t>Cost-Effectiveness Formula:</a:t>
            </a:r>
          </a:p>
          <a:p>
            <a:pPr>
              <a:defRPr/>
            </a:pPr>
            <a:endParaRPr lang="en-US" dirty="0">
              <a:solidFill>
                <a:srgbClr val="FFFF00"/>
              </a:solidFill>
            </a:endParaRPr>
          </a:p>
          <a:p>
            <a:pPr marL="109728" indent="0" algn="ctr">
              <a:buFont typeface="Arial" panose="020B0604020202020204" pitchFamily="34" charset="0"/>
              <a:buNone/>
              <a:defRPr/>
            </a:pPr>
            <a:r>
              <a:rPr lang="en-US" dirty="0"/>
              <a:t>      </a:t>
            </a:r>
            <a:r>
              <a:rPr lang="en-US" dirty="0" err="1"/>
              <a:t>Cost</a:t>
            </a:r>
            <a:r>
              <a:rPr lang="en-US" baseline="-25000" dirty="0" err="1"/>
              <a:t>SA</a:t>
            </a:r>
            <a:r>
              <a:rPr lang="en-US" baseline="-25000" dirty="0"/>
              <a:t> or EA</a:t>
            </a:r>
            <a:r>
              <a:rPr lang="en-US" dirty="0"/>
              <a:t> – </a:t>
            </a:r>
            <a:r>
              <a:rPr lang="en-US" dirty="0" err="1"/>
              <a:t>Cost</a:t>
            </a:r>
            <a:r>
              <a:rPr lang="en-US" baseline="-25000" dirty="0" err="1"/>
              <a:t>UMC</a:t>
            </a:r>
            <a:endParaRPr lang="en-US" baseline="-25000" dirty="0"/>
          </a:p>
          <a:p>
            <a:pPr marL="109728" indent="0">
              <a:buFont typeface="Arial" panose="020B0604020202020204" pitchFamily="34" charset="0"/>
              <a:buNone/>
              <a:defRPr/>
            </a:pPr>
            <a:r>
              <a:rPr lang="en-US" sz="3300" baseline="-25000" dirty="0"/>
              <a:t>	</a:t>
            </a:r>
            <a:r>
              <a:rPr lang="en-US" sz="3300" dirty="0"/>
              <a:t>ICER</a:t>
            </a:r>
            <a:r>
              <a:rPr lang="en-US" dirty="0"/>
              <a:t> =  </a:t>
            </a:r>
            <a:r>
              <a:rPr lang="en-US" strike="sngStrike" dirty="0"/>
              <a:t> ----------------------------------------    </a:t>
            </a:r>
          </a:p>
          <a:p>
            <a:pPr marL="109728" indent="0" algn="ctr">
              <a:buFont typeface="Arial" panose="020B0604020202020204" pitchFamily="34" charset="0"/>
              <a:buNone/>
              <a:defRPr/>
            </a:pPr>
            <a:r>
              <a:rPr lang="en-US" dirty="0"/>
              <a:t>        QALY</a:t>
            </a:r>
            <a:r>
              <a:rPr lang="en-US" baseline="-25000" dirty="0"/>
              <a:t>SA or EA</a:t>
            </a:r>
            <a:r>
              <a:rPr lang="en-US" dirty="0"/>
              <a:t> – QALY</a:t>
            </a:r>
            <a:r>
              <a:rPr lang="en-US" baseline="-25000" dirty="0"/>
              <a:t>UMC</a:t>
            </a:r>
            <a:endParaRPr lang="en-US" dirty="0"/>
          </a:p>
          <a:p>
            <a:pPr>
              <a:defRPr/>
            </a:pPr>
            <a:endParaRPr lang="en-US" dirty="0"/>
          </a:p>
          <a:p>
            <a:pPr marL="109728" indent="0">
              <a:buFont typeface="Arial" panose="020B0604020202020204" pitchFamily="34" charset="0"/>
              <a:buNone/>
              <a:defRPr/>
            </a:pPr>
            <a:r>
              <a:rPr lang="en-US" sz="3600" dirty="0"/>
              <a:t>  </a:t>
            </a:r>
            <a:r>
              <a:rPr lang="en-US" dirty="0"/>
              <a:t>[Also, calculated ICER using %MCID</a:t>
            </a:r>
            <a:r>
              <a:rPr lang="en-US" baseline="-25000" dirty="0"/>
              <a:t>SA or EA</a:t>
            </a:r>
            <a:r>
              <a:rPr lang="en-US" dirty="0"/>
              <a:t> - %MCID</a:t>
            </a:r>
            <a:r>
              <a:rPr lang="en-US" baseline="-25000" dirty="0"/>
              <a:t>UMC</a:t>
            </a:r>
            <a:r>
              <a:rPr lang="en-US" dirty="0"/>
              <a:t>]</a:t>
            </a:r>
          </a:p>
          <a:p>
            <a:pPr marL="109728" indent="0">
              <a:buFont typeface="Arial" panose="020B0604020202020204" pitchFamily="34" charset="0"/>
              <a:buNone/>
              <a:defRPr/>
            </a:pPr>
            <a:endParaRPr lang="en-US" sz="3600" dirty="0"/>
          </a:p>
          <a:p>
            <a:pPr marL="109728" indent="0">
              <a:buFont typeface="Arial" panose="020B0604020202020204" pitchFamily="34" charset="0"/>
              <a:buNone/>
              <a:defRPr/>
            </a:pPr>
            <a:r>
              <a:rPr lang="en-US" sz="3600" dirty="0"/>
              <a:t>  Health care sector perspective costs =</a:t>
            </a:r>
          </a:p>
          <a:p>
            <a:pPr>
              <a:defRPr/>
            </a:pPr>
            <a:r>
              <a:rPr lang="en-US" dirty="0"/>
              <a:t>     All healthcare costs</a:t>
            </a:r>
          </a:p>
          <a:p>
            <a:pPr marL="0" indent="0">
              <a:buNone/>
              <a:defRPr/>
            </a:pPr>
            <a:r>
              <a:rPr lang="en-US" dirty="0"/>
              <a:t>     </a:t>
            </a:r>
            <a:endParaRPr lang="en-US" sz="1800" dirty="0"/>
          </a:p>
          <a:p>
            <a:pPr marL="109728" indent="0">
              <a:buFont typeface="Arial" panose="020B0604020202020204" pitchFamily="34" charset="0"/>
              <a:buNone/>
              <a:defRPr/>
            </a:pPr>
            <a:r>
              <a:rPr lang="en-US" sz="3600" dirty="0"/>
              <a:t>  Medicare perspective costs = </a:t>
            </a:r>
          </a:p>
          <a:p>
            <a:pPr>
              <a:defRPr/>
            </a:pPr>
            <a:r>
              <a:rPr lang="en-US" dirty="0"/>
              <a:t>     Medicare reimbursed healthcare costs</a:t>
            </a:r>
          </a:p>
          <a:p>
            <a:endParaRPr lang="en-US" dirty="0"/>
          </a:p>
        </p:txBody>
      </p:sp>
    </p:spTree>
    <p:extLst>
      <p:ext uri="{BB962C8B-B14F-4D97-AF65-F5344CB8AC3E}">
        <p14:creationId xmlns:p14="http://schemas.microsoft.com/office/powerpoint/2010/main" val="2344111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6E947-4788-1024-789A-8A7F163EFB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307BF-21D7-004F-2984-03881D8E0829}"/>
              </a:ext>
            </a:extLst>
          </p:cNvPr>
          <p:cNvSpPr>
            <a:spLocks noGrp="1"/>
          </p:cNvSpPr>
          <p:nvPr>
            <p:ph type="title"/>
          </p:nvPr>
        </p:nvSpPr>
        <p:spPr/>
        <p:txBody>
          <a:bodyPr>
            <a:normAutofit/>
          </a:bodyPr>
          <a:lstStyle/>
          <a:p>
            <a:r>
              <a:rPr lang="en-US" sz="3200" dirty="0"/>
              <a:t>Participant Flow</a:t>
            </a:r>
          </a:p>
        </p:txBody>
      </p:sp>
      <p:sp>
        <p:nvSpPr>
          <p:cNvPr id="7" name="Oval 6">
            <a:extLst>
              <a:ext uri="{FF2B5EF4-FFF2-40B4-BE49-F238E27FC236}">
                <a16:creationId xmlns:a16="http://schemas.microsoft.com/office/drawing/2014/main" id="{310B502F-F0DE-2D80-11F0-94F46AF47C81}"/>
              </a:ext>
            </a:extLst>
          </p:cNvPr>
          <p:cNvSpPr/>
          <p:nvPr/>
        </p:nvSpPr>
        <p:spPr>
          <a:xfrm>
            <a:off x="4215737" y="1483732"/>
            <a:ext cx="3403600" cy="1118794"/>
          </a:xfrm>
          <a:prstGeom prst="ellipse">
            <a:avLst/>
          </a:prstGeom>
          <a:solidFill>
            <a:schemeClr val="accent2">
              <a:lumMod val="40000"/>
              <a:lumOff val="60000"/>
            </a:schemeClr>
          </a:solidFill>
          <a:ln w="9525" cap="flat" cmpd="sng" algn="ctr">
            <a:solidFill>
              <a:schemeClr val="accent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000" b="1" kern="0" dirty="0">
                <a:solidFill>
                  <a:schemeClr val="tx2"/>
                </a:solidFill>
                <a:latin typeface="Arial"/>
              </a:rPr>
              <a:t>800 Eligible, Enrolled and  Randomized</a:t>
            </a:r>
            <a:endParaRPr kumimoji="0" lang="en-US" sz="2000" b="1" i="0" u="none" strike="noStrike" kern="0" cap="none" spc="0" normalizeH="0" baseline="0" noProof="0" dirty="0">
              <a:ln>
                <a:noFill/>
              </a:ln>
              <a:solidFill>
                <a:schemeClr val="tx2"/>
              </a:solidFill>
              <a:effectLst/>
              <a:uLnTx/>
              <a:uFillTx/>
              <a:latin typeface="Arial"/>
            </a:endParaRPr>
          </a:p>
        </p:txBody>
      </p:sp>
      <p:sp>
        <p:nvSpPr>
          <p:cNvPr id="8" name="TextBox 99">
            <a:extLst>
              <a:ext uri="{FF2B5EF4-FFF2-40B4-BE49-F238E27FC236}">
                <a16:creationId xmlns:a16="http://schemas.microsoft.com/office/drawing/2014/main" id="{85861EC9-940A-6CFF-58CE-DFEF15674860}"/>
              </a:ext>
            </a:extLst>
          </p:cNvPr>
          <p:cNvSpPr txBox="1">
            <a:spLocks noChangeArrowheads="1"/>
          </p:cNvSpPr>
          <p:nvPr/>
        </p:nvSpPr>
        <p:spPr bwMode="auto">
          <a:xfrm>
            <a:off x="4387332" y="3231391"/>
            <a:ext cx="3138090" cy="1015663"/>
          </a:xfrm>
          <a:prstGeom prst="rect">
            <a:avLst/>
          </a:prstGeom>
          <a:solidFill>
            <a:srgbClr val="FFFFFF"/>
          </a:solidFill>
          <a:ln w="9525">
            <a:solidFill>
              <a:srgbClr val="FFFFFF"/>
            </a:solid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2060"/>
                </a:solidFill>
                <a:effectLst/>
                <a:uLnTx/>
                <a:uFillTx/>
                <a:latin typeface="Arial" charset="0"/>
              </a:rPr>
              <a:t>265 Randomized to Standard Acupuncture (SA)</a:t>
            </a:r>
          </a:p>
        </p:txBody>
      </p:sp>
      <p:sp>
        <p:nvSpPr>
          <p:cNvPr id="9" name="TextBox 100">
            <a:extLst>
              <a:ext uri="{FF2B5EF4-FFF2-40B4-BE49-F238E27FC236}">
                <a16:creationId xmlns:a16="http://schemas.microsoft.com/office/drawing/2014/main" id="{6FFD1310-0C96-62A5-717B-BDA2FB3742AA}"/>
              </a:ext>
            </a:extLst>
          </p:cNvPr>
          <p:cNvSpPr txBox="1">
            <a:spLocks noChangeArrowheads="1"/>
          </p:cNvSpPr>
          <p:nvPr/>
        </p:nvSpPr>
        <p:spPr bwMode="auto">
          <a:xfrm>
            <a:off x="996728" y="4571303"/>
            <a:ext cx="2732881" cy="707886"/>
          </a:xfrm>
          <a:prstGeom prst="rect">
            <a:avLst/>
          </a:prstGeom>
          <a:solidFill>
            <a:srgbClr val="FFFFFF"/>
          </a:solidFill>
          <a:ln w="9525">
            <a:solidFill>
              <a:srgbClr val="FFFFFF"/>
            </a:solid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2000" kern="0" dirty="0">
                <a:solidFill>
                  <a:srgbClr val="002060"/>
                </a:solidFill>
                <a:latin typeface="Arial" charset="0"/>
              </a:rPr>
              <a:t>225</a:t>
            </a:r>
            <a:r>
              <a:rPr kumimoji="0" lang="en-US" altLang="en-US" sz="2000" b="0" i="0" u="none" strike="noStrike" kern="0" cap="none" spc="0" normalizeH="0" baseline="0" noProof="0" dirty="0">
                <a:ln>
                  <a:noFill/>
                </a:ln>
                <a:solidFill>
                  <a:srgbClr val="002060"/>
                </a:solidFill>
                <a:effectLst/>
                <a:uLnTx/>
                <a:uFillTx/>
                <a:latin typeface="Arial" charset="0"/>
              </a:rPr>
              <a:t> Included in economic evaluation*</a:t>
            </a:r>
          </a:p>
        </p:txBody>
      </p:sp>
      <p:sp>
        <p:nvSpPr>
          <p:cNvPr id="10" name="TextBox 101">
            <a:extLst>
              <a:ext uri="{FF2B5EF4-FFF2-40B4-BE49-F238E27FC236}">
                <a16:creationId xmlns:a16="http://schemas.microsoft.com/office/drawing/2014/main" id="{410B9F20-F715-C925-7BFC-08F5AD88A004}"/>
              </a:ext>
            </a:extLst>
          </p:cNvPr>
          <p:cNvSpPr txBox="1">
            <a:spLocks noChangeArrowheads="1"/>
          </p:cNvSpPr>
          <p:nvPr/>
        </p:nvSpPr>
        <p:spPr bwMode="auto">
          <a:xfrm>
            <a:off x="968167" y="3209305"/>
            <a:ext cx="2761442" cy="1015663"/>
          </a:xfrm>
          <a:prstGeom prst="rect">
            <a:avLst/>
          </a:prstGeom>
          <a:solidFill>
            <a:srgbClr val="FFFFFF"/>
          </a:solidFill>
          <a:ln w="9525">
            <a:solidFill>
              <a:srgbClr val="FFFFFF"/>
            </a:solid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2000" kern="0" dirty="0">
                <a:solidFill>
                  <a:srgbClr val="002060"/>
                </a:solidFill>
                <a:latin typeface="Arial" charset="0"/>
              </a:rPr>
              <a:t>266</a:t>
            </a:r>
            <a:r>
              <a:rPr kumimoji="0" lang="en-US" altLang="en-US" sz="2000" b="0" i="0" u="none" strike="noStrike" kern="0" cap="none" spc="0" normalizeH="0" baseline="0" noProof="0" dirty="0">
                <a:ln>
                  <a:noFill/>
                </a:ln>
                <a:solidFill>
                  <a:srgbClr val="002060"/>
                </a:solidFill>
                <a:effectLst/>
                <a:uLnTx/>
                <a:uFillTx/>
                <a:latin typeface="Arial" charset="0"/>
              </a:rPr>
              <a:t> Randomized to receive usual medical care (UMC) alone</a:t>
            </a:r>
          </a:p>
        </p:txBody>
      </p:sp>
      <p:sp>
        <p:nvSpPr>
          <p:cNvPr id="11" name="TextBox 102">
            <a:extLst>
              <a:ext uri="{FF2B5EF4-FFF2-40B4-BE49-F238E27FC236}">
                <a16:creationId xmlns:a16="http://schemas.microsoft.com/office/drawing/2014/main" id="{8499E68D-D245-5D99-F552-AB34F8A2905B}"/>
              </a:ext>
            </a:extLst>
          </p:cNvPr>
          <p:cNvSpPr txBox="1">
            <a:spLocks noChangeArrowheads="1"/>
          </p:cNvSpPr>
          <p:nvPr/>
        </p:nvSpPr>
        <p:spPr bwMode="auto">
          <a:xfrm>
            <a:off x="8521837" y="3235473"/>
            <a:ext cx="3051176" cy="1015663"/>
          </a:xfrm>
          <a:prstGeom prst="rect">
            <a:avLst/>
          </a:prstGeom>
          <a:solidFill>
            <a:srgbClr val="FFFFFF"/>
          </a:solidFill>
          <a:ln w="9525">
            <a:solidFill>
              <a:srgbClr val="FFFFFF"/>
            </a:solid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2000" kern="0" dirty="0">
                <a:solidFill>
                  <a:srgbClr val="002060"/>
                </a:solidFill>
                <a:latin typeface="Arial" charset="0"/>
              </a:rPr>
              <a:t>269</a:t>
            </a:r>
            <a:r>
              <a:rPr kumimoji="0" lang="en-US" altLang="en-US" sz="2000" b="0" i="0" u="none" strike="noStrike" kern="0" cap="none" spc="0" normalizeH="0" baseline="0" noProof="0" dirty="0">
                <a:ln>
                  <a:noFill/>
                </a:ln>
                <a:solidFill>
                  <a:srgbClr val="002060"/>
                </a:solidFill>
                <a:effectLst/>
                <a:uLnTx/>
                <a:uFillTx/>
                <a:latin typeface="Arial" charset="0"/>
              </a:rPr>
              <a:t> Randomized to Standard + Enhanced Acupuncture (EA)</a:t>
            </a:r>
          </a:p>
        </p:txBody>
      </p:sp>
      <p:sp>
        <p:nvSpPr>
          <p:cNvPr id="13" name="TextBox 104">
            <a:extLst>
              <a:ext uri="{FF2B5EF4-FFF2-40B4-BE49-F238E27FC236}">
                <a16:creationId xmlns:a16="http://schemas.microsoft.com/office/drawing/2014/main" id="{EE11112F-368D-6859-6A08-EE6A76D5E714}"/>
              </a:ext>
            </a:extLst>
          </p:cNvPr>
          <p:cNvSpPr txBox="1">
            <a:spLocks noChangeArrowheads="1"/>
          </p:cNvSpPr>
          <p:nvPr/>
        </p:nvSpPr>
        <p:spPr bwMode="auto">
          <a:xfrm>
            <a:off x="8644093" y="4580906"/>
            <a:ext cx="2855119" cy="707886"/>
          </a:xfrm>
          <a:prstGeom prst="rect">
            <a:avLst/>
          </a:prstGeom>
          <a:solidFill>
            <a:srgbClr val="FFFFFF"/>
          </a:solidFill>
          <a:ln w="9525">
            <a:solidFill>
              <a:srgbClr val="FFFFFF"/>
            </a:solid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2000" kern="0" dirty="0">
                <a:solidFill>
                  <a:srgbClr val="002060"/>
                </a:solidFill>
                <a:latin typeface="Arial" charset="0"/>
              </a:rPr>
              <a:t>225</a:t>
            </a:r>
            <a:r>
              <a:rPr kumimoji="0" lang="en-US" altLang="en-US" sz="2000" b="0" i="0" u="none" strike="noStrike" kern="0" cap="none" spc="0" normalizeH="0" baseline="0" noProof="0" dirty="0">
                <a:ln>
                  <a:noFill/>
                </a:ln>
                <a:solidFill>
                  <a:srgbClr val="002060"/>
                </a:solidFill>
                <a:effectLst/>
                <a:uLnTx/>
                <a:uFillTx/>
                <a:latin typeface="Arial" charset="0"/>
              </a:rPr>
              <a:t> Included in economic evaluation*</a:t>
            </a:r>
          </a:p>
        </p:txBody>
      </p:sp>
      <p:sp>
        <p:nvSpPr>
          <p:cNvPr id="14" name="TextBox 105">
            <a:extLst>
              <a:ext uri="{FF2B5EF4-FFF2-40B4-BE49-F238E27FC236}">
                <a16:creationId xmlns:a16="http://schemas.microsoft.com/office/drawing/2014/main" id="{7CA7AD20-CCDE-C305-0E1F-5D8EFE55A547}"/>
              </a:ext>
            </a:extLst>
          </p:cNvPr>
          <p:cNvSpPr txBox="1">
            <a:spLocks noChangeArrowheads="1"/>
          </p:cNvSpPr>
          <p:nvPr/>
        </p:nvSpPr>
        <p:spPr bwMode="auto">
          <a:xfrm>
            <a:off x="4563058" y="4596376"/>
            <a:ext cx="2816223" cy="707886"/>
          </a:xfrm>
          <a:prstGeom prst="rect">
            <a:avLst/>
          </a:prstGeom>
          <a:solidFill>
            <a:srgbClr val="FFFFFF"/>
          </a:solidFill>
          <a:ln w="9525">
            <a:solidFill>
              <a:srgbClr val="FFFFFF"/>
            </a:solid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2000" kern="0" dirty="0">
                <a:solidFill>
                  <a:srgbClr val="002060"/>
                </a:solidFill>
                <a:latin typeface="Arial" charset="0"/>
              </a:rPr>
              <a:t>222</a:t>
            </a:r>
            <a:r>
              <a:rPr kumimoji="0" lang="en-US" altLang="en-US" sz="2000" b="0" i="0" u="none" strike="noStrike" kern="0" cap="none" spc="0" normalizeH="0" baseline="0" noProof="0" dirty="0">
                <a:ln>
                  <a:noFill/>
                </a:ln>
                <a:solidFill>
                  <a:srgbClr val="002060"/>
                </a:solidFill>
                <a:effectLst/>
                <a:uLnTx/>
                <a:uFillTx/>
                <a:latin typeface="Arial" charset="0"/>
              </a:rPr>
              <a:t> Included in economic evaluation*</a:t>
            </a:r>
          </a:p>
        </p:txBody>
      </p:sp>
      <p:cxnSp>
        <p:nvCxnSpPr>
          <p:cNvPr id="16" name="Straight Arrow Connector 15">
            <a:extLst>
              <a:ext uri="{FF2B5EF4-FFF2-40B4-BE49-F238E27FC236}">
                <a16:creationId xmlns:a16="http://schemas.microsoft.com/office/drawing/2014/main" id="{36716E76-B25C-723C-5C8F-5A81F13C1651}"/>
              </a:ext>
            </a:extLst>
          </p:cNvPr>
          <p:cNvCxnSpPr>
            <a:cxnSpLocks/>
            <a:stCxn id="7" idx="4"/>
            <a:endCxn id="8" idx="0"/>
          </p:cNvCxnSpPr>
          <p:nvPr/>
        </p:nvCxnSpPr>
        <p:spPr>
          <a:xfrm>
            <a:off x="5917537" y="2602526"/>
            <a:ext cx="38840" cy="628865"/>
          </a:xfrm>
          <a:prstGeom prst="straightConnector1">
            <a:avLst/>
          </a:prstGeom>
          <a:noFill/>
          <a:ln w="38100" cap="flat" cmpd="sng" algn="ctr">
            <a:solidFill>
              <a:schemeClr val="accent2"/>
            </a:solidFill>
            <a:prstDash val="solid"/>
            <a:tailEnd type="arrow"/>
          </a:ln>
          <a:effectLst/>
        </p:spPr>
      </p:cxnSp>
      <p:cxnSp>
        <p:nvCxnSpPr>
          <p:cNvPr id="17" name="Straight Arrow Connector 16">
            <a:extLst>
              <a:ext uri="{FF2B5EF4-FFF2-40B4-BE49-F238E27FC236}">
                <a16:creationId xmlns:a16="http://schemas.microsoft.com/office/drawing/2014/main" id="{22C431AB-6B24-16AA-D0CF-7A792B4B7160}"/>
              </a:ext>
            </a:extLst>
          </p:cNvPr>
          <p:cNvCxnSpPr>
            <a:cxnSpLocks/>
            <a:stCxn id="7" idx="3"/>
            <a:endCxn id="10" idx="0"/>
          </p:cNvCxnSpPr>
          <p:nvPr/>
        </p:nvCxnSpPr>
        <p:spPr>
          <a:xfrm flipH="1">
            <a:off x="2348888" y="2438682"/>
            <a:ext cx="2365295" cy="770623"/>
          </a:xfrm>
          <a:prstGeom prst="straightConnector1">
            <a:avLst/>
          </a:prstGeom>
          <a:noFill/>
          <a:ln w="38100" cap="flat" cmpd="sng" algn="ctr">
            <a:solidFill>
              <a:schemeClr val="accent2"/>
            </a:solidFill>
            <a:prstDash val="solid"/>
            <a:tailEnd type="arrow"/>
          </a:ln>
          <a:effectLst/>
        </p:spPr>
      </p:cxnSp>
      <p:cxnSp>
        <p:nvCxnSpPr>
          <p:cNvPr id="18" name="Straight Arrow Connector 17">
            <a:extLst>
              <a:ext uri="{FF2B5EF4-FFF2-40B4-BE49-F238E27FC236}">
                <a16:creationId xmlns:a16="http://schemas.microsoft.com/office/drawing/2014/main" id="{5E178AAE-9826-84F4-C2B8-5049AE66EB2B}"/>
              </a:ext>
            </a:extLst>
          </p:cNvPr>
          <p:cNvCxnSpPr>
            <a:cxnSpLocks/>
            <a:stCxn id="7" idx="5"/>
            <a:endCxn id="11" idx="0"/>
          </p:cNvCxnSpPr>
          <p:nvPr/>
        </p:nvCxnSpPr>
        <p:spPr>
          <a:xfrm>
            <a:off x="7120891" y="2438682"/>
            <a:ext cx="2926534" cy="796791"/>
          </a:xfrm>
          <a:prstGeom prst="straightConnector1">
            <a:avLst/>
          </a:prstGeom>
          <a:noFill/>
          <a:ln w="38100" cap="flat" cmpd="sng" algn="ctr">
            <a:solidFill>
              <a:schemeClr val="accent2"/>
            </a:solidFill>
            <a:prstDash val="solid"/>
            <a:tailEnd type="arrow"/>
          </a:ln>
          <a:effectLst/>
        </p:spPr>
      </p:cxnSp>
      <p:cxnSp>
        <p:nvCxnSpPr>
          <p:cNvPr id="19" name="Straight Arrow Connector 18">
            <a:extLst>
              <a:ext uri="{FF2B5EF4-FFF2-40B4-BE49-F238E27FC236}">
                <a16:creationId xmlns:a16="http://schemas.microsoft.com/office/drawing/2014/main" id="{47D077A4-5273-A4FC-6C10-B06947E12312}"/>
              </a:ext>
            </a:extLst>
          </p:cNvPr>
          <p:cNvCxnSpPr>
            <a:stCxn id="10" idx="2"/>
            <a:endCxn id="9" idx="0"/>
          </p:cNvCxnSpPr>
          <p:nvPr/>
        </p:nvCxnSpPr>
        <p:spPr>
          <a:xfrm>
            <a:off x="2348888" y="4224968"/>
            <a:ext cx="14281" cy="346335"/>
          </a:xfrm>
          <a:prstGeom prst="straightConnector1">
            <a:avLst/>
          </a:prstGeom>
          <a:noFill/>
          <a:ln w="38100" cap="flat" cmpd="sng" algn="ctr">
            <a:solidFill>
              <a:schemeClr val="accent2"/>
            </a:solidFill>
            <a:prstDash val="solid"/>
            <a:tailEnd type="arrow"/>
          </a:ln>
          <a:effectLst/>
        </p:spPr>
      </p:cxnSp>
      <p:cxnSp>
        <p:nvCxnSpPr>
          <p:cNvPr id="20" name="Straight Arrow Connector 19">
            <a:extLst>
              <a:ext uri="{FF2B5EF4-FFF2-40B4-BE49-F238E27FC236}">
                <a16:creationId xmlns:a16="http://schemas.microsoft.com/office/drawing/2014/main" id="{2A8D5B8A-12CC-39BF-C7DA-A8866EEFEAF1}"/>
              </a:ext>
            </a:extLst>
          </p:cNvPr>
          <p:cNvCxnSpPr>
            <a:stCxn id="11" idx="2"/>
            <a:endCxn id="13" idx="0"/>
          </p:cNvCxnSpPr>
          <p:nvPr/>
        </p:nvCxnSpPr>
        <p:spPr>
          <a:xfrm>
            <a:off x="10047425" y="4251136"/>
            <a:ext cx="24228" cy="329770"/>
          </a:xfrm>
          <a:prstGeom prst="straightConnector1">
            <a:avLst/>
          </a:prstGeom>
          <a:noFill/>
          <a:ln w="38100" cap="flat" cmpd="sng" algn="ctr">
            <a:solidFill>
              <a:schemeClr val="accent2"/>
            </a:solidFill>
            <a:prstDash val="solid"/>
            <a:tailEnd type="arrow"/>
          </a:ln>
          <a:effectLst/>
        </p:spPr>
      </p:cxnSp>
      <p:sp>
        <p:nvSpPr>
          <p:cNvPr id="21" name="TextBox 20">
            <a:extLst>
              <a:ext uri="{FF2B5EF4-FFF2-40B4-BE49-F238E27FC236}">
                <a16:creationId xmlns:a16="http://schemas.microsoft.com/office/drawing/2014/main" id="{A98EB361-6C8F-D06A-923E-795F29627673}"/>
              </a:ext>
            </a:extLst>
          </p:cNvPr>
          <p:cNvSpPr txBox="1"/>
          <p:nvPr/>
        </p:nvSpPr>
        <p:spPr>
          <a:xfrm>
            <a:off x="856340" y="5587874"/>
            <a:ext cx="10216940" cy="1200329"/>
          </a:xfrm>
          <a:prstGeom prst="rect">
            <a:avLst/>
          </a:prstGeom>
          <a:noFill/>
        </p:spPr>
        <p:txBody>
          <a:bodyPr wrap="square" rtlCol="0">
            <a:spAutoFit/>
          </a:bodyPr>
          <a:lstStyle/>
          <a:p>
            <a:r>
              <a:rPr lang="en-US" altLang="en-US" sz="2400" dirty="0">
                <a:solidFill>
                  <a:schemeClr val="accent2">
                    <a:lumMod val="50000"/>
                  </a:schemeClr>
                </a:solidFill>
              </a:rPr>
              <a:t>*Healthcare utilization data were not available at Institute for Family Health sites. N=5 subjects were also dropped because they had no healthcare utilization in either the pre- or post- enrollment years.</a:t>
            </a:r>
          </a:p>
        </p:txBody>
      </p:sp>
      <p:cxnSp>
        <p:nvCxnSpPr>
          <p:cNvPr id="28" name="Straight Arrow Connector 27">
            <a:extLst>
              <a:ext uri="{FF2B5EF4-FFF2-40B4-BE49-F238E27FC236}">
                <a16:creationId xmlns:a16="http://schemas.microsoft.com/office/drawing/2014/main" id="{0775C9B1-D41D-9754-8060-264ED9DA0911}"/>
              </a:ext>
            </a:extLst>
          </p:cNvPr>
          <p:cNvCxnSpPr>
            <a:cxnSpLocks/>
            <a:stCxn id="8" idx="2"/>
            <a:endCxn id="14" idx="0"/>
          </p:cNvCxnSpPr>
          <p:nvPr/>
        </p:nvCxnSpPr>
        <p:spPr>
          <a:xfrm>
            <a:off x="5956377" y="4247054"/>
            <a:ext cx="14793" cy="349322"/>
          </a:xfrm>
          <a:prstGeom prst="straightConnector1">
            <a:avLst/>
          </a:prstGeom>
          <a:noFill/>
          <a:ln w="38100" cap="flat" cmpd="sng" algn="ctr">
            <a:solidFill>
              <a:schemeClr val="accent2"/>
            </a:solidFill>
            <a:prstDash val="solid"/>
            <a:tailEnd type="arrow"/>
          </a:ln>
          <a:effectLst/>
        </p:spPr>
      </p:cxnSp>
    </p:spTree>
    <p:extLst>
      <p:ext uri="{BB962C8B-B14F-4D97-AF65-F5344CB8AC3E}">
        <p14:creationId xmlns:p14="http://schemas.microsoft.com/office/powerpoint/2010/main" val="1528864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56A4D-6837-5531-56D5-8E6F83A313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0E68E0-11B1-8628-0FEA-AD65FC014B2D}"/>
              </a:ext>
            </a:extLst>
          </p:cNvPr>
          <p:cNvSpPr>
            <a:spLocks noGrp="1"/>
          </p:cNvSpPr>
          <p:nvPr>
            <p:ph type="title"/>
          </p:nvPr>
        </p:nvSpPr>
        <p:spPr/>
        <p:txBody>
          <a:bodyPr>
            <a:normAutofit/>
          </a:bodyPr>
          <a:lstStyle/>
          <a:p>
            <a:r>
              <a:rPr lang="en-US" sz="3200" dirty="0"/>
              <a:t>Baseline Characteristics</a:t>
            </a:r>
          </a:p>
        </p:txBody>
      </p:sp>
      <p:graphicFrame>
        <p:nvGraphicFramePr>
          <p:cNvPr id="4" name="Content Placeholder 3">
            <a:extLst>
              <a:ext uri="{FF2B5EF4-FFF2-40B4-BE49-F238E27FC236}">
                <a16:creationId xmlns:a16="http://schemas.microsoft.com/office/drawing/2014/main" id="{7666ED39-E288-5C5A-C0D9-4762FFDCB9AD}"/>
              </a:ext>
            </a:extLst>
          </p:cNvPr>
          <p:cNvGraphicFramePr>
            <a:graphicFrameLocks/>
          </p:cNvGraphicFramePr>
          <p:nvPr/>
        </p:nvGraphicFramePr>
        <p:xfrm>
          <a:off x="1257085" y="1524000"/>
          <a:ext cx="8823960" cy="445008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1256601465"/>
                    </a:ext>
                  </a:extLst>
                </a:gridCol>
                <a:gridCol w="2057400">
                  <a:extLst>
                    <a:ext uri="{9D8B030D-6E8A-4147-A177-3AD203B41FA5}">
                      <a16:colId xmlns:a16="http://schemas.microsoft.com/office/drawing/2014/main" val="1736972275"/>
                    </a:ext>
                  </a:extLst>
                </a:gridCol>
                <a:gridCol w="2057400">
                  <a:extLst>
                    <a:ext uri="{9D8B030D-6E8A-4147-A177-3AD203B41FA5}">
                      <a16:colId xmlns:a16="http://schemas.microsoft.com/office/drawing/2014/main" val="2341515675"/>
                    </a:ext>
                  </a:extLst>
                </a:gridCol>
                <a:gridCol w="2057400">
                  <a:extLst>
                    <a:ext uri="{9D8B030D-6E8A-4147-A177-3AD203B41FA5}">
                      <a16:colId xmlns:a16="http://schemas.microsoft.com/office/drawing/2014/main" val="2418275386"/>
                    </a:ext>
                  </a:extLst>
                </a:gridCol>
              </a:tblGrid>
              <a:tr h="370840">
                <a:tc>
                  <a:txBody>
                    <a:bodyPr/>
                    <a:lstStyle/>
                    <a:p>
                      <a:endParaRPr lang="en-US" dirty="0"/>
                    </a:p>
                  </a:txBody>
                  <a:tcPr/>
                </a:tc>
                <a:tc>
                  <a:txBody>
                    <a:bodyPr/>
                    <a:lstStyle/>
                    <a:p>
                      <a:pPr algn="ctr"/>
                      <a:r>
                        <a:rPr lang="en-US" dirty="0"/>
                        <a:t>UMC (n=225)</a:t>
                      </a:r>
                    </a:p>
                  </a:txBody>
                  <a:tcPr anchor="ctr"/>
                </a:tc>
                <a:tc>
                  <a:txBody>
                    <a:bodyPr/>
                    <a:lstStyle/>
                    <a:p>
                      <a:pPr algn="ctr"/>
                      <a:r>
                        <a:rPr lang="en-US" dirty="0"/>
                        <a:t>SA (n=222)</a:t>
                      </a:r>
                    </a:p>
                  </a:txBody>
                  <a:tcPr anchor="ctr"/>
                </a:tc>
                <a:tc>
                  <a:txBody>
                    <a:bodyPr/>
                    <a:lstStyle/>
                    <a:p>
                      <a:pPr algn="ctr"/>
                      <a:r>
                        <a:rPr lang="en-US" dirty="0"/>
                        <a:t>EA (n=225)</a:t>
                      </a:r>
                    </a:p>
                  </a:txBody>
                  <a:tcPr anchor="ctr"/>
                </a:tc>
                <a:extLst>
                  <a:ext uri="{0D108BD9-81ED-4DB2-BD59-A6C34878D82A}">
                    <a16:rowId xmlns:a16="http://schemas.microsoft.com/office/drawing/2014/main" val="3767798540"/>
                  </a:ext>
                </a:extLst>
              </a:tr>
              <a:tr h="370840">
                <a:tc>
                  <a:txBody>
                    <a:bodyPr/>
                    <a:lstStyle/>
                    <a:p>
                      <a:r>
                        <a:rPr lang="en-US" dirty="0"/>
                        <a:t>Age, M (SD), y</a:t>
                      </a:r>
                    </a:p>
                  </a:txBody>
                  <a:tcP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74.2 (5.9)</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73.8 (5.8)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74.3 (6.1)</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3261634"/>
                  </a:ext>
                </a:extLst>
              </a:tr>
              <a:tr h="370840">
                <a:tc>
                  <a:txBody>
                    <a:bodyPr/>
                    <a:lstStyle/>
                    <a:p>
                      <a:r>
                        <a:rPr lang="en-US" dirty="0"/>
                        <a:t>Women</a:t>
                      </a:r>
                    </a:p>
                  </a:txBody>
                  <a:tcP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137 (61%)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133 (60%)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136 (60%)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6751935"/>
                  </a:ext>
                </a:extLst>
              </a:tr>
              <a:tr h="370840">
                <a:tc>
                  <a:txBody>
                    <a:bodyPr/>
                    <a:lstStyle/>
                    <a:p>
                      <a:r>
                        <a:rPr lang="en-US" dirty="0"/>
                        <a:t>Doctoral or post-grad</a:t>
                      </a:r>
                    </a:p>
                  </a:txBody>
                  <a:tcP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80 (36%)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68 (31%)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83 (37%)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0716401"/>
                  </a:ext>
                </a:extLst>
              </a:tr>
              <a:tr h="370840">
                <a:tc>
                  <a:txBody>
                    <a:bodyPr/>
                    <a:lstStyle/>
                    <a:p>
                      <a:r>
                        <a:rPr lang="en-US" dirty="0"/>
                        <a:t>White, Non-Hispanic</a:t>
                      </a:r>
                    </a:p>
                  </a:txBody>
                  <a:tcP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167 (74%)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144 (65%)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170 (76%)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3086130"/>
                  </a:ext>
                </a:extLst>
              </a:tr>
              <a:tr h="370840">
                <a:tc>
                  <a:txBody>
                    <a:bodyPr/>
                    <a:lstStyle/>
                    <a:p>
                      <a:r>
                        <a:rPr lang="en-US" dirty="0"/>
                        <a:t>Hispanic</a:t>
                      </a:r>
                    </a:p>
                  </a:txBody>
                  <a:tcP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11 (5%)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16 (7%)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12 (5%)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3635789"/>
                  </a:ext>
                </a:extLst>
              </a:tr>
              <a:tr h="370840">
                <a:tc>
                  <a:txBody>
                    <a:bodyPr/>
                    <a:lstStyle/>
                    <a:p>
                      <a:r>
                        <a:rPr lang="en-US" dirty="0"/>
                        <a:t>Income &lt;$50k</a:t>
                      </a:r>
                    </a:p>
                  </a:txBody>
                  <a:tcP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52 (23%)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52 (23%)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40 (18%)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0868041"/>
                  </a:ext>
                </a:extLst>
              </a:tr>
              <a:tr h="370840">
                <a:tc>
                  <a:txBody>
                    <a:bodyPr/>
                    <a:lstStyle/>
                    <a:p>
                      <a:r>
                        <a:rPr lang="en-US" dirty="0"/>
                        <a:t>Income $50k-$100k</a:t>
                      </a:r>
                    </a:p>
                  </a:txBody>
                  <a:tcP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58 (26%)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69 (31%)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74 (33%)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7371884"/>
                  </a:ext>
                </a:extLst>
              </a:tr>
              <a:tr h="370840">
                <a:tc>
                  <a:txBody>
                    <a:bodyPr/>
                    <a:lstStyle/>
                    <a:p>
                      <a:r>
                        <a:rPr lang="en-US" dirty="0"/>
                        <a:t>Income &gt;$100k</a:t>
                      </a:r>
                    </a:p>
                  </a:txBody>
                  <a:tcP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70 (31%)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66 (30%)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66 (29%)</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9931725"/>
                  </a:ext>
                </a:extLst>
              </a:tr>
              <a:tr h="370840">
                <a:tc>
                  <a:txBody>
                    <a:bodyPr/>
                    <a:lstStyle/>
                    <a:p>
                      <a:r>
                        <a:rPr lang="en-US" dirty="0"/>
                        <a:t>Married or living as </a:t>
                      </a:r>
                    </a:p>
                  </a:txBody>
                  <a:tcP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142 (63%)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138 (62%)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140 (62%)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7620196"/>
                  </a:ext>
                </a:extLst>
              </a:tr>
              <a:tr h="370840">
                <a:tc>
                  <a:txBody>
                    <a:bodyPr/>
                    <a:lstStyle/>
                    <a:p>
                      <a:r>
                        <a:rPr lang="en-US" dirty="0"/>
                        <a:t>High Impact Chronic Pain</a:t>
                      </a:r>
                    </a:p>
                  </a:txBody>
                  <a:tcP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89 (40%)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103 (46%)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105 (47%)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5385039"/>
                  </a:ext>
                </a:extLst>
              </a:tr>
              <a:tr h="370840">
                <a:tc>
                  <a:txBody>
                    <a:bodyPr/>
                    <a:lstStyle/>
                    <a:p>
                      <a:r>
                        <a:rPr lang="en-US" dirty="0" err="1"/>
                        <a:t>HRQoL</a:t>
                      </a:r>
                      <a:r>
                        <a:rPr lang="en-US" dirty="0"/>
                        <a:t> (EQ-5D-5L), M (SD)</a:t>
                      </a:r>
                    </a:p>
                  </a:txBody>
                  <a:tcPr/>
                </a:tc>
                <a:tc>
                  <a:txBody>
                    <a:bodyPr/>
                    <a:lstStyle/>
                    <a:p>
                      <a:pPr marL="0" marR="0" algn="ctr">
                        <a:lnSpc>
                          <a:spcPct val="107000"/>
                        </a:lnSpc>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0.62 (0.27)</a:t>
                      </a:r>
                    </a:p>
                  </a:txBody>
                  <a:tcPr marL="68580" marR="68580" marT="0" marB="0" anchor="ctr"/>
                </a:tc>
                <a:tc>
                  <a:txBody>
                    <a:bodyPr/>
                    <a:lstStyle/>
                    <a:p>
                      <a:pPr marL="0" marR="0" algn="ctr">
                        <a:lnSpc>
                          <a:spcPct val="107000"/>
                        </a:lnSpc>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0.58 (0.27)</a:t>
                      </a:r>
                    </a:p>
                  </a:txBody>
                  <a:tcPr marL="68580" marR="68580" marT="0" marB="0" anchor="ctr"/>
                </a:tc>
                <a:tc>
                  <a:txBody>
                    <a:bodyPr/>
                    <a:lstStyle/>
                    <a:p>
                      <a:pPr marL="0" marR="0" algn="ct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0.60 (0.27)</a:t>
                      </a:r>
                    </a:p>
                  </a:txBody>
                  <a:tcPr marL="68580" marR="68580" marT="0" marB="0" anchor="ctr"/>
                </a:tc>
                <a:extLst>
                  <a:ext uri="{0D108BD9-81ED-4DB2-BD59-A6C34878D82A}">
                    <a16:rowId xmlns:a16="http://schemas.microsoft.com/office/drawing/2014/main" val="1365571632"/>
                  </a:ext>
                </a:extLst>
              </a:tr>
            </a:tbl>
          </a:graphicData>
        </a:graphic>
      </p:graphicFrame>
      <p:sp>
        <p:nvSpPr>
          <p:cNvPr id="5" name="TextBox 4">
            <a:extLst>
              <a:ext uri="{FF2B5EF4-FFF2-40B4-BE49-F238E27FC236}">
                <a16:creationId xmlns:a16="http://schemas.microsoft.com/office/drawing/2014/main" id="{5721F04E-4814-D78B-41E4-1ED3E4A70CF9}"/>
              </a:ext>
            </a:extLst>
          </p:cNvPr>
          <p:cNvSpPr txBox="1"/>
          <p:nvPr/>
        </p:nvSpPr>
        <p:spPr>
          <a:xfrm>
            <a:off x="1213333" y="6248400"/>
            <a:ext cx="8720657" cy="369332"/>
          </a:xfrm>
          <a:prstGeom prst="rect">
            <a:avLst/>
          </a:prstGeom>
          <a:noFill/>
        </p:spPr>
        <p:txBody>
          <a:bodyPr wrap="none" rtlCol="0">
            <a:spAutoFit/>
          </a:bodyPr>
          <a:lstStyle/>
          <a:p>
            <a:r>
              <a:rPr lang="en-US" dirty="0"/>
              <a:t>None of the variables were statistically significantly different across groups at p&lt;.05.</a:t>
            </a:r>
          </a:p>
        </p:txBody>
      </p:sp>
    </p:spTree>
    <p:extLst>
      <p:ext uri="{BB962C8B-B14F-4D97-AF65-F5344CB8AC3E}">
        <p14:creationId xmlns:p14="http://schemas.microsoft.com/office/powerpoint/2010/main" val="3187336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09485-E8D1-FA0B-7BCC-0B46B31C8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98DA5-A9B0-AA3A-6745-D8218CC9E6A4}"/>
              </a:ext>
            </a:extLst>
          </p:cNvPr>
          <p:cNvSpPr>
            <a:spLocks noGrp="1"/>
          </p:cNvSpPr>
          <p:nvPr>
            <p:ph type="title"/>
          </p:nvPr>
        </p:nvSpPr>
        <p:spPr/>
        <p:txBody>
          <a:bodyPr>
            <a:normAutofit/>
          </a:bodyPr>
          <a:lstStyle/>
          <a:p>
            <a:r>
              <a:rPr lang="en-US" sz="3200" dirty="0"/>
              <a:t>Effectiveness Over the One-Year Study</a:t>
            </a:r>
          </a:p>
        </p:txBody>
      </p:sp>
      <p:graphicFrame>
        <p:nvGraphicFramePr>
          <p:cNvPr id="4" name="Content Placeholder 3">
            <a:extLst>
              <a:ext uri="{FF2B5EF4-FFF2-40B4-BE49-F238E27FC236}">
                <a16:creationId xmlns:a16="http://schemas.microsoft.com/office/drawing/2014/main" id="{85637AF9-7482-0564-2D3C-FBD17DED23D6}"/>
              </a:ext>
            </a:extLst>
          </p:cNvPr>
          <p:cNvGraphicFramePr>
            <a:graphicFrameLocks/>
          </p:cNvGraphicFramePr>
          <p:nvPr/>
        </p:nvGraphicFramePr>
        <p:xfrm>
          <a:off x="1257085" y="1684774"/>
          <a:ext cx="9509760" cy="3931920"/>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1256601465"/>
                    </a:ext>
                  </a:extLst>
                </a:gridCol>
                <a:gridCol w="2057400">
                  <a:extLst>
                    <a:ext uri="{9D8B030D-6E8A-4147-A177-3AD203B41FA5}">
                      <a16:colId xmlns:a16="http://schemas.microsoft.com/office/drawing/2014/main" val="1736972275"/>
                    </a:ext>
                  </a:extLst>
                </a:gridCol>
                <a:gridCol w="2103120">
                  <a:extLst>
                    <a:ext uri="{9D8B030D-6E8A-4147-A177-3AD203B41FA5}">
                      <a16:colId xmlns:a16="http://schemas.microsoft.com/office/drawing/2014/main" val="2341515675"/>
                    </a:ext>
                  </a:extLst>
                </a:gridCol>
                <a:gridCol w="2057400">
                  <a:extLst>
                    <a:ext uri="{9D8B030D-6E8A-4147-A177-3AD203B41FA5}">
                      <a16:colId xmlns:a16="http://schemas.microsoft.com/office/drawing/2014/main" val="2418275386"/>
                    </a:ext>
                  </a:extLst>
                </a:gridCol>
              </a:tblGrid>
              <a:tr h="370840">
                <a:tc>
                  <a:txBody>
                    <a:bodyPr/>
                    <a:lstStyle/>
                    <a:p>
                      <a:pPr>
                        <a:lnSpc>
                          <a:spcPct val="100000"/>
                        </a:lnSpc>
                        <a:spcAft>
                          <a:spcPts val="0"/>
                        </a:spcAft>
                      </a:pPr>
                      <a:endParaRPr lang="en-US" sz="2400" dirty="0"/>
                    </a:p>
                  </a:txBody>
                  <a:tcPr/>
                </a:tc>
                <a:tc>
                  <a:txBody>
                    <a:bodyPr/>
                    <a:lstStyle/>
                    <a:p>
                      <a:pPr algn="ctr">
                        <a:lnSpc>
                          <a:spcPct val="100000"/>
                        </a:lnSpc>
                        <a:spcAft>
                          <a:spcPts val="0"/>
                        </a:spcAft>
                      </a:pPr>
                      <a:r>
                        <a:rPr lang="en-US" sz="2400" dirty="0"/>
                        <a:t>UMC (n=225)</a:t>
                      </a:r>
                    </a:p>
                  </a:txBody>
                  <a:tcPr anchor="ctr"/>
                </a:tc>
                <a:tc>
                  <a:txBody>
                    <a:bodyPr/>
                    <a:lstStyle/>
                    <a:p>
                      <a:pPr algn="ctr">
                        <a:lnSpc>
                          <a:spcPct val="100000"/>
                        </a:lnSpc>
                        <a:spcAft>
                          <a:spcPts val="0"/>
                        </a:spcAft>
                      </a:pPr>
                      <a:r>
                        <a:rPr lang="en-US" sz="2400" dirty="0"/>
                        <a:t>SA (n=222)</a:t>
                      </a:r>
                    </a:p>
                  </a:txBody>
                  <a:tcPr anchor="ctr"/>
                </a:tc>
                <a:tc>
                  <a:txBody>
                    <a:bodyPr/>
                    <a:lstStyle/>
                    <a:p>
                      <a:pPr algn="ctr">
                        <a:lnSpc>
                          <a:spcPct val="100000"/>
                        </a:lnSpc>
                        <a:spcAft>
                          <a:spcPts val="0"/>
                        </a:spcAft>
                      </a:pPr>
                      <a:r>
                        <a:rPr lang="en-US" sz="2400" dirty="0"/>
                        <a:t>EA (n=225)</a:t>
                      </a:r>
                    </a:p>
                  </a:txBody>
                  <a:tcPr anchor="ctr"/>
                </a:tc>
                <a:extLst>
                  <a:ext uri="{0D108BD9-81ED-4DB2-BD59-A6C34878D82A}">
                    <a16:rowId xmlns:a16="http://schemas.microsoft.com/office/drawing/2014/main" val="3767798540"/>
                  </a:ext>
                </a:extLst>
              </a:tr>
              <a:tr h="370840">
                <a:tc>
                  <a:txBody>
                    <a:bodyPr/>
                    <a:lstStyle/>
                    <a:p>
                      <a:pPr>
                        <a:lnSpc>
                          <a:spcPct val="100000"/>
                        </a:lnSpc>
                        <a:spcAft>
                          <a:spcPts val="0"/>
                        </a:spcAft>
                      </a:pPr>
                      <a:r>
                        <a:rPr lang="en-US" sz="2400" dirty="0"/>
                        <a:t>Gain in QALYs over Year</a:t>
                      </a:r>
                    </a:p>
                  </a:txBody>
                  <a:tcPr/>
                </a:tc>
                <a:tc>
                  <a:txBody>
                    <a:bodyPr/>
                    <a:lstStyle/>
                    <a:p>
                      <a:pPr marL="0" marR="0" algn="ctr">
                        <a:lnSpc>
                          <a:spcPct val="100000"/>
                        </a:lnSpc>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0.025</a:t>
                      </a:r>
                    </a:p>
                    <a:p>
                      <a:pPr marL="0" marR="0" algn="ctr">
                        <a:lnSpc>
                          <a:spcPct val="100000"/>
                        </a:lnSpc>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(0.004, 0.046)</a:t>
                      </a:r>
                    </a:p>
                  </a:txBody>
                  <a:tcPr marL="68580" marR="68580" marT="0" marB="0" anchor="ctr"/>
                </a:tc>
                <a:tc>
                  <a:txBody>
                    <a:bodyPr/>
                    <a:lstStyle/>
                    <a:p>
                      <a:pPr marL="0" marR="0" algn="ctr">
                        <a:lnSpc>
                          <a:spcPct val="100000"/>
                        </a:lnSpc>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0.048</a:t>
                      </a:r>
                    </a:p>
                    <a:p>
                      <a:pPr marL="0" marR="0" algn="ctr">
                        <a:lnSpc>
                          <a:spcPct val="100000"/>
                        </a:lnSpc>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(0.026, 0.071)</a:t>
                      </a:r>
                    </a:p>
                  </a:txBody>
                  <a:tcPr marL="68580" marR="68580" marT="0" marB="0" anchor="ctr"/>
                </a:tc>
                <a:tc>
                  <a:txBody>
                    <a:bodyPr/>
                    <a:lstStyle/>
                    <a:p>
                      <a:pPr marL="0" marR="0" algn="ctr">
                        <a:lnSpc>
                          <a:spcPct val="100000"/>
                        </a:lnSpc>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0.060</a:t>
                      </a:r>
                    </a:p>
                    <a:p>
                      <a:pPr marL="0" marR="0" algn="ctr">
                        <a:lnSpc>
                          <a:spcPct val="100000"/>
                        </a:lnSpc>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(0.041, 0.080)</a:t>
                      </a:r>
                    </a:p>
                  </a:txBody>
                  <a:tcPr marL="68580" marR="68580" marT="0" marB="0" anchor="ctr"/>
                </a:tc>
                <a:extLst>
                  <a:ext uri="{0D108BD9-81ED-4DB2-BD59-A6C34878D82A}">
                    <a16:rowId xmlns:a16="http://schemas.microsoft.com/office/drawing/2014/main" val="619931725"/>
                  </a:ext>
                </a:extLst>
              </a:tr>
              <a:tr h="370840">
                <a:tc>
                  <a:txBody>
                    <a:bodyPr/>
                    <a:lstStyle/>
                    <a:p>
                      <a:pPr>
                        <a:lnSpc>
                          <a:spcPct val="100000"/>
                        </a:lnSpc>
                        <a:spcAft>
                          <a:spcPts val="0"/>
                        </a:spcAft>
                      </a:pPr>
                      <a:r>
                        <a:rPr lang="en-US" sz="2400" dirty="0"/>
                        <a:t>Gain in QALYs over UMC</a:t>
                      </a:r>
                    </a:p>
                  </a:txBody>
                  <a:tcPr/>
                </a:tc>
                <a:tc>
                  <a:txBody>
                    <a:bodyPr/>
                    <a:lstStyle/>
                    <a:p>
                      <a:pPr marL="0" marR="0" algn="ctr">
                        <a:lnSpc>
                          <a:spcPct val="100000"/>
                        </a:lnSpc>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algn="ctr">
                        <a:lnSpc>
                          <a:spcPct val="100000"/>
                        </a:lnSpc>
                        <a:spcAft>
                          <a:spcPts val="0"/>
                        </a:spcAft>
                      </a:pPr>
                      <a:r>
                        <a:rPr lang="en-US" sz="24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0.014</a:t>
                      </a:r>
                    </a:p>
                    <a:p>
                      <a:pPr marL="0" marR="0" algn="ctr">
                        <a:lnSpc>
                          <a:spcPct val="100000"/>
                        </a:lnSpc>
                        <a:spcAft>
                          <a:spcPts val="0"/>
                        </a:spcAft>
                      </a:pPr>
                      <a:r>
                        <a:rPr lang="en-US" sz="24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(-0.014, 0.043)</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Aft>
                          <a:spcPts val="0"/>
                        </a:spcAft>
                      </a:pPr>
                      <a:r>
                        <a:rPr lang="en-US" sz="24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0.037</a:t>
                      </a:r>
                    </a:p>
                    <a:p>
                      <a:pPr marL="0" marR="0" algn="ctr">
                        <a:lnSpc>
                          <a:spcPct val="100000"/>
                        </a:lnSpc>
                        <a:spcAft>
                          <a:spcPts val="0"/>
                        </a:spcAft>
                      </a:pPr>
                      <a:r>
                        <a:rPr lang="en-US" sz="24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(0.013, 0.062)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7620196"/>
                  </a:ext>
                </a:extLst>
              </a:tr>
              <a:tr h="370840">
                <a:tc>
                  <a:txBody>
                    <a:bodyPr/>
                    <a:lstStyle/>
                    <a:p>
                      <a:pPr>
                        <a:lnSpc>
                          <a:spcPct val="100000"/>
                        </a:lnSpc>
                        <a:spcAft>
                          <a:spcPts val="0"/>
                        </a:spcAft>
                      </a:pPr>
                      <a:r>
                        <a:rPr lang="en-US" sz="2400" dirty="0"/>
                        <a:t>Proportion who achieved MCID improvement in RMDQ</a:t>
                      </a:r>
                    </a:p>
                  </a:txBody>
                  <a:tcPr/>
                </a:tc>
                <a:tc>
                  <a:txBody>
                    <a:bodyPr/>
                    <a:lstStyle/>
                    <a:p>
                      <a:pPr marL="0" marR="0" algn="ctr">
                        <a:lnSpc>
                          <a:spcPct val="100000"/>
                        </a:lnSpc>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0.342</a:t>
                      </a:r>
                    </a:p>
                    <a:p>
                      <a:pPr marL="0" marR="0" algn="ctr">
                        <a:lnSpc>
                          <a:spcPct val="100000"/>
                        </a:lnSpc>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(0.275, 0.410)</a:t>
                      </a:r>
                    </a:p>
                  </a:txBody>
                  <a:tcPr marL="68580" marR="68580" marT="0" marB="0" anchor="ctr"/>
                </a:tc>
                <a:tc>
                  <a:txBody>
                    <a:bodyPr/>
                    <a:lstStyle/>
                    <a:p>
                      <a:pPr marL="0" marR="0" algn="ctr">
                        <a:lnSpc>
                          <a:spcPct val="100000"/>
                        </a:lnSpc>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0.411</a:t>
                      </a:r>
                    </a:p>
                    <a:p>
                      <a:pPr marL="0" marR="0" algn="ctr">
                        <a:lnSpc>
                          <a:spcPct val="100000"/>
                        </a:lnSpc>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(0.344, 0.477)</a:t>
                      </a:r>
                    </a:p>
                  </a:txBody>
                  <a:tcPr marL="68580" marR="68580" marT="0" marB="0" anchor="ctr"/>
                </a:tc>
                <a:tc>
                  <a:txBody>
                    <a:bodyPr/>
                    <a:lstStyle/>
                    <a:p>
                      <a:pPr marL="0" marR="0" algn="ctr">
                        <a:lnSpc>
                          <a:spcPct val="100000"/>
                        </a:lnSpc>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0.526</a:t>
                      </a:r>
                    </a:p>
                    <a:p>
                      <a:pPr marL="0" marR="0" algn="ctr">
                        <a:lnSpc>
                          <a:spcPct val="100000"/>
                        </a:lnSpc>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(0.461, 0.592)</a:t>
                      </a:r>
                    </a:p>
                  </a:txBody>
                  <a:tcPr marL="68580" marR="68580" marT="0" marB="0" anchor="ctr"/>
                </a:tc>
                <a:extLst>
                  <a:ext uri="{0D108BD9-81ED-4DB2-BD59-A6C34878D82A}">
                    <a16:rowId xmlns:a16="http://schemas.microsoft.com/office/drawing/2014/main" val="3365385039"/>
                  </a:ext>
                </a:extLst>
              </a:tr>
              <a:tr h="370840">
                <a:tc>
                  <a:txBody>
                    <a:bodyPr/>
                    <a:lstStyle/>
                    <a:p>
                      <a:pPr>
                        <a:lnSpc>
                          <a:spcPct val="100000"/>
                        </a:lnSpc>
                        <a:spcAft>
                          <a:spcPts val="0"/>
                        </a:spcAft>
                      </a:pPr>
                      <a:r>
                        <a:rPr lang="en-US" sz="2400" dirty="0"/>
                        <a:t>Proportion achieving MCID compared to UMC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algn="ctr">
                        <a:lnSpc>
                          <a:spcPct val="100000"/>
                        </a:lnSpc>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0.069</a:t>
                      </a:r>
                    </a:p>
                    <a:p>
                      <a:pPr marL="0" marR="0" algn="ctr">
                        <a:lnSpc>
                          <a:spcPct val="100000"/>
                        </a:lnSpc>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(-0.027, 0.164)</a:t>
                      </a:r>
                    </a:p>
                  </a:txBody>
                  <a:tcPr marL="68580" marR="68580" marT="0" marB="0" anchor="ctr"/>
                </a:tc>
                <a:tc>
                  <a:txBody>
                    <a:bodyPr/>
                    <a:lstStyle/>
                    <a:p>
                      <a:pPr marL="0" marR="0" algn="ctr">
                        <a:lnSpc>
                          <a:spcPct val="100000"/>
                        </a:lnSpc>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0.185</a:t>
                      </a:r>
                    </a:p>
                    <a:p>
                      <a:pPr marL="0" marR="0" algn="ctr">
                        <a:lnSpc>
                          <a:spcPct val="100000"/>
                        </a:lnSpc>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(0.090, 0.279)</a:t>
                      </a:r>
                    </a:p>
                  </a:txBody>
                  <a:tcPr marL="68580" marR="68580" marT="0" marB="0" anchor="ctr"/>
                </a:tc>
                <a:extLst>
                  <a:ext uri="{0D108BD9-81ED-4DB2-BD59-A6C34878D82A}">
                    <a16:rowId xmlns:a16="http://schemas.microsoft.com/office/drawing/2014/main" val="1365571632"/>
                  </a:ext>
                </a:extLst>
              </a:tr>
            </a:tbl>
          </a:graphicData>
        </a:graphic>
      </p:graphicFrame>
    </p:spTree>
    <p:extLst>
      <p:ext uri="{BB962C8B-B14F-4D97-AF65-F5344CB8AC3E}">
        <p14:creationId xmlns:p14="http://schemas.microsoft.com/office/powerpoint/2010/main" val="786631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CAB51-7B87-FBBD-4033-0AE1D64EC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6FB0A3-EE19-AFE8-45CD-6207724CB4BF}"/>
              </a:ext>
            </a:extLst>
          </p:cNvPr>
          <p:cNvSpPr>
            <a:spLocks noGrp="1"/>
          </p:cNvSpPr>
          <p:nvPr>
            <p:ph type="title"/>
          </p:nvPr>
        </p:nvSpPr>
        <p:spPr/>
        <p:txBody>
          <a:bodyPr>
            <a:normAutofit/>
          </a:bodyPr>
          <a:lstStyle/>
          <a:p>
            <a:r>
              <a:rPr lang="en-US" sz="3200" dirty="0"/>
              <a:t>Results (Back-related costs net of baseline; 2022 USD)</a:t>
            </a:r>
          </a:p>
        </p:txBody>
      </p:sp>
      <p:graphicFrame>
        <p:nvGraphicFramePr>
          <p:cNvPr id="4" name="Content Placeholder 3">
            <a:extLst>
              <a:ext uri="{FF2B5EF4-FFF2-40B4-BE49-F238E27FC236}">
                <a16:creationId xmlns:a16="http://schemas.microsoft.com/office/drawing/2014/main" id="{D135FFDA-2502-955C-BF78-C323BBC266F8}"/>
              </a:ext>
            </a:extLst>
          </p:cNvPr>
          <p:cNvGraphicFramePr>
            <a:graphicFrameLocks/>
          </p:cNvGraphicFramePr>
          <p:nvPr/>
        </p:nvGraphicFramePr>
        <p:xfrm>
          <a:off x="181799" y="1499885"/>
          <a:ext cx="11795834" cy="4805680"/>
        </p:xfrm>
        <a:graphic>
          <a:graphicData uri="http://schemas.openxmlformats.org/drawingml/2006/table">
            <a:tbl>
              <a:tblPr firstRow="1" bandRow="1">
                <a:tableStyleId>{5C22544A-7EE6-4342-B048-85BDC9FD1C3A}</a:tableStyleId>
              </a:tblPr>
              <a:tblGrid>
                <a:gridCol w="2923142">
                  <a:extLst>
                    <a:ext uri="{9D8B030D-6E8A-4147-A177-3AD203B41FA5}">
                      <a16:colId xmlns:a16="http://schemas.microsoft.com/office/drawing/2014/main" val="1256601465"/>
                    </a:ext>
                  </a:extLst>
                </a:gridCol>
                <a:gridCol w="1527349">
                  <a:extLst>
                    <a:ext uri="{9D8B030D-6E8A-4147-A177-3AD203B41FA5}">
                      <a16:colId xmlns:a16="http://schemas.microsoft.com/office/drawing/2014/main" val="1736972275"/>
                    </a:ext>
                  </a:extLst>
                </a:gridCol>
                <a:gridCol w="1386673">
                  <a:extLst>
                    <a:ext uri="{9D8B030D-6E8A-4147-A177-3AD203B41FA5}">
                      <a16:colId xmlns:a16="http://schemas.microsoft.com/office/drawing/2014/main" val="2341515675"/>
                    </a:ext>
                  </a:extLst>
                </a:gridCol>
                <a:gridCol w="1315996">
                  <a:extLst>
                    <a:ext uri="{9D8B030D-6E8A-4147-A177-3AD203B41FA5}">
                      <a16:colId xmlns:a16="http://schemas.microsoft.com/office/drawing/2014/main" val="2418275386"/>
                    </a:ext>
                  </a:extLst>
                </a:gridCol>
                <a:gridCol w="1547558">
                  <a:extLst>
                    <a:ext uri="{9D8B030D-6E8A-4147-A177-3AD203B41FA5}">
                      <a16:colId xmlns:a16="http://schemas.microsoft.com/office/drawing/2014/main" val="2390434970"/>
                    </a:ext>
                  </a:extLst>
                </a:gridCol>
                <a:gridCol w="1547558">
                  <a:extLst>
                    <a:ext uri="{9D8B030D-6E8A-4147-A177-3AD203B41FA5}">
                      <a16:colId xmlns:a16="http://schemas.microsoft.com/office/drawing/2014/main" val="1969791314"/>
                    </a:ext>
                  </a:extLst>
                </a:gridCol>
                <a:gridCol w="1547558">
                  <a:extLst>
                    <a:ext uri="{9D8B030D-6E8A-4147-A177-3AD203B41FA5}">
                      <a16:colId xmlns:a16="http://schemas.microsoft.com/office/drawing/2014/main" val="2648219554"/>
                    </a:ext>
                  </a:extLst>
                </a:gridCol>
              </a:tblGrid>
              <a:tr h="370840">
                <a:tc>
                  <a:txBody>
                    <a:bodyPr/>
                    <a:lstStyle/>
                    <a:p>
                      <a:pPr>
                        <a:lnSpc>
                          <a:spcPct val="100000"/>
                        </a:lnSpc>
                        <a:spcAft>
                          <a:spcPts val="0"/>
                        </a:spcAft>
                      </a:pPr>
                      <a:endParaRPr lang="en-US" sz="1800" dirty="0"/>
                    </a:p>
                  </a:txBody>
                  <a:tcPr/>
                </a:tc>
                <a:tc>
                  <a:txBody>
                    <a:bodyPr/>
                    <a:lstStyle/>
                    <a:p>
                      <a:pPr algn="ctr">
                        <a:lnSpc>
                          <a:spcPct val="100000"/>
                        </a:lnSpc>
                        <a:spcAft>
                          <a:spcPts val="0"/>
                        </a:spcAft>
                      </a:pPr>
                      <a:r>
                        <a:rPr lang="en-US" sz="1800" dirty="0"/>
                        <a:t>UMC (n=225)</a:t>
                      </a:r>
                    </a:p>
                  </a:txBody>
                  <a:tcPr anchor="ctr"/>
                </a:tc>
                <a:tc>
                  <a:txBody>
                    <a:bodyPr/>
                    <a:lstStyle/>
                    <a:p>
                      <a:pPr algn="ctr">
                        <a:lnSpc>
                          <a:spcPct val="100000"/>
                        </a:lnSpc>
                        <a:spcAft>
                          <a:spcPts val="0"/>
                        </a:spcAft>
                      </a:pPr>
                      <a:r>
                        <a:rPr lang="en-US" sz="1800" dirty="0"/>
                        <a:t>SA (n=222)</a:t>
                      </a:r>
                    </a:p>
                  </a:txBody>
                  <a:tcPr anchor="ctr"/>
                </a:tc>
                <a:tc>
                  <a:txBody>
                    <a:bodyPr/>
                    <a:lstStyle/>
                    <a:p>
                      <a:pPr algn="ctr">
                        <a:lnSpc>
                          <a:spcPct val="100000"/>
                        </a:lnSpc>
                        <a:spcAft>
                          <a:spcPts val="0"/>
                        </a:spcAft>
                      </a:pPr>
                      <a:r>
                        <a:rPr lang="en-US" sz="1800" dirty="0"/>
                        <a:t>EA (n=225)</a:t>
                      </a:r>
                    </a:p>
                  </a:txBody>
                  <a:tcPr anchor="ctr"/>
                </a:tc>
                <a:tc>
                  <a:txBody>
                    <a:bodyPr/>
                    <a:lstStyle/>
                    <a:p>
                      <a:pPr algn="ctr">
                        <a:lnSpc>
                          <a:spcPct val="100000"/>
                        </a:lnSpc>
                        <a:spcAft>
                          <a:spcPts val="0"/>
                        </a:spcAft>
                      </a:pPr>
                      <a:r>
                        <a:rPr lang="en-US" sz="1800" dirty="0"/>
                        <a:t>SA - UMC</a:t>
                      </a:r>
                    </a:p>
                  </a:txBody>
                  <a:tcPr anchor="ctr"/>
                </a:tc>
                <a:tc>
                  <a:txBody>
                    <a:bodyPr/>
                    <a:lstStyle/>
                    <a:p>
                      <a:pPr algn="ctr">
                        <a:lnSpc>
                          <a:spcPct val="100000"/>
                        </a:lnSpc>
                        <a:spcAft>
                          <a:spcPts val="0"/>
                        </a:spcAft>
                      </a:pPr>
                      <a:r>
                        <a:rPr lang="en-US" sz="1800" dirty="0"/>
                        <a:t>EA - UMC</a:t>
                      </a:r>
                    </a:p>
                  </a:txBody>
                  <a:tcPr anchor="ctr"/>
                </a:tc>
                <a:tc>
                  <a:txBody>
                    <a:bodyPr/>
                    <a:lstStyle/>
                    <a:p>
                      <a:pPr algn="ctr">
                        <a:lnSpc>
                          <a:spcPct val="100000"/>
                        </a:lnSpc>
                        <a:spcAft>
                          <a:spcPts val="0"/>
                        </a:spcAft>
                      </a:pPr>
                      <a:r>
                        <a:rPr lang="en-US" sz="1800" dirty="0"/>
                        <a:t>EA - SA</a:t>
                      </a:r>
                    </a:p>
                  </a:txBody>
                  <a:tcPr anchor="ctr"/>
                </a:tc>
                <a:extLst>
                  <a:ext uri="{0D108BD9-81ED-4DB2-BD59-A6C34878D82A}">
                    <a16:rowId xmlns:a16="http://schemas.microsoft.com/office/drawing/2014/main" val="3767798540"/>
                  </a:ext>
                </a:extLst>
              </a:tr>
              <a:tr h="370840">
                <a:tc>
                  <a:txBody>
                    <a:bodyPr/>
                    <a:lstStyle/>
                    <a:p>
                      <a:pPr marL="0" marR="0">
                        <a:lnSpc>
                          <a:spcPct val="107000"/>
                        </a:lnSpc>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Cost of the intervention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$988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$1,422</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$988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$1,422</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$434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9931725"/>
                  </a:ext>
                </a:extLst>
              </a:tr>
              <a:tr h="370840">
                <a:tc>
                  <a:txBody>
                    <a:bodyPr/>
                    <a:lstStyle/>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Hospital inpatient stays</a:t>
                      </a: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$249</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$474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-$1,127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$225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-$1,375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-$1,600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7620196"/>
                  </a:ext>
                </a:extLst>
              </a:tr>
              <a:tr h="370840">
                <a:tc>
                  <a:txBody>
                    <a:bodyPr/>
                    <a:lstStyle/>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Hospital ambulatory visits</a:t>
                      </a: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$27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-$116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-$85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-$144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-$113</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$31</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5385039"/>
                  </a:ext>
                </a:extLst>
              </a:tr>
              <a:tr h="370840">
                <a:tc>
                  <a:txBody>
                    <a:bodyPr/>
                    <a:lstStyle/>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Hospital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amb</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surgery visits</a:t>
                      </a: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-$33</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-$231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-$173</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-$198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-$140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$58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5571632"/>
                  </a:ext>
                </a:extLst>
              </a:tr>
              <a:tr h="370840">
                <a:tc>
                  <a:txBody>
                    <a:bodyPr/>
                    <a:lstStyle/>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Outpatient clinic visits</a:t>
                      </a: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-$111</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-$159</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-$179</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-$48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-$68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-$20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302581"/>
                  </a:ext>
                </a:extLst>
              </a:tr>
              <a:tr h="370840">
                <a:tc>
                  <a:txBody>
                    <a:bodyPr/>
                    <a:lstStyle/>
                    <a:p>
                      <a:pPr marL="0" marR="0">
                        <a:lnSpc>
                          <a:spcPct val="107000"/>
                        </a:lnSpc>
                        <a:spcAft>
                          <a:spcPts val="800"/>
                        </a:spcAft>
                      </a:pPr>
                      <a:r>
                        <a:rPr lang="en-US" sz="18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Email, telephone &amp; video visits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-$38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-$57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-$67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-$19</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-$28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-$9</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85133885"/>
                  </a:ext>
                </a:extLst>
              </a:tr>
              <a:tr h="370840">
                <a:tc>
                  <a:txBody>
                    <a:bodyPr/>
                    <a:lstStyle/>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Pharmacy fills/refills</a:t>
                      </a: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$38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-$31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-$165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-$69</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-$203</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-$134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3429928"/>
                  </a:ext>
                </a:extLst>
              </a:tr>
              <a:tr h="370840">
                <a:tc>
                  <a:txBody>
                    <a:bodyPr/>
                    <a:lstStyle/>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Other costs</a:t>
                      </a: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$27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-$12</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696510"/>
                  </a:ext>
                </a:extLst>
              </a:tr>
              <a:tr h="370840">
                <a:tc>
                  <a:txBody>
                    <a:bodyPr/>
                    <a:lstStyle/>
                    <a:p>
                      <a:pPr marL="0" marR="0">
                        <a:lnSpc>
                          <a:spcPct val="107000"/>
                        </a:lnSpc>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Health Care Sector Costs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$122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$883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-$369</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00000"/>
                        </a:lnSpc>
                        <a:spcAft>
                          <a:spcPts val="0"/>
                        </a:spcAft>
                      </a:pPr>
                      <a:r>
                        <a:rPr lang="en-US" sz="1800" b="1"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$762 </a:t>
                      </a:r>
                    </a:p>
                    <a:p>
                      <a:pPr marL="0" marR="0" algn="ctr">
                        <a:lnSpc>
                          <a:spcPct val="100000"/>
                        </a:lnSpc>
                        <a:spcAft>
                          <a:spcPts val="0"/>
                        </a:spcAft>
                      </a:pPr>
                      <a:r>
                        <a:rPr lang="en-US" sz="1800" b="1" kern="1200" dirty="0">
                          <a:solidFill>
                            <a:schemeClr val="dk1"/>
                          </a:solidFill>
                          <a:effectLst/>
                          <a:latin typeface="+mn-lt"/>
                          <a:ea typeface="+mn-ea"/>
                          <a:cs typeface="+mn-cs"/>
                        </a:rPr>
                        <a:t>(-$0.8k, $2.4k)</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00000"/>
                        </a:lnSpc>
                        <a:spcAft>
                          <a:spcPts val="0"/>
                        </a:spcAft>
                      </a:pPr>
                      <a:r>
                        <a:rPr lang="en-US" sz="1800" b="1"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-$491 </a:t>
                      </a:r>
                    </a:p>
                    <a:p>
                      <a:pPr marL="0" marR="0" algn="ctr">
                        <a:lnSpc>
                          <a:spcPct val="100000"/>
                        </a:lnSpc>
                        <a:spcAft>
                          <a:spcPts val="0"/>
                        </a:spcAft>
                      </a:pPr>
                      <a:r>
                        <a:rPr lang="en-US" sz="1800" b="1" kern="1200" dirty="0">
                          <a:solidFill>
                            <a:schemeClr val="dk1"/>
                          </a:solidFill>
                          <a:effectLst/>
                          <a:latin typeface="+mn-lt"/>
                          <a:ea typeface="+mn-ea"/>
                          <a:cs typeface="+mn-cs"/>
                        </a:rPr>
                        <a:t>(-$2.9, $1.1k)</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00000"/>
                        </a:lnSpc>
                        <a:spcAft>
                          <a:spcPts val="0"/>
                        </a:spcAft>
                      </a:pPr>
                      <a:r>
                        <a:rPr lang="en-US" sz="1800" b="1"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-$1,252 </a:t>
                      </a:r>
                    </a:p>
                    <a:p>
                      <a:pPr marL="0" marR="0" algn="ctr">
                        <a:lnSpc>
                          <a:spcPct val="100000"/>
                        </a:lnSpc>
                        <a:spcAft>
                          <a:spcPts val="0"/>
                        </a:spcAft>
                      </a:pPr>
                      <a:r>
                        <a:rPr lang="en-US" sz="1800" b="1" kern="1200" dirty="0">
                          <a:solidFill>
                            <a:schemeClr val="dk1"/>
                          </a:solidFill>
                          <a:effectLst/>
                          <a:latin typeface="+mn-lt"/>
                          <a:ea typeface="+mn-ea"/>
                          <a:cs typeface="+mn-cs"/>
                        </a:rPr>
                        <a:t>(-$3.4k, $0.4k)</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194329324"/>
                  </a:ext>
                </a:extLst>
              </a:tr>
              <a:tr h="370840">
                <a:tc>
                  <a:txBody>
                    <a:bodyPr/>
                    <a:lstStyle/>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Patient Copays &amp; Coinsurance</a:t>
                      </a: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-$31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-$113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-$101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Aft>
                          <a:spcPts val="0"/>
                        </a:spcAft>
                      </a:pPr>
                      <a:r>
                        <a:rPr lang="en-US" sz="1800" b="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-$81</a:t>
                      </a: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Aft>
                          <a:spcPts val="0"/>
                        </a:spcAft>
                      </a:pPr>
                      <a:r>
                        <a:rPr lang="en-US" sz="1800" b="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-$70</a:t>
                      </a: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Aft>
                          <a:spcPts val="0"/>
                        </a:spcAft>
                      </a:pPr>
                      <a:r>
                        <a:rPr lang="en-US" sz="1800" b="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$11</a:t>
                      </a: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7197359"/>
                  </a:ext>
                </a:extLst>
              </a:tr>
              <a:tr h="370840">
                <a:tc>
                  <a:txBody>
                    <a:bodyPr/>
                    <a:lstStyle/>
                    <a:p>
                      <a:pPr marL="0" marR="0">
                        <a:lnSpc>
                          <a:spcPct val="107000"/>
                        </a:lnSpc>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Medicare Costs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$153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$996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07000"/>
                        </a:lnSpc>
                        <a:spcAft>
                          <a:spcPts val="800"/>
                        </a:spcAft>
                      </a:pPr>
                      <a:r>
                        <a:rPr lang="en-US" sz="1800"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-$268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00000"/>
                        </a:lnSpc>
                        <a:spcAft>
                          <a:spcPts val="0"/>
                        </a:spcAft>
                      </a:pPr>
                      <a:r>
                        <a:rPr lang="en-US" sz="1800" b="1"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$843 </a:t>
                      </a:r>
                    </a:p>
                    <a:p>
                      <a:pPr marL="0" marR="0" algn="ctr">
                        <a:lnSpc>
                          <a:spcPct val="100000"/>
                        </a:lnSpc>
                        <a:spcAft>
                          <a:spcPts val="0"/>
                        </a:spcAft>
                      </a:pPr>
                      <a:r>
                        <a:rPr lang="en-US" sz="1800" b="1" kern="1200" dirty="0">
                          <a:solidFill>
                            <a:schemeClr val="dk1"/>
                          </a:solidFill>
                          <a:effectLst/>
                          <a:latin typeface="+mn-lt"/>
                          <a:ea typeface="+mn-ea"/>
                          <a:cs typeface="+mn-cs"/>
                        </a:rPr>
                        <a:t>(-$0.7k, $2.5k)</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00000"/>
                        </a:lnSpc>
                        <a:spcAft>
                          <a:spcPts val="0"/>
                        </a:spcAft>
                      </a:pPr>
                      <a:r>
                        <a:rPr lang="en-US" sz="1800" b="1"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-$421 </a:t>
                      </a:r>
                    </a:p>
                    <a:p>
                      <a:pPr marL="0" marR="0" algn="ctr">
                        <a:lnSpc>
                          <a:spcPct val="100000"/>
                        </a:lnSpc>
                        <a:spcAft>
                          <a:spcPts val="0"/>
                        </a:spcAft>
                      </a:pPr>
                      <a:r>
                        <a:rPr lang="en-US" sz="1800" b="1" kern="1200" dirty="0">
                          <a:solidFill>
                            <a:schemeClr val="dk1"/>
                          </a:solidFill>
                          <a:effectLst/>
                          <a:latin typeface="+mn-lt"/>
                          <a:ea typeface="+mn-ea"/>
                          <a:cs typeface="+mn-cs"/>
                        </a:rPr>
                        <a:t>(-$2.7k, $1.2k)</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00000"/>
                        </a:lnSpc>
                        <a:spcAft>
                          <a:spcPts val="0"/>
                        </a:spcAft>
                      </a:pPr>
                      <a:r>
                        <a:rPr lang="en-US" sz="1800" b="1" kern="100" dirty="0">
                          <a:solidFill>
                            <a:srgbClr val="000000"/>
                          </a:solidFill>
                          <a:effectLst/>
                          <a:latin typeface="Aptos Narrow" panose="020B0004020202020204" pitchFamily="34" charset="0"/>
                          <a:ea typeface="Calibri" panose="020F0502020204030204" pitchFamily="34" charset="0"/>
                          <a:cs typeface="Times New Roman" panose="02020603050405020304" pitchFamily="18" charset="0"/>
                        </a:rPr>
                        <a:t>-$1,264 </a:t>
                      </a:r>
                    </a:p>
                    <a:p>
                      <a:pPr marL="0" marR="0" algn="ctr">
                        <a:lnSpc>
                          <a:spcPct val="100000"/>
                        </a:lnSpc>
                        <a:spcAft>
                          <a:spcPts val="0"/>
                        </a:spcAft>
                      </a:pPr>
                      <a:r>
                        <a:rPr lang="en-US" sz="1800" b="1" kern="1200" dirty="0">
                          <a:solidFill>
                            <a:schemeClr val="dk1"/>
                          </a:solidFill>
                          <a:effectLst/>
                          <a:latin typeface="+mn-lt"/>
                          <a:ea typeface="+mn-ea"/>
                          <a:cs typeface="+mn-cs"/>
                        </a:rPr>
                        <a:t>(-$3.4k, $0.4k)</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3820226835"/>
                  </a:ext>
                </a:extLst>
              </a:tr>
            </a:tbl>
          </a:graphicData>
        </a:graphic>
      </p:graphicFrame>
      <p:sp>
        <p:nvSpPr>
          <p:cNvPr id="3" name="TextBox 21">
            <a:extLst>
              <a:ext uri="{FF2B5EF4-FFF2-40B4-BE49-F238E27FC236}">
                <a16:creationId xmlns:a16="http://schemas.microsoft.com/office/drawing/2014/main" id="{144DC018-A206-7151-7473-C431DBED0B14}"/>
              </a:ext>
            </a:extLst>
          </p:cNvPr>
          <p:cNvSpPr txBox="1">
            <a:spLocks noChangeArrowheads="1"/>
          </p:cNvSpPr>
          <p:nvPr/>
        </p:nvSpPr>
        <p:spPr bwMode="auto">
          <a:xfrm>
            <a:off x="309411" y="6426760"/>
            <a:ext cx="9960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solidFill>
                  <a:srgbClr val="002060"/>
                </a:solidFill>
              </a:rPr>
              <a:t>*Costs 95% bias-corrected and accelerated bootstrap CIs. All CIs adjusted for imputed missing data.</a:t>
            </a:r>
          </a:p>
        </p:txBody>
      </p:sp>
    </p:spTree>
    <p:extLst>
      <p:ext uri="{BB962C8B-B14F-4D97-AF65-F5344CB8AC3E}">
        <p14:creationId xmlns:p14="http://schemas.microsoft.com/office/powerpoint/2010/main" val="2005399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2B6DA-F442-693C-49D1-9E8975AD17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BC01F-1CE4-6464-E3E4-145394E0EA3C}"/>
              </a:ext>
            </a:extLst>
          </p:cNvPr>
          <p:cNvSpPr>
            <a:spLocks noGrp="1"/>
          </p:cNvSpPr>
          <p:nvPr>
            <p:ph type="title"/>
          </p:nvPr>
        </p:nvSpPr>
        <p:spPr/>
        <p:txBody>
          <a:bodyPr>
            <a:normAutofit/>
          </a:bodyPr>
          <a:lstStyle/>
          <a:p>
            <a:r>
              <a:rPr lang="en-US" sz="3200" dirty="0"/>
              <a:t>Health Care Sector Cost / QALY Cost-Effectiveness Plane</a:t>
            </a:r>
          </a:p>
        </p:txBody>
      </p:sp>
      <p:graphicFrame>
        <p:nvGraphicFramePr>
          <p:cNvPr id="3" name="Chart 2">
            <a:extLst>
              <a:ext uri="{FF2B5EF4-FFF2-40B4-BE49-F238E27FC236}">
                <a16:creationId xmlns:a16="http://schemas.microsoft.com/office/drawing/2014/main" id="{D877ED4D-2FE1-B0BA-80C1-649BCF250ECA}"/>
              </a:ext>
            </a:extLst>
          </p:cNvPr>
          <p:cNvGraphicFramePr>
            <a:graphicFrameLocks/>
          </p:cNvGraphicFramePr>
          <p:nvPr/>
        </p:nvGraphicFramePr>
        <p:xfrm>
          <a:off x="1306284" y="1727834"/>
          <a:ext cx="9314822" cy="48337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3FF5972-A1F1-A559-74F5-64C73F3F5503}"/>
              </a:ext>
            </a:extLst>
          </p:cNvPr>
          <p:cNvSpPr txBox="1"/>
          <p:nvPr/>
        </p:nvSpPr>
        <p:spPr>
          <a:xfrm>
            <a:off x="8289896" y="2049866"/>
            <a:ext cx="2756267" cy="646331"/>
          </a:xfrm>
          <a:prstGeom prst="rect">
            <a:avLst/>
          </a:prstGeom>
          <a:noFill/>
        </p:spPr>
        <p:txBody>
          <a:bodyPr wrap="none" rtlCol="0">
            <a:spAutoFit/>
          </a:bodyPr>
          <a:lstStyle/>
          <a:p>
            <a:r>
              <a:rPr lang="en-US" dirty="0"/>
              <a:t>SA – UMC: 16% cost saving</a:t>
            </a:r>
          </a:p>
          <a:p>
            <a:r>
              <a:rPr lang="en-US" dirty="0"/>
              <a:t>EA – UMC: 64% cost saving </a:t>
            </a:r>
          </a:p>
        </p:txBody>
      </p:sp>
    </p:spTree>
    <p:extLst>
      <p:ext uri="{BB962C8B-B14F-4D97-AF65-F5344CB8AC3E}">
        <p14:creationId xmlns:p14="http://schemas.microsoft.com/office/powerpoint/2010/main" val="216188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C7049-166D-DC95-6B5E-4A037DCFB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0974C-3218-4FE9-80CC-E904B2A082F5}"/>
              </a:ext>
            </a:extLst>
          </p:cNvPr>
          <p:cNvSpPr>
            <a:spLocks noGrp="1"/>
          </p:cNvSpPr>
          <p:nvPr>
            <p:ph type="title"/>
          </p:nvPr>
        </p:nvSpPr>
        <p:spPr/>
        <p:txBody>
          <a:bodyPr>
            <a:normAutofit/>
          </a:bodyPr>
          <a:lstStyle/>
          <a:p>
            <a:r>
              <a:rPr lang="en-US" dirty="0"/>
              <a:t>Summary of Results</a:t>
            </a:r>
            <a:endParaRPr lang="en-US" sz="3200" dirty="0"/>
          </a:p>
        </p:txBody>
      </p:sp>
      <p:sp>
        <p:nvSpPr>
          <p:cNvPr id="3" name="Content Placeholder 2">
            <a:extLst>
              <a:ext uri="{FF2B5EF4-FFF2-40B4-BE49-F238E27FC236}">
                <a16:creationId xmlns:a16="http://schemas.microsoft.com/office/drawing/2014/main" id="{2FAD37E4-FD11-36FD-A660-F893BCFED0F4}"/>
              </a:ext>
            </a:extLst>
          </p:cNvPr>
          <p:cNvSpPr txBox="1">
            <a:spLocks/>
          </p:cNvSpPr>
          <p:nvPr/>
        </p:nvSpPr>
        <p:spPr>
          <a:xfrm>
            <a:off x="1102161" y="1567543"/>
            <a:ext cx="9910829" cy="517099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pPr>
            <a:r>
              <a:rPr lang="en-US" altLang="en-US" dirty="0"/>
              <a:t>Results are all per participant over one year</a:t>
            </a:r>
          </a:p>
          <a:p>
            <a:pPr>
              <a:lnSpc>
                <a:spcPct val="110000"/>
              </a:lnSpc>
              <a:spcBef>
                <a:spcPts val="600"/>
              </a:spcBef>
            </a:pPr>
            <a:r>
              <a:rPr lang="en-US" altLang="en-US" dirty="0"/>
              <a:t>SA compared to UMC – cost-effectiveness depends:</a:t>
            </a:r>
          </a:p>
          <a:p>
            <a:pPr lvl="1">
              <a:lnSpc>
                <a:spcPct val="110000"/>
              </a:lnSpc>
              <a:spcBef>
                <a:spcPts val="600"/>
              </a:spcBef>
            </a:pPr>
            <a:r>
              <a:rPr lang="en-US" altLang="en-US" dirty="0"/>
              <a:t>Increased total health care sector costs by $762</a:t>
            </a:r>
          </a:p>
          <a:p>
            <a:pPr lvl="2">
              <a:lnSpc>
                <a:spcPct val="110000"/>
              </a:lnSpc>
              <a:spcBef>
                <a:spcPts val="600"/>
              </a:spcBef>
            </a:pPr>
            <a:r>
              <a:rPr lang="en-US" altLang="en-US" dirty="0"/>
              <a:t>ICER: $54,429/QALY</a:t>
            </a:r>
          </a:p>
          <a:p>
            <a:pPr lvl="1">
              <a:lnSpc>
                <a:spcPct val="110000"/>
              </a:lnSpc>
              <a:spcBef>
                <a:spcPts val="600"/>
              </a:spcBef>
            </a:pPr>
            <a:r>
              <a:rPr lang="en-US" altLang="en-US" dirty="0"/>
              <a:t>Increased total Medicare costs by $843</a:t>
            </a:r>
          </a:p>
          <a:p>
            <a:pPr lvl="2">
              <a:lnSpc>
                <a:spcPct val="110000"/>
              </a:lnSpc>
              <a:spcBef>
                <a:spcPts val="600"/>
              </a:spcBef>
            </a:pPr>
            <a:r>
              <a:rPr lang="en-US" altLang="en-US" dirty="0"/>
              <a:t>ICER: $60,214/QALY</a:t>
            </a:r>
          </a:p>
          <a:p>
            <a:pPr lvl="1">
              <a:lnSpc>
                <a:spcPct val="110000"/>
              </a:lnSpc>
              <a:spcBef>
                <a:spcPts val="600"/>
              </a:spcBef>
            </a:pPr>
            <a:r>
              <a:rPr lang="en-US" altLang="en-US" dirty="0"/>
              <a:t>QALY gain of 0.014</a:t>
            </a:r>
          </a:p>
          <a:p>
            <a:pPr lvl="1">
              <a:lnSpc>
                <a:spcPct val="110000"/>
              </a:lnSpc>
              <a:spcBef>
                <a:spcPts val="600"/>
              </a:spcBef>
            </a:pPr>
            <a:r>
              <a:rPr lang="en-US" altLang="en-US" dirty="0"/>
              <a:t>Proportion achieving RMDQ MCID increased by 0.069</a:t>
            </a:r>
          </a:p>
          <a:p>
            <a:pPr>
              <a:lnSpc>
                <a:spcPct val="110000"/>
              </a:lnSpc>
              <a:spcBef>
                <a:spcPts val="600"/>
              </a:spcBef>
            </a:pPr>
            <a:r>
              <a:rPr lang="en-US" altLang="en-US" dirty="0"/>
              <a:t>EA compared to UMC – cost saving (dominant):</a:t>
            </a:r>
          </a:p>
          <a:p>
            <a:pPr lvl="1">
              <a:lnSpc>
                <a:spcPct val="110000"/>
              </a:lnSpc>
              <a:spcBef>
                <a:spcPts val="600"/>
              </a:spcBef>
            </a:pPr>
            <a:r>
              <a:rPr lang="en-US" altLang="en-US" dirty="0"/>
              <a:t>Reduced total health care sector costs by $491</a:t>
            </a:r>
          </a:p>
          <a:p>
            <a:pPr lvl="1">
              <a:lnSpc>
                <a:spcPct val="110000"/>
              </a:lnSpc>
              <a:spcBef>
                <a:spcPts val="600"/>
              </a:spcBef>
            </a:pPr>
            <a:r>
              <a:rPr lang="en-US" altLang="en-US" dirty="0"/>
              <a:t>Reduced total Medicare costs by $421</a:t>
            </a:r>
          </a:p>
          <a:p>
            <a:pPr lvl="1">
              <a:lnSpc>
                <a:spcPct val="110000"/>
              </a:lnSpc>
              <a:spcBef>
                <a:spcPts val="600"/>
              </a:spcBef>
            </a:pPr>
            <a:r>
              <a:rPr lang="en-US" altLang="en-US" dirty="0"/>
              <a:t>QALY gain of 0.037</a:t>
            </a:r>
          </a:p>
          <a:p>
            <a:pPr lvl="1">
              <a:lnSpc>
                <a:spcPct val="110000"/>
              </a:lnSpc>
              <a:spcBef>
                <a:spcPts val="600"/>
              </a:spcBef>
            </a:pPr>
            <a:r>
              <a:rPr lang="en-US" altLang="en-US" dirty="0"/>
              <a:t>Proportion achieving RMDQ MCID increased by 0.185</a:t>
            </a:r>
          </a:p>
        </p:txBody>
      </p:sp>
    </p:spTree>
    <p:extLst>
      <p:ext uri="{BB962C8B-B14F-4D97-AF65-F5344CB8AC3E}">
        <p14:creationId xmlns:p14="http://schemas.microsoft.com/office/powerpoint/2010/main" val="665014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32" name="Picture 1031">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33" name="Rectangle 1032">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34" name="Picture 1033">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035" name="Picture 1034">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037" name="Straight Connector 1036">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039" name="Rectangle 1038">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1" name="Group 1040">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042" name="Picture 1041">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43" name="Rectangle 1042">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44" name="Picture 1043">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45" name="Picture 1044">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AC8A67EE-A112-937C-D1B0-7F737F60D8F9}"/>
              </a:ext>
            </a:extLst>
          </p:cNvPr>
          <p:cNvSpPr>
            <a:spLocks noGrp="1"/>
          </p:cNvSpPr>
          <p:nvPr>
            <p:ph type="title"/>
          </p:nvPr>
        </p:nvSpPr>
        <p:spPr>
          <a:xfrm>
            <a:off x="6553770" y="1041401"/>
            <a:ext cx="4538526" cy="2345264"/>
          </a:xfrm>
        </p:spPr>
        <p:txBody>
          <a:bodyPr vert="horz" lIns="91440" tIns="45720" rIns="91440" bIns="45720" rtlCol="0" anchor="b">
            <a:noAutofit/>
          </a:bodyPr>
          <a:lstStyle/>
          <a:p>
            <a:pPr>
              <a:lnSpc>
                <a:spcPct val="90000"/>
              </a:lnSpc>
            </a:pPr>
            <a:r>
              <a:rPr lang="en-US" sz="2200" dirty="0"/>
              <a:t>FQHC that has lean administration in clinical operations and research: focus  on efficiency and leveraging existing processes</a:t>
            </a:r>
            <a:br>
              <a:rPr lang="en-US" sz="2200" dirty="0"/>
            </a:br>
            <a:br>
              <a:rPr lang="en-US" sz="2200" dirty="0"/>
            </a:br>
            <a:r>
              <a:rPr lang="en-US" sz="2200" dirty="0"/>
              <a:t>Analogous approach to clinical process</a:t>
            </a:r>
          </a:p>
        </p:txBody>
      </p:sp>
      <p:sp>
        <p:nvSpPr>
          <p:cNvPr id="3" name="Text Placeholder 2">
            <a:extLst>
              <a:ext uri="{FF2B5EF4-FFF2-40B4-BE49-F238E27FC236}">
                <a16:creationId xmlns:a16="http://schemas.microsoft.com/office/drawing/2014/main" id="{5C1F69C0-11E7-111F-0C99-F532518EC5B2}"/>
              </a:ext>
            </a:extLst>
          </p:cNvPr>
          <p:cNvSpPr>
            <a:spLocks noGrp="1"/>
          </p:cNvSpPr>
          <p:nvPr>
            <p:ph type="body" idx="1"/>
          </p:nvPr>
        </p:nvSpPr>
        <p:spPr>
          <a:xfrm>
            <a:off x="6579045" y="3996265"/>
            <a:ext cx="4513252" cy="1594794"/>
          </a:xfrm>
        </p:spPr>
        <p:txBody>
          <a:bodyPr vert="horz" lIns="91440" tIns="45720" rIns="91440" bIns="45720" rtlCol="0" anchor="t">
            <a:normAutofit/>
          </a:bodyPr>
          <a:lstStyle/>
          <a:p>
            <a:r>
              <a:rPr lang="en-US" sz="2400" dirty="0"/>
              <a:t>Dr. Raymond Teets</a:t>
            </a:r>
          </a:p>
          <a:p>
            <a:r>
              <a:rPr lang="en-US" b="1" dirty="0"/>
              <a:t>Institute for Family Health</a:t>
            </a:r>
          </a:p>
          <a:p>
            <a:r>
              <a:rPr lang="en-US" b="1" dirty="0"/>
              <a:t>New York City </a:t>
            </a:r>
            <a:r>
              <a:rPr lang="en-US" dirty="0"/>
              <a:t>and Hudson Valley</a:t>
            </a:r>
          </a:p>
        </p:txBody>
      </p:sp>
      <p:sp>
        <p:nvSpPr>
          <p:cNvPr id="1047" name="Rectangle 1046">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stitute for Family Health – CHIPA">
            <a:extLst>
              <a:ext uri="{FF2B5EF4-FFF2-40B4-BE49-F238E27FC236}">
                <a16:creationId xmlns:a16="http://schemas.microsoft.com/office/drawing/2014/main" id="{C1F22BE3-8AD8-FCE5-F192-BDA997BE5F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5506" r="18335" b="1"/>
          <a:stretch/>
        </p:blipFill>
        <p:spPr bwMode="auto">
          <a:xfrm>
            <a:off x="1412683" y="1410208"/>
            <a:ext cx="4348925"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1049" name="Straight Connector 1048">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423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95FDEAB-D2F5-082F-017F-C12F5AB0D9D9}"/>
              </a:ext>
            </a:extLst>
          </p:cNvPr>
          <p:cNvSpPr>
            <a:spLocks noGrp="1"/>
          </p:cNvSpPr>
          <p:nvPr>
            <p:ph type="title"/>
          </p:nvPr>
        </p:nvSpPr>
        <p:spPr>
          <a:xfrm>
            <a:off x="807719" y="1055077"/>
            <a:ext cx="3250714" cy="4794578"/>
          </a:xfrm>
        </p:spPr>
        <p:txBody>
          <a:bodyPr>
            <a:normAutofit/>
          </a:bodyPr>
          <a:lstStyle/>
          <a:p>
            <a:r>
              <a:rPr lang="en-US" dirty="0">
                <a:solidFill>
                  <a:srgbClr val="262626"/>
                </a:solidFill>
                <a:effectLst/>
                <a:ea typeface="Aptos" panose="020B0004020202020204" pitchFamily="34" charset="0"/>
              </a:rPr>
              <a:t>Common barriers to access  acupuncture</a:t>
            </a:r>
            <a:endParaRPr lang="en-US" dirty="0">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7A8705C-E376-F31F-3996-4A137D7050F5}"/>
              </a:ext>
            </a:extLst>
          </p:cNvPr>
          <p:cNvGraphicFramePr>
            <a:graphicFrameLocks noGrp="1"/>
          </p:cNvGraphicFramePr>
          <p:nvPr>
            <p:ph idx="1"/>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53270612-6341-38B9-D46F-9CD9293355F7}"/>
              </a:ext>
            </a:extLst>
          </p:cNvPr>
          <p:cNvSpPr txBox="1"/>
          <p:nvPr/>
        </p:nvSpPr>
        <p:spPr>
          <a:xfrm>
            <a:off x="5329989" y="5849655"/>
            <a:ext cx="6665495" cy="923330"/>
          </a:xfrm>
          <a:prstGeom prst="rect">
            <a:avLst/>
          </a:prstGeom>
          <a:noFill/>
        </p:spPr>
        <p:txBody>
          <a:bodyPr wrap="square" rtlCol="0">
            <a:spAutoFit/>
          </a:bodyPr>
          <a:lstStyle/>
          <a:p>
            <a:r>
              <a:rPr lang="en-US" dirty="0"/>
              <a:t>Le, </a:t>
            </a:r>
            <a:r>
              <a:rPr lang="en-US" dirty="0" err="1"/>
              <a:t>Almaw</a:t>
            </a:r>
            <a:r>
              <a:rPr lang="en-US" dirty="0"/>
              <a:t>, Rinaldi et al, Front Public Health, 2023</a:t>
            </a:r>
          </a:p>
          <a:p>
            <a:r>
              <a:rPr lang="en-US" dirty="0"/>
              <a:t>Saper, Glob Adv Health Med, 2016</a:t>
            </a:r>
          </a:p>
          <a:p>
            <a:r>
              <a:rPr lang="en-US" dirty="0"/>
              <a:t>Li, Darby, </a:t>
            </a:r>
            <a:r>
              <a:rPr lang="en-US" dirty="0" err="1"/>
              <a:t>Akpotu</a:t>
            </a:r>
            <a:r>
              <a:rPr lang="en-US" dirty="0"/>
              <a:t>, J </a:t>
            </a:r>
            <a:r>
              <a:rPr lang="en-US" dirty="0" err="1"/>
              <a:t>Integr</a:t>
            </a:r>
            <a:r>
              <a:rPr lang="en-US" dirty="0"/>
              <a:t> Complement Med, 2024</a:t>
            </a:r>
          </a:p>
        </p:txBody>
      </p:sp>
    </p:spTree>
    <p:extLst>
      <p:ext uri="{BB962C8B-B14F-4D97-AF65-F5344CB8AC3E}">
        <p14:creationId xmlns:p14="http://schemas.microsoft.com/office/powerpoint/2010/main" val="176321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7D3F9D9-AAAE-4D83-EB82-10BA82A2F9DB}"/>
              </a:ext>
            </a:extLst>
          </p:cNvPr>
          <p:cNvSpPr/>
          <p:nvPr/>
        </p:nvSpPr>
        <p:spPr>
          <a:xfrm>
            <a:off x="1327514" y="1376420"/>
            <a:ext cx="8343060" cy="1596079"/>
          </a:xfrm>
          <a:custGeom>
            <a:avLst/>
            <a:gdLst>
              <a:gd name="connsiteX0" fmla="*/ 0 w 8343060"/>
              <a:gd name="connsiteY0" fmla="*/ 159608 h 1596079"/>
              <a:gd name="connsiteX1" fmla="*/ 159608 w 8343060"/>
              <a:gd name="connsiteY1" fmla="*/ 0 h 1596079"/>
              <a:gd name="connsiteX2" fmla="*/ 8183452 w 8343060"/>
              <a:gd name="connsiteY2" fmla="*/ 0 h 1596079"/>
              <a:gd name="connsiteX3" fmla="*/ 8343060 w 8343060"/>
              <a:gd name="connsiteY3" fmla="*/ 159608 h 1596079"/>
              <a:gd name="connsiteX4" fmla="*/ 8343060 w 8343060"/>
              <a:gd name="connsiteY4" fmla="*/ 1436471 h 1596079"/>
              <a:gd name="connsiteX5" fmla="*/ 8183452 w 8343060"/>
              <a:gd name="connsiteY5" fmla="*/ 1596079 h 1596079"/>
              <a:gd name="connsiteX6" fmla="*/ 159608 w 8343060"/>
              <a:gd name="connsiteY6" fmla="*/ 1596079 h 1596079"/>
              <a:gd name="connsiteX7" fmla="*/ 0 w 8343060"/>
              <a:gd name="connsiteY7" fmla="*/ 1436471 h 1596079"/>
              <a:gd name="connsiteX8" fmla="*/ 0 w 8343060"/>
              <a:gd name="connsiteY8" fmla="*/ 159608 h 159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3060" h="1596079">
                <a:moveTo>
                  <a:pt x="0" y="159608"/>
                </a:moveTo>
                <a:cubicBezTo>
                  <a:pt x="0" y="71459"/>
                  <a:pt x="71459" y="0"/>
                  <a:pt x="159608" y="0"/>
                </a:cubicBezTo>
                <a:lnTo>
                  <a:pt x="8183452" y="0"/>
                </a:lnTo>
                <a:cubicBezTo>
                  <a:pt x="8271601" y="0"/>
                  <a:pt x="8343060" y="71459"/>
                  <a:pt x="8343060" y="159608"/>
                </a:cubicBezTo>
                <a:lnTo>
                  <a:pt x="8343060" y="1436471"/>
                </a:lnTo>
                <a:cubicBezTo>
                  <a:pt x="8343060" y="1524620"/>
                  <a:pt x="8271601" y="1596079"/>
                  <a:pt x="8183452" y="1596079"/>
                </a:cubicBezTo>
                <a:lnTo>
                  <a:pt x="159608" y="1596079"/>
                </a:lnTo>
                <a:cubicBezTo>
                  <a:pt x="71459" y="1596079"/>
                  <a:pt x="0" y="1524620"/>
                  <a:pt x="0" y="1436471"/>
                </a:cubicBezTo>
                <a:lnTo>
                  <a:pt x="0" y="15960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04419" tIns="76200" rIns="137161" bIns="76200" numCol="1" spcCol="1270" anchor="ctr" anchorCtr="0">
            <a:noAutofit/>
          </a:bodyPr>
          <a:lstStyle/>
          <a:p>
            <a:pPr marL="182880" marR="0" lvl="0" indent="0" algn="l" defTabSz="889000" rtl="0" eaLnBrk="1" fontAlgn="auto" latinLnBrk="0" hangingPunct="1">
              <a:lnSpc>
                <a:spcPct val="10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History: </a:t>
            </a:r>
            <a:r>
              <a:rPr kumimoji="0" lang="en-US" sz="2000" b="0" i="0" u="none" strike="noStrike" kern="1200" cap="none" spc="0" normalizeH="0" baseline="0" noProof="0" dirty="0">
                <a:ln>
                  <a:noFill/>
                </a:ln>
                <a:solidFill>
                  <a:srgbClr val="FFFFFF"/>
                </a:solidFill>
                <a:effectLst/>
                <a:uLnTx/>
                <a:uFillTx/>
                <a:latin typeface="Arial"/>
                <a:ea typeface="+mn-ea"/>
                <a:cs typeface="+mn-cs"/>
              </a:rPr>
              <a:t>Initiated in 2012 via the NIH Common Fund, now transitioned to sustained funding from multiple NIH Institutes and Centers plus NIH HEAL Initiative</a:t>
            </a:r>
          </a:p>
        </p:txBody>
      </p:sp>
      <p:sp>
        <p:nvSpPr>
          <p:cNvPr id="4" name="Rounded Rectangle 3">
            <a:extLst>
              <a:ext uri="{FF2B5EF4-FFF2-40B4-BE49-F238E27FC236}">
                <a16:creationId xmlns:a16="http://schemas.microsoft.com/office/drawing/2014/main" id="{137F528F-A47D-3C7B-71F8-9C98DD5ABBDA}"/>
              </a:ext>
            </a:extLst>
          </p:cNvPr>
          <p:cNvSpPr/>
          <p:nvPr/>
        </p:nvSpPr>
        <p:spPr>
          <a:xfrm>
            <a:off x="1487121" y="1536027"/>
            <a:ext cx="1668612" cy="1276863"/>
          </a:xfrm>
          <a:prstGeom prst="roundRect">
            <a:avLst>
              <a:gd name="adj" fmla="val 1000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544183"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srgbClr val="FFFFFF">
                  <a:hueOff val="0"/>
                  <a:satOff val="0"/>
                  <a:lumOff val="0"/>
                  <a:alphaOff val="0"/>
                </a:srgbClr>
              </a:solidFill>
              <a:effectLst/>
              <a:uLnTx/>
              <a:uFillTx/>
              <a:latin typeface="Arial"/>
              <a:ea typeface="+mn-ea"/>
              <a:cs typeface="+mn-cs"/>
            </a:endParaRPr>
          </a:p>
        </p:txBody>
      </p:sp>
      <p:sp>
        <p:nvSpPr>
          <p:cNvPr id="6" name="Freeform 5">
            <a:extLst>
              <a:ext uri="{FF2B5EF4-FFF2-40B4-BE49-F238E27FC236}">
                <a16:creationId xmlns:a16="http://schemas.microsoft.com/office/drawing/2014/main" id="{EAA01973-D915-C8BE-3C0D-CF5BAD8DD13C}"/>
              </a:ext>
            </a:extLst>
          </p:cNvPr>
          <p:cNvSpPr/>
          <p:nvPr/>
        </p:nvSpPr>
        <p:spPr>
          <a:xfrm>
            <a:off x="1327514" y="3132106"/>
            <a:ext cx="8343060" cy="1596079"/>
          </a:xfrm>
          <a:custGeom>
            <a:avLst/>
            <a:gdLst>
              <a:gd name="connsiteX0" fmla="*/ 0 w 8343060"/>
              <a:gd name="connsiteY0" fmla="*/ 159608 h 1596079"/>
              <a:gd name="connsiteX1" fmla="*/ 159608 w 8343060"/>
              <a:gd name="connsiteY1" fmla="*/ 0 h 1596079"/>
              <a:gd name="connsiteX2" fmla="*/ 8183452 w 8343060"/>
              <a:gd name="connsiteY2" fmla="*/ 0 h 1596079"/>
              <a:gd name="connsiteX3" fmla="*/ 8343060 w 8343060"/>
              <a:gd name="connsiteY3" fmla="*/ 159608 h 1596079"/>
              <a:gd name="connsiteX4" fmla="*/ 8343060 w 8343060"/>
              <a:gd name="connsiteY4" fmla="*/ 1436471 h 1596079"/>
              <a:gd name="connsiteX5" fmla="*/ 8183452 w 8343060"/>
              <a:gd name="connsiteY5" fmla="*/ 1596079 h 1596079"/>
              <a:gd name="connsiteX6" fmla="*/ 159608 w 8343060"/>
              <a:gd name="connsiteY6" fmla="*/ 1596079 h 1596079"/>
              <a:gd name="connsiteX7" fmla="*/ 0 w 8343060"/>
              <a:gd name="connsiteY7" fmla="*/ 1436471 h 1596079"/>
              <a:gd name="connsiteX8" fmla="*/ 0 w 8343060"/>
              <a:gd name="connsiteY8" fmla="*/ 159608 h 159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3060" h="1596079">
                <a:moveTo>
                  <a:pt x="0" y="159608"/>
                </a:moveTo>
                <a:cubicBezTo>
                  <a:pt x="0" y="71459"/>
                  <a:pt x="71459" y="0"/>
                  <a:pt x="159608" y="0"/>
                </a:cubicBezTo>
                <a:lnTo>
                  <a:pt x="8183452" y="0"/>
                </a:lnTo>
                <a:cubicBezTo>
                  <a:pt x="8271601" y="0"/>
                  <a:pt x="8343060" y="71459"/>
                  <a:pt x="8343060" y="159608"/>
                </a:cubicBezTo>
                <a:lnTo>
                  <a:pt x="8343060" y="1436471"/>
                </a:lnTo>
                <a:cubicBezTo>
                  <a:pt x="8343060" y="1524620"/>
                  <a:pt x="8271601" y="1596079"/>
                  <a:pt x="8183452" y="1596079"/>
                </a:cubicBezTo>
                <a:lnTo>
                  <a:pt x="159608" y="1596079"/>
                </a:lnTo>
                <a:cubicBezTo>
                  <a:pt x="71459" y="1596079"/>
                  <a:pt x="0" y="1524620"/>
                  <a:pt x="0" y="1436471"/>
                </a:cubicBezTo>
                <a:lnTo>
                  <a:pt x="0" y="15960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04419" tIns="76200" rIns="137161" bIns="76200" numCol="1" spcCol="1270" anchor="ctr" anchorCtr="0">
            <a:noAutofit/>
          </a:bodyPr>
          <a:lstStyle/>
          <a:p>
            <a:pPr marL="182880" marR="0" lvl="0" indent="0" algn="l" defTabSz="889000" rtl="0" eaLnBrk="1" fontAlgn="auto" latinLnBrk="0" hangingPunct="1">
              <a:lnSpc>
                <a:spcPct val="10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Goal: </a:t>
            </a:r>
            <a:r>
              <a:rPr kumimoji="0" lang="en-US" sz="2000" b="0" i="0" u="none" strike="noStrike" kern="1200" cap="none" spc="0" normalizeH="0" baseline="0" noProof="0" dirty="0">
                <a:ln>
                  <a:noFill/>
                </a:ln>
                <a:solidFill>
                  <a:srgbClr val="FFFFFF"/>
                </a:solidFill>
                <a:effectLst/>
                <a:uLnTx/>
                <a:uFillTx/>
                <a:latin typeface="Arial"/>
                <a:ea typeface="+mn-ea"/>
                <a:cs typeface="+mn-cs"/>
              </a:rPr>
              <a:t>Strengthen the national capacity to implement cost-effective, large-scale research studies that engage healthcare delivery organizations as partners</a:t>
            </a:r>
          </a:p>
        </p:txBody>
      </p:sp>
      <p:sp>
        <p:nvSpPr>
          <p:cNvPr id="7" name="Rounded Rectangle 6">
            <a:extLst>
              <a:ext uri="{FF2B5EF4-FFF2-40B4-BE49-F238E27FC236}">
                <a16:creationId xmlns:a16="http://schemas.microsoft.com/office/drawing/2014/main" id="{720753CC-55FE-DF50-B920-B34377F6F4BC}"/>
              </a:ext>
            </a:extLst>
          </p:cNvPr>
          <p:cNvSpPr/>
          <p:nvPr/>
        </p:nvSpPr>
        <p:spPr>
          <a:xfrm>
            <a:off x="1487121" y="3298418"/>
            <a:ext cx="1668612" cy="1276863"/>
          </a:xfrm>
          <a:prstGeom prst="roundRect">
            <a:avLst>
              <a:gd name="adj" fmla="val 10000"/>
            </a:avLst>
          </a:prstGeom>
          <a:blipFill>
            <a:blip r:embed="rId3" cstate="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544183"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srgbClr val="FFFFFF">
                  <a:hueOff val="0"/>
                  <a:satOff val="0"/>
                  <a:lumOff val="0"/>
                  <a:alphaOff val="0"/>
                </a:srgbClr>
              </a:solidFill>
              <a:effectLst/>
              <a:uLnTx/>
              <a:uFillTx/>
              <a:latin typeface="Arial"/>
              <a:ea typeface="+mn-ea"/>
              <a:cs typeface="+mn-cs"/>
            </a:endParaRPr>
          </a:p>
        </p:txBody>
      </p:sp>
      <p:sp>
        <p:nvSpPr>
          <p:cNvPr id="8" name="Freeform 7">
            <a:extLst>
              <a:ext uri="{FF2B5EF4-FFF2-40B4-BE49-F238E27FC236}">
                <a16:creationId xmlns:a16="http://schemas.microsoft.com/office/drawing/2014/main" id="{681ED2C4-C31A-54E8-2D49-2AE1959CBE8B}"/>
              </a:ext>
            </a:extLst>
          </p:cNvPr>
          <p:cNvSpPr/>
          <p:nvPr/>
        </p:nvSpPr>
        <p:spPr>
          <a:xfrm>
            <a:off x="1327514" y="4887793"/>
            <a:ext cx="8343060" cy="1596079"/>
          </a:xfrm>
          <a:custGeom>
            <a:avLst/>
            <a:gdLst>
              <a:gd name="connsiteX0" fmla="*/ 0 w 8343060"/>
              <a:gd name="connsiteY0" fmla="*/ 159608 h 1596079"/>
              <a:gd name="connsiteX1" fmla="*/ 159608 w 8343060"/>
              <a:gd name="connsiteY1" fmla="*/ 0 h 1596079"/>
              <a:gd name="connsiteX2" fmla="*/ 8183452 w 8343060"/>
              <a:gd name="connsiteY2" fmla="*/ 0 h 1596079"/>
              <a:gd name="connsiteX3" fmla="*/ 8343060 w 8343060"/>
              <a:gd name="connsiteY3" fmla="*/ 159608 h 1596079"/>
              <a:gd name="connsiteX4" fmla="*/ 8343060 w 8343060"/>
              <a:gd name="connsiteY4" fmla="*/ 1436471 h 1596079"/>
              <a:gd name="connsiteX5" fmla="*/ 8183452 w 8343060"/>
              <a:gd name="connsiteY5" fmla="*/ 1596079 h 1596079"/>
              <a:gd name="connsiteX6" fmla="*/ 159608 w 8343060"/>
              <a:gd name="connsiteY6" fmla="*/ 1596079 h 1596079"/>
              <a:gd name="connsiteX7" fmla="*/ 0 w 8343060"/>
              <a:gd name="connsiteY7" fmla="*/ 1436471 h 1596079"/>
              <a:gd name="connsiteX8" fmla="*/ 0 w 8343060"/>
              <a:gd name="connsiteY8" fmla="*/ 159608 h 159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3060" h="1596079">
                <a:moveTo>
                  <a:pt x="0" y="159608"/>
                </a:moveTo>
                <a:cubicBezTo>
                  <a:pt x="0" y="71459"/>
                  <a:pt x="71459" y="0"/>
                  <a:pt x="159608" y="0"/>
                </a:cubicBezTo>
                <a:lnTo>
                  <a:pt x="8183452" y="0"/>
                </a:lnTo>
                <a:cubicBezTo>
                  <a:pt x="8271601" y="0"/>
                  <a:pt x="8343060" y="71459"/>
                  <a:pt x="8343060" y="159608"/>
                </a:cubicBezTo>
                <a:lnTo>
                  <a:pt x="8343060" y="1436471"/>
                </a:lnTo>
                <a:cubicBezTo>
                  <a:pt x="8343060" y="1524620"/>
                  <a:pt x="8271601" y="1596079"/>
                  <a:pt x="8183452" y="1596079"/>
                </a:cubicBezTo>
                <a:lnTo>
                  <a:pt x="159608" y="1596079"/>
                </a:lnTo>
                <a:cubicBezTo>
                  <a:pt x="71459" y="1596079"/>
                  <a:pt x="0" y="1524620"/>
                  <a:pt x="0" y="1436471"/>
                </a:cubicBezTo>
                <a:lnTo>
                  <a:pt x="0" y="159608"/>
                </a:lnTo>
                <a:close/>
              </a:path>
            </a:pathLst>
          </a:custGeom>
          <a:solidFill>
            <a:schemeClr val="accent6"/>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904419" tIns="76200" rIns="137161" bIns="76200" numCol="1" spcCol="1270" anchor="ctr" anchorCtr="0">
            <a:noAutofit/>
          </a:bodyPr>
          <a:lstStyle/>
          <a:p>
            <a:pPr marL="182880" marR="0" lvl="0" indent="0" algn="l" defTabSz="889000" rtl="0" eaLnBrk="1" fontAlgn="auto" latinLnBrk="0" hangingPunct="1">
              <a:lnSpc>
                <a:spcPct val="10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Vision: </a:t>
            </a:r>
            <a:r>
              <a:rPr kumimoji="0" lang="en-US" sz="2000" b="0" i="0" u="none" strike="noStrike" kern="1200" cap="none" spc="0" normalizeH="0" baseline="0" noProof="0" dirty="0">
                <a:ln>
                  <a:noFill/>
                </a:ln>
                <a:solidFill>
                  <a:srgbClr val="FFFFFF"/>
                </a:solidFill>
                <a:effectLst/>
                <a:uLnTx/>
                <a:uFillTx/>
                <a:latin typeface="Arial"/>
                <a:ea typeface="+mn-ea"/>
                <a:cs typeface="+mn-cs"/>
              </a:rPr>
              <a:t>Support the design and conduct of innovative embedded pragmatic clinical trials (ePCTs) to establish best practices and disseminate knowledge</a:t>
            </a:r>
          </a:p>
        </p:txBody>
      </p:sp>
      <p:sp>
        <p:nvSpPr>
          <p:cNvPr id="9" name="Rounded Rectangle 8" descr="Doctor pointing at laptop">
            <a:extLst>
              <a:ext uri="{FF2B5EF4-FFF2-40B4-BE49-F238E27FC236}">
                <a16:creationId xmlns:a16="http://schemas.microsoft.com/office/drawing/2014/main" id="{4F011206-2F47-3955-FC73-8C0335AD6221}"/>
              </a:ext>
            </a:extLst>
          </p:cNvPr>
          <p:cNvSpPr/>
          <p:nvPr/>
        </p:nvSpPr>
        <p:spPr>
          <a:xfrm>
            <a:off x="1487121" y="5047401"/>
            <a:ext cx="1668612" cy="1276863"/>
          </a:xfrm>
          <a:prstGeom prst="roundRect">
            <a:avLst>
              <a:gd name="adj" fmla="val 10000"/>
            </a:avLst>
          </a:prstGeom>
          <a:blipFill dpi="0"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544183"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srgbClr val="FFFFFF">
                  <a:hueOff val="0"/>
                  <a:satOff val="0"/>
                  <a:lumOff val="0"/>
                  <a:alphaOff val="0"/>
                </a:srgbClr>
              </a:solidFill>
              <a:effectLst/>
              <a:uLnTx/>
              <a:uFillTx/>
              <a:latin typeface="Arial"/>
              <a:ea typeface="+mn-ea"/>
              <a:cs typeface="+mn-cs"/>
            </a:endParaRPr>
          </a:p>
        </p:txBody>
      </p:sp>
      <p:sp>
        <p:nvSpPr>
          <p:cNvPr id="2" name="Title 1">
            <a:extLst>
              <a:ext uri="{FF2B5EF4-FFF2-40B4-BE49-F238E27FC236}">
                <a16:creationId xmlns:a16="http://schemas.microsoft.com/office/drawing/2014/main" id="{4237CF5D-F95B-DC16-BA7F-D8336E8221D7}"/>
              </a:ext>
            </a:extLst>
          </p:cNvPr>
          <p:cNvSpPr>
            <a:spLocks noGrp="1"/>
          </p:cNvSpPr>
          <p:nvPr>
            <p:ph type="title"/>
          </p:nvPr>
        </p:nvSpPr>
        <p:spPr>
          <a:xfrm>
            <a:off x="311218" y="274638"/>
            <a:ext cx="11432292" cy="1143000"/>
          </a:xfrm>
        </p:spPr>
        <p:txBody>
          <a:bodyPr/>
          <a:lstStyle/>
          <a:p>
            <a:r>
              <a:rPr lang="en-US" sz="3600" dirty="0"/>
              <a:t>NIH Pragmatic Trials Collaboratory</a:t>
            </a:r>
          </a:p>
        </p:txBody>
      </p:sp>
    </p:spTree>
    <p:extLst>
      <p:ext uri="{BB962C8B-B14F-4D97-AF65-F5344CB8AC3E}">
        <p14:creationId xmlns:p14="http://schemas.microsoft.com/office/powerpoint/2010/main" val="3462957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050B427-E937-768D-A064-DCE929468A19}"/>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Outreach / recruitment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85EAAB-21B2-C2D2-961D-AF62EA2F5A2A}"/>
              </a:ext>
            </a:extLst>
          </p:cNvPr>
          <p:cNvSpPr>
            <a:spLocks noGrp="1"/>
          </p:cNvSpPr>
          <p:nvPr>
            <p:ph idx="1"/>
          </p:nvPr>
        </p:nvSpPr>
        <p:spPr>
          <a:xfrm>
            <a:off x="5140934" y="469900"/>
            <a:ext cx="5953630" cy="5405968"/>
          </a:xfrm>
        </p:spPr>
        <p:txBody>
          <a:bodyPr anchor="ctr">
            <a:normAutofit/>
          </a:bodyPr>
          <a:lstStyle/>
          <a:p>
            <a:r>
              <a:rPr lang="en-US" sz="2800" dirty="0"/>
              <a:t>Spanish speaking recruitment</a:t>
            </a:r>
          </a:p>
          <a:p>
            <a:r>
              <a:rPr lang="en-US" sz="2800" dirty="0"/>
              <a:t>Recruitment through provider referral</a:t>
            </a:r>
          </a:p>
          <a:p>
            <a:pPr lvl="1"/>
            <a:r>
              <a:rPr lang="en-US" sz="2800" dirty="0"/>
              <a:t>Marketing efforts to raise awareness through brief live announcements / emails / EPIC</a:t>
            </a:r>
            <a:r>
              <a:rPr lang="en-US" sz="2800" baseline="30000" dirty="0"/>
              <a:t>®</a:t>
            </a:r>
            <a:r>
              <a:rPr lang="en-US" sz="2800" dirty="0"/>
              <a:t> messages</a:t>
            </a:r>
          </a:p>
          <a:p>
            <a:r>
              <a:rPr lang="en-US" sz="2800" dirty="0"/>
              <a:t>Use of Best Practice Alert in Electronic Health Record Epic</a:t>
            </a:r>
            <a:r>
              <a:rPr lang="en-US" sz="2800" baseline="30000" dirty="0"/>
              <a:t>®</a:t>
            </a:r>
            <a:r>
              <a:rPr lang="en-US" sz="2800" dirty="0"/>
              <a:t> to aid in referrals for acupuncture </a:t>
            </a:r>
          </a:p>
          <a:p>
            <a:r>
              <a:rPr lang="en-US" sz="2800" dirty="0"/>
              <a:t>All messaging from medical providers to research team via EHR </a:t>
            </a:r>
            <a:endParaRPr lang="en-US" dirty="0"/>
          </a:p>
        </p:txBody>
      </p:sp>
      <p:sp>
        <p:nvSpPr>
          <p:cNvPr id="4" name="TextBox 3">
            <a:extLst>
              <a:ext uri="{FF2B5EF4-FFF2-40B4-BE49-F238E27FC236}">
                <a16:creationId xmlns:a16="http://schemas.microsoft.com/office/drawing/2014/main" id="{35B9F5ED-F400-2A3B-9EA3-2A008EA7FABF}"/>
              </a:ext>
            </a:extLst>
          </p:cNvPr>
          <p:cNvSpPr txBox="1"/>
          <p:nvPr/>
        </p:nvSpPr>
        <p:spPr>
          <a:xfrm>
            <a:off x="5140934" y="6222492"/>
            <a:ext cx="6156719" cy="369332"/>
          </a:xfrm>
          <a:prstGeom prst="rect">
            <a:avLst/>
          </a:prstGeom>
          <a:noFill/>
        </p:spPr>
        <p:txBody>
          <a:bodyPr wrap="square" rtlCol="0">
            <a:spAutoFit/>
          </a:bodyPr>
          <a:lstStyle/>
          <a:p>
            <a:r>
              <a:rPr lang="en-US" dirty="0"/>
              <a:t>Teets, Nielsen, Mah et al, Under review</a:t>
            </a:r>
          </a:p>
        </p:txBody>
      </p:sp>
    </p:spTree>
    <p:extLst>
      <p:ext uri="{BB962C8B-B14F-4D97-AF65-F5344CB8AC3E}">
        <p14:creationId xmlns:p14="http://schemas.microsoft.com/office/powerpoint/2010/main" val="3286233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4699C8-FFB7-7565-C02D-A09B6A4DDC83}"/>
              </a:ext>
            </a:extLst>
          </p:cNvPr>
          <p:cNvSpPr>
            <a:spLocks noGrp="1"/>
          </p:cNvSpPr>
          <p:nvPr>
            <p:ph type="title"/>
          </p:nvPr>
        </p:nvSpPr>
        <p:spPr>
          <a:xfrm>
            <a:off x="804421" y="796374"/>
            <a:ext cx="10583158" cy="880027"/>
          </a:xfrm>
        </p:spPr>
        <p:txBody>
          <a:bodyPr>
            <a:normAutofit/>
          </a:bodyPr>
          <a:lstStyle/>
          <a:p>
            <a:r>
              <a:rPr lang="en-US">
                <a:solidFill>
                  <a:srgbClr val="FFFFFF"/>
                </a:solidFill>
              </a:rPr>
              <a:t>Pop-up clinic</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1827ED-6020-6E4D-207E-D148167107D2}"/>
              </a:ext>
            </a:extLst>
          </p:cNvPr>
          <p:cNvSpPr>
            <a:spLocks noGrp="1"/>
          </p:cNvSpPr>
          <p:nvPr>
            <p:ph idx="1"/>
          </p:nvPr>
        </p:nvSpPr>
        <p:spPr>
          <a:xfrm>
            <a:off x="1295401" y="2555310"/>
            <a:ext cx="10003076" cy="4302690"/>
          </a:xfrm>
        </p:spPr>
        <p:txBody>
          <a:bodyPr>
            <a:normAutofit fontScale="85000" lnSpcReduction="20000"/>
          </a:bodyPr>
          <a:lstStyle/>
          <a:p>
            <a:pPr>
              <a:lnSpc>
                <a:spcPct val="90000"/>
              </a:lnSpc>
            </a:pPr>
            <a:r>
              <a:rPr lang="en-US" sz="3000" dirty="0"/>
              <a:t>Research acupuncture clinics embedded in IFH Clinical Operations</a:t>
            </a:r>
          </a:p>
          <a:p>
            <a:pPr lvl="1">
              <a:lnSpc>
                <a:spcPct val="90000"/>
              </a:lnSpc>
            </a:pPr>
            <a:r>
              <a:rPr lang="en-US" sz="2800" dirty="0"/>
              <a:t>EHR scheduling </a:t>
            </a:r>
          </a:p>
          <a:p>
            <a:pPr lvl="1">
              <a:lnSpc>
                <a:spcPct val="90000"/>
              </a:lnSpc>
            </a:pPr>
            <a:r>
              <a:rPr lang="en-US" sz="2800" dirty="0"/>
              <a:t>Acupuncture session documentation in EHR </a:t>
            </a:r>
          </a:p>
          <a:p>
            <a:pPr lvl="2">
              <a:lnSpc>
                <a:spcPct val="90000"/>
              </a:lnSpc>
            </a:pPr>
            <a:r>
              <a:rPr lang="en-US" sz="2800" dirty="0"/>
              <a:t>Specialized session form template created</a:t>
            </a:r>
          </a:p>
          <a:p>
            <a:pPr lvl="2">
              <a:lnSpc>
                <a:spcPct val="90000"/>
              </a:lnSpc>
            </a:pPr>
            <a:r>
              <a:rPr lang="en-US" sz="2800" dirty="0"/>
              <a:t>Good data collection</a:t>
            </a:r>
          </a:p>
          <a:p>
            <a:pPr lvl="2">
              <a:lnSpc>
                <a:spcPct val="90000"/>
              </a:lnSpc>
            </a:pPr>
            <a:r>
              <a:rPr lang="en-US" sz="2800" dirty="0"/>
              <a:t>Visible to other staff and so normalization</a:t>
            </a:r>
          </a:p>
          <a:p>
            <a:pPr lvl="1">
              <a:lnSpc>
                <a:spcPct val="90000"/>
              </a:lnSpc>
            </a:pPr>
            <a:r>
              <a:rPr lang="en-US" sz="2800" dirty="0"/>
              <a:t>Pop-up clinic in low-cost areas of clinic </a:t>
            </a:r>
          </a:p>
          <a:p>
            <a:pPr lvl="2">
              <a:lnSpc>
                <a:spcPct val="90000"/>
              </a:lnSpc>
            </a:pPr>
            <a:r>
              <a:rPr lang="en-US" sz="2800" dirty="0"/>
              <a:t>Clinical Research Coordinators (CRCs) expanded role as “care navigators”</a:t>
            </a:r>
          </a:p>
          <a:p>
            <a:pPr lvl="2">
              <a:lnSpc>
                <a:spcPct val="90000"/>
              </a:lnSpc>
            </a:pPr>
            <a:r>
              <a:rPr lang="en-US" sz="2800" dirty="0"/>
              <a:t>Creation of lead acupuncture researcher as Research Clinical Director (RCD)</a:t>
            </a:r>
          </a:p>
          <a:p>
            <a:pPr>
              <a:lnSpc>
                <a:spcPct val="90000"/>
              </a:lnSpc>
            </a:pPr>
            <a:endParaRPr lang="en-US" dirty="0"/>
          </a:p>
        </p:txBody>
      </p:sp>
    </p:spTree>
    <p:extLst>
      <p:ext uri="{BB962C8B-B14F-4D97-AF65-F5344CB8AC3E}">
        <p14:creationId xmlns:p14="http://schemas.microsoft.com/office/powerpoint/2010/main" val="680095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a:extLst>
            <a:ext uri="{FF2B5EF4-FFF2-40B4-BE49-F238E27FC236}">
              <a16:creationId xmlns:a16="http://schemas.microsoft.com/office/drawing/2014/main" id="{B03C0A66-DF79-A303-C505-2B549B36F8F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29A25A8C-E986-7488-3B90-208DD9B135FE}"/>
              </a:ext>
            </a:extLst>
          </p:cNvPr>
          <p:cNvSpPr>
            <a:spLocks noGrp="1"/>
          </p:cNvSpPr>
          <p:nvPr>
            <p:ph type="title"/>
          </p:nvPr>
        </p:nvSpPr>
        <p:spPr>
          <a:xfrm>
            <a:off x="952108" y="954756"/>
            <a:ext cx="2730414" cy="4946003"/>
          </a:xfrm>
        </p:spPr>
        <p:txBody>
          <a:bodyPr>
            <a:normAutofit/>
          </a:bodyPr>
          <a:lstStyle/>
          <a:p>
            <a:r>
              <a:rPr lang="en-US">
                <a:solidFill>
                  <a:srgbClr val="FFFFFF"/>
                </a:solidFill>
              </a:rPr>
              <a:t>QI for clinic </a:t>
            </a:r>
          </a:p>
        </p:txBody>
      </p:sp>
      <p:sp>
        <p:nvSpPr>
          <p:cNvPr id="16" name="Rectangle 15">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8DC27A3-76A9-F22C-CA95-7610A7EE690A}"/>
              </a:ext>
            </a:extLst>
          </p:cNvPr>
          <p:cNvSpPr>
            <a:spLocks noGrp="1"/>
          </p:cNvSpPr>
          <p:nvPr>
            <p:ph idx="1"/>
          </p:nvPr>
        </p:nvSpPr>
        <p:spPr>
          <a:xfrm>
            <a:off x="5150360" y="469900"/>
            <a:ext cx="5953630" cy="5405968"/>
          </a:xfrm>
        </p:spPr>
        <p:txBody>
          <a:bodyPr anchor="ctr">
            <a:normAutofit/>
          </a:bodyPr>
          <a:lstStyle/>
          <a:p>
            <a:r>
              <a:rPr lang="en-US" sz="2800" dirty="0">
                <a:solidFill>
                  <a:schemeClr val="bg1"/>
                </a:solidFill>
              </a:rPr>
              <a:t>Survey collection on implementation efforts in Acupuncture Clinic </a:t>
            </a:r>
          </a:p>
          <a:p>
            <a:pPr lvl="1"/>
            <a:r>
              <a:rPr lang="en-US" sz="2400" dirty="0">
                <a:solidFill>
                  <a:schemeClr val="bg1"/>
                </a:solidFill>
              </a:rPr>
              <a:t>Important collaboration between RA’s, CRC and RCD</a:t>
            </a:r>
          </a:p>
          <a:p>
            <a:pPr lvl="1"/>
            <a:r>
              <a:rPr lang="en-US" sz="2400" dirty="0">
                <a:solidFill>
                  <a:schemeClr val="bg1"/>
                </a:solidFill>
              </a:rPr>
              <a:t>Way to also watch for no shows and risk for missed retention</a:t>
            </a:r>
          </a:p>
        </p:txBody>
      </p:sp>
    </p:spTree>
    <p:extLst>
      <p:ext uri="{BB962C8B-B14F-4D97-AF65-F5344CB8AC3E}">
        <p14:creationId xmlns:p14="http://schemas.microsoft.com/office/powerpoint/2010/main" val="2610011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3" name="Picture 12">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6" name="Picture 15">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8" name="Straight Connector 17">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A group of yellow figures and a red figure on the other side">
            <a:extLst>
              <a:ext uri="{FF2B5EF4-FFF2-40B4-BE49-F238E27FC236}">
                <a16:creationId xmlns:a16="http://schemas.microsoft.com/office/drawing/2014/main" id="{106F6502-DA0B-2F4B-F8BD-BAD3C6FFABC8}"/>
              </a:ext>
            </a:extLst>
          </p:cNvPr>
          <p:cNvPicPr>
            <a:picLocks noChangeAspect="1"/>
          </p:cNvPicPr>
          <p:nvPr/>
        </p:nvPicPr>
        <p:blipFill>
          <a:blip r:embed="rId5">
            <a:duotone>
              <a:prstClr val="black"/>
              <a:prstClr val="white"/>
            </a:duotone>
          </a:blip>
          <a:srcRect t="15730"/>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2EE2039B-69BD-482A-841A-9C5206D96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6">
              <a:alphaModFix amt="83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18010C1-DC06-49C2-A879-22A5A94F4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4" name="Group 23">
            <a:extLst>
              <a:ext uri="{FF2B5EF4-FFF2-40B4-BE49-F238E27FC236}">
                <a16:creationId xmlns:a16="http://schemas.microsoft.com/office/drawing/2014/main" id="{C929FEA8-B524-492D-9E1B-D7CF0D1C16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5" name="Rounded Rectangle 16">
              <a:extLst>
                <a:ext uri="{FF2B5EF4-FFF2-40B4-BE49-F238E27FC236}">
                  <a16:creationId xmlns:a16="http://schemas.microsoft.com/office/drawing/2014/main" id="{1DAE2262-A71A-4945-B478-4B69E5AD2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3C24B543-E1AE-4733-8F56-EF42C6766E3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7" name="Rounded Rectangle 18">
              <a:extLst>
                <a:ext uri="{FF2B5EF4-FFF2-40B4-BE49-F238E27FC236}">
                  <a16:creationId xmlns:a16="http://schemas.microsoft.com/office/drawing/2014/main" id="{16CD6DAB-F615-4B33-AF13-B2FCBBFD1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1444E18-A41E-4745-94A0-9F7B6E459D3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4" name="Title 3">
            <a:extLst>
              <a:ext uri="{FF2B5EF4-FFF2-40B4-BE49-F238E27FC236}">
                <a16:creationId xmlns:a16="http://schemas.microsoft.com/office/drawing/2014/main" id="{51F8FA30-1A74-27BA-C4F6-A893D4FDD68B}"/>
              </a:ext>
            </a:extLst>
          </p:cNvPr>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5000" dirty="0"/>
              <a:t>Reached recruitment of </a:t>
            </a:r>
            <a:r>
              <a:rPr lang="en-US" sz="5000" i="1" dirty="0"/>
              <a:t>n </a:t>
            </a:r>
            <a:r>
              <a:rPr lang="en-US" sz="5000" dirty="0"/>
              <a:t>(123)</a:t>
            </a:r>
          </a:p>
        </p:txBody>
      </p:sp>
      <p:sp>
        <p:nvSpPr>
          <p:cNvPr id="5" name="Text Placeholder 4">
            <a:extLst>
              <a:ext uri="{FF2B5EF4-FFF2-40B4-BE49-F238E27FC236}">
                <a16:creationId xmlns:a16="http://schemas.microsoft.com/office/drawing/2014/main" id="{5BCCB4A1-CC0A-00A0-38FA-39B9D711A7A6}"/>
              </a:ext>
            </a:extLst>
          </p:cNvPr>
          <p:cNvSpPr>
            <a:spLocks noGrp="1"/>
          </p:cNvSpPr>
          <p:nvPr>
            <p:ph type="body" idx="1"/>
          </p:nvPr>
        </p:nvSpPr>
        <p:spPr>
          <a:xfrm>
            <a:off x="2692398" y="3657597"/>
            <a:ext cx="6815669" cy="1320802"/>
          </a:xfrm>
        </p:spPr>
        <p:txBody>
          <a:bodyPr vert="horz" lIns="91440" tIns="45720" rIns="91440" bIns="45720" rtlCol="0" anchor="t">
            <a:normAutofit/>
          </a:bodyPr>
          <a:lstStyle/>
          <a:p>
            <a:r>
              <a:rPr lang="en-US" sz="4000" dirty="0"/>
              <a:t>Success!</a:t>
            </a:r>
          </a:p>
        </p:txBody>
      </p:sp>
      <p:cxnSp>
        <p:nvCxnSpPr>
          <p:cNvPr id="30" name="Straight Connector 29">
            <a:extLst>
              <a:ext uri="{FF2B5EF4-FFF2-40B4-BE49-F238E27FC236}">
                <a16:creationId xmlns:a16="http://schemas.microsoft.com/office/drawing/2014/main" id="{FA2F8AFE-17D5-4D84-BEE2-F0CAE81E6D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8469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E3B1-BD0D-FE8A-7641-E01DC0CAE489}"/>
              </a:ext>
            </a:extLst>
          </p:cNvPr>
          <p:cNvSpPr>
            <a:spLocks noGrp="1"/>
          </p:cNvSpPr>
          <p:nvPr>
            <p:ph type="title"/>
          </p:nvPr>
        </p:nvSpPr>
        <p:spPr/>
        <p:txBody>
          <a:bodyPr/>
          <a:lstStyle/>
          <a:p>
            <a:r>
              <a:rPr lang="en-US" dirty="0"/>
              <a:t>Demographics</a:t>
            </a:r>
          </a:p>
        </p:txBody>
      </p:sp>
      <p:graphicFrame>
        <p:nvGraphicFramePr>
          <p:cNvPr id="4" name="Content Placeholder 3">
            <a:extLst>
              <a:ext uri="{FF2B5EF4-FFF2-40B4-BE49-F238E27FC236}">
                <a16:creationId xmlns:a16="http://schemas.microsoft.com/office/drawing/2014/main" id="{AD0DD206-A6A0-54BC-3873-139DF8BF94C0}"/>
              </a:ext>
            </a:extLst>
          </p:cNvPr>
          <p:cNvGraphicFramePr>
            <a:graphicFrameLocks noGrp="1"/>
          </p:cNvGraphicFramePr>
          <p:nvPr>
            <p:ph idx="1"/>
          </p:nvPr>
        </p:nvGraphicFramePr>
        <p:xfrm>
          <a:off x="1419113" y="2191868"/>
          <a:ext cx="9136827" cy="3805515"/>
        </p:xfrm>
        <a:graphic>
          <a:graphicData uri="http://schemas.openxmlformats.org/drawingml/2006/table">
            <a:tbl>
              <a:tblPr firstRow="1" bandRow="1">
                <a:tableStyleId>{5C22544A-7EE6-4342-B048-85BDC9FD1C3A}</a:tableStyleId>
              </a:tblPr>
              <a:tblGrid>
                <a:gridCol w="5492675">
                  <a:extLst>
                    <a:ext uri="{9D8B030D-6E8A-4147-A177-3AD203B41FA5}">
                      <a16:colId xmlns:a16="http://schemas.microsoft.com/office/drawing/2014/main" val="1734314329"/>
                    </a:ext>
                  </a:extLst>
                </a:gridCol>
                <a:gridCol w="3644152">
                  <a:extLst>
                    <a:ext uri="{9D8B030D-6E8A-4147-A177-3AD203B41FA5}">
                      <a16:colId xmlns:a16="http://schemas.microsoft.com/office/drawing/2014/main" val="3078255032"/>
                    </a:ext>
                  </a:extLst>
                </a:gridCol>
              </a:tblGrid>
              <a:tr h="422835">
                <a:tc>
                  <a:txBody>
                    <a:bodyPr/>
                    <a:lstStyle/>
                    <a:p>
                      <a:pPr marL="0" marR="0">
                        <a:lnSpc>
                          <a:spcPct val="115000"/>
                        </a:lnSpc>
                        <a:spcAft>
                          <a:spcPts val="800"/>
                        </a:spcAft>
                      </a:pPr>
                      <a:r>
                        <a:rPr lang="en-US" sz="2000" kern="100" dirty="0">
                          <a:effectLst/>
                          <a:latin typeface="+mn-lt"/>
                          <a:ea typeface="Calibri" panose="020F0502020204030204" pitchFamily="34" charset="0"/>
                          <a:cs typeface="Times New Roman" panose="02020603050405020304" pitchFamily="18" charset="0"/>
                        </a:rPr>
                        <a:t>Characteristic</a:t>
                      </a:r>
                    </a:p>
                  </a:txBody>
                  <a:tcPr marL="68580" marR="68580" marT="0" marB="0"/>
                </a:tc>
                <a:tc>
                  <a:txBody>
                    <a:bodyPr/>
                    <a:lstStyle/>
                    <a:p>
                      <a:pPr marL="0" marR="0">
                        <a:lnSpc>
                          <a:spcPct val="115000"/>
                        </a:lnSpc>
                        <a:spcAft>
                          <a:spcPts val="800"/>
                        </a:spcAft>
                      </a:pPr>
                      <a:r>
                        <a:rPr lang="en-US" sz="2000" kern="100" dirty="0">
                          <a:effectLst/>
                          <a:latin typeface="+mn-lt"/>
                          <a:ea typeface="Calibri" panose="020F0502020204030204" pitchFamily="34" charset="0"/>
                          <a:cs typeface="Times New Roman" panose="02020603050405020304" pitchFamily="18" charset="0"/>
                        </a:rPr>
                        <a:t>Number (% of total at IFH)</a:t>
                      </a:r>
                    </a:p>
                  </a:txBody>
                  <a:tcPr marL="68580" marR="68580" marT="0" marB="0"/>
                </a:tc>
                <a:extLst>
                  <a:ext uri="{0D108BD9-81ED-4DB2-BD59-A6C34878D82A}">
                    <a16:rowId xmlns:a16="http://schemas.microsoft.com/office/drawing/2014/main" val="127424266"/>
                  </a:ext>
                </a:extLst>
              </a:tr>
              <a:tr h="422835">
                <a:tc>
                  <a:txBody>
                    <a:bodyPr/>
                    <a:lstStyle/>
                    <a:p>
                      <a:pPr marL="0" marR="0">
                        <a:lnSpc>
                          <a:spcPct val="115000"/>
                        </a:lnSpc>
                        <a:spcAft>
                          <a:spcPts val="800"/>
                        </a:spcAft>
                      </a:pPr>
                      <a:r>
                        <a:rPr lang="en-US" sz="2000" kern="0" dirty="0">
                          <a:effectLst/>
                          <a:latin typeface="+mn-lt"/>
                          <a:ea typeface="Calibri" panose="020F0502020204030204" pitchFamily="34" charset="0"/>
                          <a:cs typeface="Times New Roman" panose="02020603050405020304" pitchFamily="18" charset="0"/>
                        </a:rPr>
                        <a:t>     Age, mean (SD)</a:t>
                      </a:r>
                      <a:r>
                        <a:rPr lang="en-US" sz="2000" kern="0" baseline="30000" dirty="0">
                          <a:effectLst/>
                          <a:latin typeface="+mn-lt"/>
                          <a:ea typeface="Calibri" panose="020F0502020204030204" pitchFamily="34" charset="0"/>
                          <a:cs typeface="Times New Roman" panose="02020603050405020304" pitchFamily="18" charset="0"/>
                        </a:rPr>
                        <a:t>b</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kern="0" dirty="0">
                          <a:effectLst/>
                          <a:latin typeface="+mn-lt"/>
                          <a:ea typeface="Calibri" panose="020F0502020204030204" pitchFamily="34" charset="0"/>
                          <a:cs typeface="Times New Roman" panose="02020603050405020304" pitchFamily="18" charset="0"/>
                        </a:rPr>
                        <a:t>71.2 (5.7%)</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1825440"/>
                  </a:ext>
                </a:extLst>
              </a:tr>
              <a:tr h="422835">
                <a:tc>
                  <a:txBody>
                    <a:bodyPr/>
                    <a:lstStyle/>
                    <a:p>
                      <a:pPr marL="0" marR="0">
                        <a:lnSpc>
                          <a:spcPct val="115000"/>
                        </a:lnSpc>
                        <a:spcAft>
                          <a:spcPts val="800"/>
                        </a:spcAft>
                      </a:pPr>
                      <a:r>
                        <a:rPr lang="en-US" sz="2000" kern="0" dirty="0">
                          <a:effectLst/>
                          <a:latin typeface="+mn-lt"/>
                          <a:ea typeface="Calibri" panose="020F0502020204030204" pitchFamily="34" charset="0"/>
                          <a:cs typeface="Times New Roman" panose="02020603050405020304" pitchFamily="18" charset="0"/>
                        </a:rPr>
                        <a:t>    Age </a:t>
                      </a:r>
                      <a:r>
                        <a:rPr lang="en-US" sz="2000" kern="0" dirty="0">
                          <a:effectLst/>
                          <a:latin typeface="+mn-lt"/>
                          <a:ea typeface="Calibri" panose="020F0502020204030204" pitchFamily="34" charset="0"/>
                          <a:cs typeface="Calibri" panose="020F0502020204030204" pitchFamily="34" charset="0"/>
                        </a:rPr>
                        <a:t>≥</a:t>
                      </a:r>
                      <a:r>
                        <a:rPr lang="en-US" sz="2000" kern="0" dirty="0">
                          <a:effectLst/>
                          <a:latin typeface="+mn-lt"/>
                          <a:ea typeface="Calibri" panose="020F0502020204030204" pitchFamily="34" charset="0"/>
                          <a:cs typeface="Times New Roman" panose="02020603050405020304" pitchFamily="18" charset="0"/>
                        </a:rPr>
                        <a:t>75 years old</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kern="0">
                          <a:effectLst/>
                          <a:latin typeface="+mn-lt"/>
                          <a:ea typeface="Calibri" panose="020F0502020204030204" pitchFamily="34" charset="0"/>
                          <a:cs typeface="Times New Roman" panose="02020603050405020304" pitchFamily="18" charset="0"/>
                        </a:rPr>
                        <a:t>28 (22.8%)</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6429154"/>
                  </a:ext>
                </a:extLst>
              </a:tr>
              <a:tr h="422835">
                <a:tc>
                  <a:txBody>
                    <a:bodyPr/>
                    <a:lstStyle/>
                    <a:p>
                      <a:pPr marL="0" marR="0">
                        <a:lnSpc>
                          <a:spcPct val="115000"/>
                        </a:lnSpc>
                        <a:spcAft>
                          <a:spcPts val="800"/>
                        </a:spcAft>
                      </a:pPr>
                      <a:r>
                        <a:rPr lang="en-US" sz="2000" kern="0">
                          <a:effectLst/>
                          <a:latin typeface="+mn-lt"/>
                          <a:ea typeface="Calibri" panose="020F0502020204030204" pitchFamily="34" charset="0"/>
                          <a:cs typeface="Times New Roman" panose="02020603050405020304" pitchFamily="18" charset="0"/>
                        </a:rPr>
                        <a:t>     Female, N (%)</a:t>
                      </a:r>
                      <a:r>
                        <a:rPr lang="en-US" sz="2000" kern="0" baseline="30000">
                          <a:effectLst/>
                          <a:latin typeface="+mn-lt"/>
                          <a:ea typeface="Calibri" panose="020F0502020204030204" pitchFamily="34" charset="0"/>
                          <a:cs typeface="Times New Roman" panose="02020603050405020304" pitchFamily="18" charset="0"/>
                        </a:rPr>
                        <a:t>b</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kern="0">
                          <a:effectLst/>
                          <a:latin typeface="+mn-lt"/>
                          <a:ea typeface="Calibri" panose="020F0502020204030204" pitchFamily="34" charset="0"/>
                          <a:cs typeface="Times New Roman" panose="02020603050405020304" pitchFamily="18" charset="0"/>
                        </a:rPr>
                        <a:t>89 (72.4%)</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6851516"/>
                  </a:ext>
                </a:extLst>
              </a:tr>
              <a:tr h="422835">
                <a:tc>
                  <a:txBody>
                    <a:bodyPr/>
                    <a:lstStyle/>
                    <a:p>
                      <a:pPr marL="0" marR="0">
                        <a:lnSpc>
                          <a:spcPct val="115000"/>
                        </a:lnSpc>
                        <a:spcAft>
                          <a:spcPts val="800"/>
                        </a:spcAft>
                      </a:pPr>
                      <a:r>
                        <a:rPr lang="en-US" sz="2000" kern="0" dirty="0">
                          <a:effectLst/>
                          <a:latin typeface="+mn-lt"/>
                          <a:ea typeface="Calibri" panose="020F0502020204030204" pitchFamily="34" charset="0"/>
                          <a:cs typeface="Times New Roman" panose="02020603050405020304" pitchFamily="18" charset="0"/>
                        </a:rPr>
                        <a:t>    Education (at least some college)</a:t>
                      </a:r>
                      <a:r>
                        <a:rPr lang="en-US" sz="2000" kern="0" baseline="30000" dirty="0">
                          <a:effectLst/>
                          <a:latin typeface="+mn-lt"/>
                          <a:ea typeface="Calibri" panose="020F0502020204030204" pitchFamily="34" charset="0"/>
                          <a:cs typeface="Times New Roman" panose="02020603050405020304" pitchFamily="18" charset="0"/>
                        </a:rPr>
                        <a:t> b</a:t>
                      </a:r>
                      <a:r>
                        <a:rPr lang="en-US" sz="2000" kern="0" dirty="0">
                          <a:effectLst/>
                          <a:latin typeface="+mn-lt"/>
                          <a:ea typeface="Calibri" panose="020F0502020204030204" pitchFamily="34" charset="0"/>
                          <a:cs typeface="Times New Roman" panose="02020603050405020304" pitchFamily="18" charset="0"/>
                        </a:rPr>
                        <a:t>  </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kern="0">
                          <a:effectLst/>
                          <a:latin typeface="+mn-lt"/>
                          <a:ea typeface="Calibri" panose="020F0502020204030204" pitchFamily="34" charset="0"/>
                          <a:cs typeface="Times New Roman" panose="02020603050405020304" pitchFamily="18" charset="0"/>
                        </a:rPr>
                        <a:t>73 (59.4%)</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0222562"/>
                  </a:ext>
                </a:extLst>
              </a:tr>
              <a:tr h="422835">
                <a:tc>
                  <a:txBody>
                    <a:bodyPr/>
                    <a:lstStyle/>
                    <a:p>
                      <a:pPr marL="0" marR="0">
                        <a:lnSpc>
                          <a:spcPct val="115000"/>
                        </a:lnSpc>
                        <a:spcAft>
                          <a:spcPts val="800"/>
                        </a:spcAft>
                      </a:pPr>
                      <a:r>
                        <a:rPr lang="en-US" sz="2000" kern="0">
                          <a:effectLst/>
                          <a:latin typeface="+mn-lt"/>
                          <a:ea typeface="Calibri" panose="020F0502020204030204" pitchFamily="34" charset="0"/>
                          <a:cs typeface="Times New Roman" panose="02020603050405020304" pitchFamily="18" charset="0"/>
                        </a:rPr>
                        <a:t>    Household incomed </a:t>
                      </a:r>
                      <a:r>
                        <a:rPr lang="en-US" sz="2000" kern="0" baseline="30000">
                          <a:effectLst/>
                          <a:latin typeface="+mn-lt"/>
                          <a:ea typeface="Calibri" panose="020F0502020204030204" pitchFamily="34" charset="0"/>
                          <a:cs typeface="Times New Roman" panose="02020603050405020304" pitchFamily="18" charset="0"/>
                        </a:rPr>
                        <a:t>b</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kern="0" dirty="0">
                          <a:effectLst/>
                          <a:latin typeface="+mn-lt"/>
                          <a:ea typeface="Calibri" panose="020F0502020204030204" pitchFamily="34" charset="0"/>
                          <a:cs typeface="Times New Roman" panose="02020603050405020304" pitchFamily="18" charset="0"/>
                        </a:rPr>
                        <a:t> </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9616261"/>
                  </a:ext>
                </a:extLst>
              </a:tr>
              <a:tr h="422835">
                <a:tc>
                  <a:txBody>
                    <a:bodyPr/>
                    <a:lstStyle/>
                    <a:p>
                      <a:pPr marL="0" marR="0">
                        <a:lnSpc>
                          <a:spcPct val="115000"/>
                        </a:lnSpc>
                        <a:spcAft>
                          <a:spcPts val="800"/>
                        </a:spcAft>
                      </a:pPr>
                      <a:r>
                        <a:rPr lang="en-US" sz="2000" kern="0" dirty="0">
                          <a:effectLst/>
                          <a:latin typeface="+mn-lt"/>
                          <a:ea typeface="Calibri" panose="020F0502020204030204" pitchFamily="34" charset="0"/>
                          <a:cs typeface="Times New Roman" panose="02020603050405020304" pitchFamily="18" charset="0"/>
                        </a:rPr>
                        <a:t>         Less than $25,000</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kern="0" dirty="0">
                          <a:effectLst/>
                          <a:latin typeface="+mn-lt"/>
                          <a:ea typeface="Calibri" panose="020F0502020204030204" pitchFamily="34" charset="0"/>
                          <a:cs typeface="Times New Roman" panose="02020603050405020304" pitchFamily="18" charset="0"/>
                        </a:rPr>
                        <a:t>57 (62.6%)</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986164"/>
                  </a:ext>
                </a:extLst>
              </a:tr>
              <a:tr h="422835">
                <a:tc>
                  <a:txBody>
                    <a:bodyPr/>
                    <a:lstStyle/>
                    <a:p>
                      <a:pPr marL="0" marR="0">
                        <a:lnSpc>
                          <a:spcPct val="115000"/>
                        </a:lnSpc>
                        <a:spcAft>
                          <a:spcPts val="800"/>
                        </a:spcAft>
                      </a:pPr>
                      <a:r>
                        <a:rPr lang="en-US" sz="2000" kern="0">
                          <a:effectLst/>
                          <a:latin typeface="+mn-lt"/>
                          <a:ea typeface="Calibri" panose="020F0502020204030204" pitchFamily="34" charset="0"/>
                          <a:cs typeface="Times New Roman" panose="02020603050405020304" pitchFamily="18" charset="0"/>
                        </a:rPr>
                        <a:t>         $25,000-$49,999</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kern="0">
                          <a:effectLst/>
                          <a:latin typeface="+mn-lt"/>
                          <a:ea typeface="Calibri" panose="020F0502020204030204" pitchFamily="34" charset="0"/>
                          <a:cs typeface="Times New Roman" panose="02020603050405020304" pitchFamily="18" charset="0"/>
                        </a:rPr>
                        <a:t>22 (24.2%)</a:t>
                      </a:r>
                      <a:endParaRPr lang="en-US" sz="20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2064816"/>
                  </a:ext>
                </a:extLst>
              </a:tr>
              <a:tr h="422835">
                <a:tc>
                  <a:txBody>
                    <a:bodyPr/>
                    <a:lstStyle/>
                    <a:p>
                      <a:pPr marL="0" marR="0">
                        <a:lnSpc>
                          <a:spcPct val="115000"/>
                        </a:lnSpc>
                        <a:spcAft>
                          <a:spcPts val="800"/>
                        </a:spcAft>
                      </a:pPr>
                      <a:r>
                        <a:rPr lang="en-US" sz="2000" kern="0" dirty="0">
                          <a:effectLst/>
                          <a:latin typeface="+mn-lt"/>
                          <a:ea typeface="Calibri" panose="020F0502020204030204" pitchFamily="34" charset="0"/>
                          <a:cs typeface="Times New Roman" panose="02020603050405020304" pitchFamily="18" charset="0"/>
                        </a:rPr>
                        <a:t>         $50,000 or more</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kern="0" dirty="0">
                          <a:effectLst/>
                          <a:latin typeface="+mn-lt"/>
                          <a:ea typeface="Calibri" panose="020F0502020204030204" pitchFamily="34" charset="0"/>
                          <a:cs typeface="Times New Roman" panose="02020603050405020304" pitchFamily="18" charset="0"/>
                        </a:rPr>
                        <a:t>12 (13.2%)</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8235968"/>
                  </a:ext>
                </a:extLst>
              </a:tr>
            </a:tbl>
          </a:graphicData>
        </a:graphic>
      </p:graphicFrame>
    </p:spTree>
    <p:extLst>
      <p:ext uri="{BB962C8B-B14F-4D97-AF65-F5344CB8AC3E}">
        <p14:creationId xmlns:p14="http://schemas.microsoft.com/office/powerpoint/2010/main" val="3657926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BA76-B0E2-67EC-800B-936E1CC33B55}"/>
              </a:ext>
            </a:extLst>
          </p:cNvPr>
          <p:cNvSpPr>
            <a:spLocks noGrp="1"/>
          </p:cNvSpPr>
          <p:nvPr>
            <p:ph type="title"/>
          </p:nvPr>
        </p:nvSpPr>
        <p:spPr/>
        <p:txBody>
          <a:bodyPr/>
          <a:lstStyle/>
          <a:p>
            <a:r>
              <a:rPr lang="en-US" dirty="0"/>
              <a:t>Demographics</a:t>
            </a:r>
          </a:p>
        </p:txBody>
      </p:sp>
      <p:graphicFrame>
        <p:nvGraphicFramePr>
          <p:cNvPr id="4" name="Content Placeholder 3">
            <a:extLst>
              <a:ext uri="{FF2B5EF4-FFF2-40B4-BE49-F238E27FC236}">
                <a16:creationId xmlns:a16="http://schemas.microsoft.com/office/drawing/2014/main" id="{AEA99455-AE69-39CD-715B-55B48C1A38F8}"/>
              </a:ext>
            </a:extLst>
          </p:cNvPr>
          <p:cNvGraphicFramePr>
            <a:graphicFrameLocks noGrp="1"/>
          </p:cNvGraphicFramePr>
          <p:nvPr>
            <p:ph idx="1"/>
          </p:nvPr>
        </p:nvGraphicFramePr>
        <p:xfrm>
          <a:off x="1295402" y="2167467"/>
          <a:ext cx="9489142" cy="3937500"/>
        </p:xfrm>
        <a:graphic>
          <a:graphicData uri="http://schemas.openxmlformats.org/drawingml/2006/table">
            <a:tbl>
              <a:tblPr firstRow="1" bandRow="1">
                <a:tableStyleId>{5C22544A-7EE6-4342-B048-85BDC9FD1C3A}</a:tableStyleId>
              </a:tblPr>
              <a:tblGrid>
                <a:gridCol w="4744571">
                  <a:extLst>
                    <a:ext uri="{9D8B030D-6E8A-4147-A177-3AD203B41FA5}">
                      <a16:colId xmlns:a16="http://schemas.microsoft.com/office/drawing/2014/main" val="923044275"/>
                    </a:ext>
                  </a:extLst>
                </a:gridCol>
                <a:gridCol w="4744571">
                  <a:extLst>
                    <a:ext uri="{9D8B030D-6E8A-4147-A177-3AD203B41FA5}">
                      <a16:colId xmlns:a16="http://schemas.microsoft.com/office/drawing/2014/main" val="623966445"/>
                    </a:ext>
                  </a:extLst>
                </a:gridCol>
              </a:tblGrid>
              <a:tr h="393750">
                <a:tc>
                  <a:txBody>
                    <a:bodyPr/>
                    <a:lstStyle/>
                    <a:p>
                      <a:pPr marL="0" marR="0">
                        <a:lnSpc>
                          <a:spcPct val="115000"/>
                        </a:lnSpc>
                        <a:spcAft>
                          <a:spcPts val="800"/>
                        </a:spcAft>
                      </a:pPr>
                      <a:r>
                        <a:rPr lang="en-US" sz="2000" kern="100" dirty="0">
                          <a:effectLst/>
                          <a:latin typeface="+mn-lt"/>
                          <a:ea typeface="Calibri" panose="020F0502020204030204" pitchFamily="34" charset="0"/>
                          <a:cs typeface="Times New Roman" panose="02020603050405020304" pitchFamily="18" charset="0"/>
                        </a:rPr>
                        <a:t>Characteristic</a:t>
                      </a:r>
                    </a:p>
                  </a:txBody>
                  <a:tcPr marL="68580" marR="68580" marT="0" marB="0"/>
                </a:tc>
                <a:tc>
                  <a:txBody>
                    <a:bodyPr/>
                    <a:lstStyle/>
                    <a:p>
                      <a:pPr marL="0" marR="0">
                        <a:lnSpc>
                          <a:spcPct val="115000"/>
                        </a:lnSpc>
                        <a:spcAft>
                          <a:spcPts val="800"/>
                        </a:spcAft>
                      </a:pPr>
                      <a:r>
                        <a:rPr lang="en-US" sz="2000" kern="100" dirty="0">
                          <a:effectLst/>
                          <a:latin typeface="+mn-lt"/>
                          <a:ea typeface="Calibri" panose="020F0502020204030204" pitchFamily="34" charset="0"/>
                          <a:cs typeface="Times New Roman" panose="02020603050405020304" pitchFamily="18" charset="0"/>
                        </a:rPr>
                        <a:t>Number (% of total at IFH)</a:t>
                      </a:r>
                    </a:p>
                  </a:txBody>
                  <a:tcPr marL="68580" marR="68580" marT="0" marB="0"/>
                </a:tc>
                <a:extLst>
                  <a:ext uri="{0D108BD9-81ED-4DB2-BD59-A6C34878D82A}">
                    <a16:rowId xmlns:a16="http://schemas.microsoft.com/office/drawing/2014/main" val="2949364639"/>
                  </a:ext>
                </a:extLst>
              </a:tr>
              <a:tr h="393750">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  Insurance</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a:effectLst/>
                          <a:latin typeface="+mn-lt"/>
                          <a:ea typeface="Calibri" panose="020F0502020204030204" pitchFamily="34" charset="0"/>
                          <a:cs typeface="Times New Roman" panose="02020603050405020304" pitchFamily="18" charset="0"/>
                        </a:rPr>
                        <a:t> </a:t>
                      </a:r>
                      <a:endParaRPr lang="en-US" sz="18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1193291"/>
                  </a:ext>
                </a:extLst>
              </a:tr>
              <a:tr h="393750">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         Private</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7 (5.7%)</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1878685"/>
                  </a:ext>
                </a:extLst>
              </a:tr>
              <a:tr h="393750">
                <a:tc>
                  <a:txBody>
                    <a:bodyPr/>
                    <a:lstStyle/>
                    <a:p>
                      <a:pPr marL="0" marR="0">
                        <a:lnSpc>
                          <a:spcPct val="115000"/>
                        </a:lnSpc>
                        <a:spcAft>
                          <a:spcPts val="800"/>
                        </a:spcAft>
                      </a:pPr>
                      <a:r>
                        <a:rPr lang="en-US" sz="1800" kern="0">
                          <a:effectLst/>
                          <a:latin typeface="+mn-lt"/>
                          <a:ea typeface="Calibri" panose="020F0502020204030204" pitchFamily="34" charset="0"/>
                          <a:cs typeface="Times New Roman" panose="02020603050405020304" pitchFamily="18" charset="0"/>
                        </a:rPr>
                        <a:t>         Public</a:t>
                      </a:r>
                      <a:endParaRPr lang="en-US" sz="18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a:effectLst/>
                          <a:latin typeface="+mn-lt"/>
                          <a:ea typeface="Calibri" panose="020F0502020204030204" pitchFamily="34" charset="0"/>
                          <a:cs typeface="Times New Roman" panose="02020603050405020304" pitchFamily="18" charset="0"/>
                        </a:rPr>
                        <a:t>108 (87.8%)</a:t>
                      </a:r>
                      <a:endParaRPr lang="en-US" sz="18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8717249"/>
                  </a:ext>
                </a:extLst>
              </a:tr>
              <a:tr h="393750">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         None</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8 (6.5%)</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4253451"/>
                  </a:ext>
                </a:extLst>
              </a:tr>
              <a:tr h="393750">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    Race and ethnicity</a:t>
                      </a:r>
                      <a:r>
                        <a:rPr lang="en-US" sz="1800" kern="0" baseline="30000" dirty="0">
                          <a:effectLst/>
                          <a:latin typeface="+mn-lt"/>
                          <a:ea typeface="Calibri" panose="020F0502020204030204" pitchFamily="34" charset="0"/>
                          <a:cs typeface="Times New Roman" panose="02020603050405020304" pitchFamily="18" charset="0"/>
                        </a:rPr>
                        <a:t> b</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 </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1696548"/>
                  </a:ext>
                </a:extLst>
              </a:tr>
              <a:tr h="393750">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        White non-Hispanic</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26 (22.0%)</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3705422"/>
                  </a:ext>
                </a:extLst>
              </a:tr>
              <a:tr h="393750">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        Black or African American Non-Hispanic</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42 (35.6%)</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7871850"/>
                  </a:ext>
                </a:extLst>
              </a:tr>
              <a:tr h="393750">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       Hispanic</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46 (39.0%)</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7742639"/>
                  </a:ext>
                </a:extLst>
              </a:tr>
              <a:tr h="393750">
                <a:tc>
                  <a:txBody>
                    <a:bodyPr/>
                    <a:lstStyle/>
                    <a:p>
                      <a:pPr marL="0" marR="0">
                        <a:lnSpc>
                          <a:spcPct val="115000"/>
                        </a:lnSpc>
                        <a:spcAft>
                          <a:spcPts val="800"/>
                        </a:spcAft>
                      </a:pPr>
                      <a:r>
                        <a:rPr lang="en-US" sz="1800" kern="0">
                          <a:effectLst/>
                          <a:latin typeface="+mn-lt"/>
                          <a:ea typeface="Calibri" panose="020F0502020204030204" pitchFamily="34" charset="0"/>
                          <a:cs typeface="Times New Roman" panose="02020603050405020304" pitchFamily="18" charset="0"/>
                        </a:rPr>
                        <a:t>       Other</a:t>
                      </a:r>
                      <a:endParaRPr lang="en-US" sz="18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  4 (3.4%)</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4282911"/>
                  </a:ext>
                </a:extLst>
              </a:tr>
            </a:tbl>
          </a:graphicData>
        </a:graphic>
      </p:graphicFrame>
    </p:spTree>
    <p:extLst>
      <p:ext uri="{BB962C8B-B14F-4D97-AF65-F5344CB8AC3E}">
        <p14:creationId xmlns:p14="http://schemas.microsoft.com/office/powerpoint/2010/main" val="4117178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A6EB-0656-B276-9C20-A939688540BA}"/>
              </a:ext>
            </a:extLst>
          </p:cNvPr>
          <p:cNvSpPr>
            <a:spLocks noGrp="1"/>
          </p:cNvSpPr>
          <p:nvPr>
            <p:ph type="title"/>
          </p:nvPr>
        </p:nvSpPr>
        <p:spPr/>
        <p:txBody>
          <a:bodyPr/>
          <a:lstStyle/>
          <a:p>
            <a:r>
              <a:rPr lang="en-US" dirty="0"/>
              <a:t>Demographics &amp; Clinical Characteristics</a:t>
            </a:r>
          </a:p>
        </p:txBody>
      </p:sp>
      <p:graphicFrame>
        <p:nvGraphicFramePr>
          <p:cNvPr id="4" name="Content Placeholder 3">
            <a:extLst>
              <a:ext uri="{FF2B5EF4-FFF2-40B4-BE49-F238E27FC236}">
                <a16:creationId xmlns:a16="http://schemas.microsoft.com/office/drawing/2014/main" id="{A6AB75F4-9823-CEA4-F3A3-9CAF26075571}"/>
              </a:ext>
            </a:extLst>
          </p:cNvPr>
          <p:cNvGraphicFramePr>
            <a:graphicFrameLocks noGrp="1"/>
          </p:cNvGraphicFramePr>
          <p:nvPr>
            <p:ph idx="1"/>
          </p:nvPr>
        </p:nvGraphicFramePr>
        <p:xfrm>
          <a:off x="1295402" y="2285999"/>
          <a:ext cx="9601200" cy="3772843"/>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839977933"/>
                    </a:ext>
                  </a:extLst>
                </a:gridCol>
                <a:gridCol w="4800600">
                  <a:extLst>
                    <a:ext uri="{9D8B030D-6E8A-4147-A177-3AD203B41FA5}">
                      <a16:colId xmlns:a16="http://schemas.microsoft.com/office/drawing/2014/main" val="2952550077"/>
                    </a:ext>
                  </a:extLst>
                </a:gridCol>
              </a:tblGrid>
              <a:tr h="352998">
                <a:tc>
                  <a:txBody>
                    <a:bodyPr/>
                    <a:lstStyle/>
                    <a:p>
                      <a:pPr marL="0" marR="0">
                        <a:lnSpc>
                          <a:spcPct val="115000"/>
                        </a:lnSpc>
                        <a:spcAft>
                          <a:spcPts val="800"/>
                        </a:spcAft>
                      </a:pPr>
                      <a:r>
                        <a:rPr lang="en-US" sz="2400" kern="100" dirty="0">
                          <a:effectLst/>
                          <a:latin typeface="+mn-lt"/>
                          <a:ea typeface="Calibri" panose="020F0502020204030204" pitchFamily="34" charset="0"/>
                          <a:cs typeface="Times New Roman" panose="02020603050405020304" pitchFamily="18" charset="0"/>
                        </a:rPr>
                        <a:t>Characteristic</a:t>
                      </a:r>
                    </a:p>
                  </a:txBody>
                  <a:tcPr marL="68580" marR="68580" marT="0" marB="0"/>
                </a:tc>
                <a:tc>
                  <a:txBody>
                    <a:bodyPr/>
                    <a:lstStyle/>
                    <a:p>
                      <a:pPr marL="0" marR="0">
                        <a:lnSpc>
                          <a:spcPct val="115000"/>
                        </a:lnSpc>
                        <a:spcAft>
                          <a:spcPts val="800"/>
                        </a:spcAft>
                      </a:pPr>
                      <a:r>
                        <a:rPr lang="en-US" sz="2400" kern="100" dirty="0">
                          <a:effectLst/>
                          <a:latin typeface="+mn-lt"/>
                          <a:ea typeface="Calibri" panose="020F0502020204030204" pitchFamily="34" charset="0"/>
                          <a:cs typeface="Times New Roman" panose="02020603050405020304" pitchFamily="18" charset="0"/>
                        </a:rPr>
                        <a:t>Number (% of total at IFH)</a:t>
                      </a:r>
                    </a:p>
                  </a:txBody>
                  <a:tcPr marL="68580" marR="68580" marT="0" marB="0"/>
                </a:tc>
                <a:extLst>
                  <a:ext uri="{0D108BD9-81ED-4DB2-BD59-A6C34878D82A}">
                    <a16:rowId xmlns:a16="http://schemas.microsoft.com/office/drawing/2014/main" val="1673896154"/>
                  </a:ext>
                </a:extLst>
              </a:tr>
              <a:tr h="337184">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   Spanish language preference</a:t>
                      </a:r>
                      <a:r>
                        <a:rPr lang="en-US" sz="1800" kern="0" baseline="30000" dirty="0">
                          <a:effectLst/>
                          <a:latin typeface="+mn-lt"/>
                          <a:ea typeface="Calibri" panose="020F0502020204030204" pitchFamily="34" charset="0"/>
                          <a:cs typeface="Times New Roman" panose="02020603050405020304" pitchFamily="18" charset="0"/>
                        </a:rPr>
                        <a:t> b</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33 (26.8%)</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616235"/>
                  </a:ext>
                </a:extLst>
              </a:tr>
              <a:tr h="337184">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   Married or Domestic partnered </a:t>
                      </a:r>
                      <a:r>
                        <a:rPr lang="en-US" sz="1800" kern="0" baseline="30000" dirty="0">
                          <a:effectLst/>
                          <a:latin typeface="+mn-lt"/>
                          <a:ea typeface="Calibri" panose="020F0502020204030204" pitchFamily="34" charset="0"/>
                          <a:cs typeface="Times New Roman" panose="02020603050405020304" pitchFamily="18" charset="0"/>
                        </a:rPr>
                        <a:t>b</a:t>
                      </a:r>
                      <a:r>
                        <a:rPr lang="en-US" sz="1800" kern="0" dirty="0">
                          <a:effectLst/>
                          <a:latin typeface="+mn-lt"/>
                          <a:ea typeface="Calibri" panose="020F0502020204030204" pitchFamily="34" charset="0"/>
                          <a:cs typeface="Times New Roman" panose="02020603050405020304" pitchFamily="18" charset="0"/>
                        </a:rPr>
                        <a:t> </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31 (25.4%)</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5599427"/>
                  </a:ext>
                </a:extLst>
              </a:tr>
              <a:tr h="337184">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    Clinical Characteristics</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 </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1296816"/>
                  </a:ext>
                </a:extLst>
              </a:tr>
              <a:tr h="337184">
                <a:tc>
                  <a:txBody>
                    <a:bodyPr/>
                    <a:lstStyle/>
                    <a:p>
                      <a:pPr marL="0" marR="0">
                        <a:lnSpc>
                          <a:spcPct val="115000"/>
                        </a:lnSpc>
                        <a:spcAft>
                          <a:spcPts val="800"/>
                        </a:spcAft>
                      </a:pPr>
                      <a:r>
                        <a:rPr lang="es-US" sz="1800" kern="0" dirty="0">
                          <a:effectLst/>
                          <a:latin typeface="+mn-lt"/>
                          <a:ea typeface="Calibri" panose="020F0502020204030204" pitchFamily="34" charset="0"/>
                          <a:cs typeface="Times New Roman" panose="02020603050405020304" pitchFamily="18" charset="0"/>
                        </a:rPr>
                        <a:t>    BMI obese (</a:t>
                      </a:r>
                      <a:r>
                        <a:rPr lang="es-US" sz="1800" kern="0" dirty="0">
                          <a:effectLst/>
                          <a:latin typeface="+mn-lt"/>
                          <a:ea typeface="Calibri" panose="020F0502020204030204" pitchFamily="34" charset="0"/>
                          <a:cs typeface="Calibri" panose="020F0502020204030204" pitchFamily="34" charset="0"/>
                        </a:rPr>
                        <a:t>≥</a:t>
                      </a:r>
                      <a:r>
                        <a:rPr lang="es-US" sz="1800" kern="0" dirty="0">
                          <a:effectLst/>
                          <a:latin typeface="+mn-lt"/>
                          <a:ea typeface="Calibri" panose="020F0502020204030204" pitchFamily="34" charset="0"/>
                          <a:cs typeface="Times New Roman" panose="02020603050405020304" pitchFamily="18" charset="0"/>
                        </a:rPr>
                        <a:t>30 kg/m2), N (%)</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63 (51.2%)</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4194797"/>
                  </a:ext>
                </a:extLst>
              </a:tr>
              <a:tr h="337184">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    </a:t>
                      </a:r>
                      <a:r>
                        <a:rPr lang="en-US" sz="1800" kern="0" dirty="0" err="1">
                          <a:effectLst/>
                          <a:latin typeface="+mn-lt"/>
                          <a:ea typeface="Calibri" panose="020F0502020204030204" pitchFamily="34" charset="0"/>
                          <a:cs typeface="Times New Roman" panose="02020603050405020304" pitchFamily="18" charset="0"/>
                        </a:rPr>
                        <a:t>Frail,</a:t>
                      </a:r>
                      <a:r>
                        <a:rPr lang="en-US" sz="1800" kern="0" baseline="30000" dirty="0" err="1">
                          <a:effectLst/>
                          <a:latin typeface="+mn-lt"/>
                          <a:ea typeface="Calibri" panose="020F0502020204030204" pitchFamily="34" charset="0"/>
                          <a:cs typeface="Times New Roman" panose="02020603050405020304" pitchFamily="18" charset="0"/>
                        </a:rPr>
                        <a:t>b,c</a:t>
                      </a:r>
                      <a:r>
                        <a:rPr lang="en-US" sz="1800" kern="0" dirty="0">
                          <a:effectLst/>
                          <a:latin typeface="+mn-lt"/>
                          <a:ea typeface="Calibri" panose="020F0502020204030204" pitchFamily="34" charset="0"/>
                          <a:cs typeface="Times New Roman" panose="02020603050405020304" pitchFamily="18" charset="0"/>
                        </a:rPr>
                        <a:t> N (%)</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48 (40.7%)</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6687429"/>
                  </a:ext>
                </a:extLst>
              </a:tr>
              <a:tr h="337184">
                <a:tc>
                  <a:txBody>
                    <a:bodyPr/>
                    <a:lstStyle/>
                    <a:p>
                      <a:pPr marL="0" marR="0">
                        <a:lnSpc>
                          <a:spcPct val="115000"/>
                        </a:lnSpc>
                        <a:spcAft>
                          <a:spcPts val="800"/>
                        </a:spcAft>
                      </a:pPr>
                      <a:r>
                        <a:rPr lang="en-US" sz="1800" kern="0">
                          <a:effectLst/>
                          <a:latin typeface="+mn-lt"/>
                          <a:ea typeface="Calibri" panose="020F0502020204030204" pitchFamily="34" charset="0"/>
                          <a:cs typeface="Times New Roman" panose="02020603050405020304" pitchFamily="18" charset="0"/>
                        </a:rPr>
                        <a:t>    High Impact Chronic Pain, N (%)</a:t>
                      </a:r>
                      <a:endParaRPr lang="en-US" sz="18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a:effectLst/>
                          <a:latin typeface="+mn-lt"/>
                          <a:ea typeface="Calibri" panose="020F0502020204030204" pitchFamily="34" charset="0"/>
                          <a:cs typeface="Times New Roman" panose="02020603050405020304" pitchFamily="18" charset="0"/>
                        </a:rPr>
                        <a:t>74 (61.2%)</a:t>
                      </a:r>
                      <a:endParaRPr lang="en-US" sz="18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2284175"/>
                  </a:ext>
                </a:extLst>
              </a:tr>
              <a:tr h="337184">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    Number of pain </a:t>
                      </a:r>
                      <a:r>
                        <a:rPr lang="en-US" sz="1800" kern="0" dirty="0" err="1">
                          <a:effectLst/>
                          <a:latin typeface="+mn-lt"/>
                          <a:ea typeface="Calibri" panose="020F0502020204030204" pitchFamily="34" charset="0"/>
                          <a:cs typeface="Times New Roman" panose="02020603050405020304" pitchFamily="18" charset="0"/>
                        </a:rPr>
                        <a:t>conditions,</a:t>
                      </a:r>
                      <a:r>
                        <a:rPr lang="en-US" sz="1800" kern="0" baseline="30000" dirty="0" err="1">
                          <a:effectLst/>
                          <a:latin typeface="+mn-lt"/>
                          <a:ea typeface="Calibri" panose="020F0502020204030204" pitchFamily="34" charset="0"/>
                          <a:cs typeface="Times New Roman" panose="02020603050405020304" pitchFamily="18" charset="0"/>
                        </a:rPr>
                        <a:t>c</a:t>
                      </a:r>
                      <a:r>
                        <a:rPr lang="en-US" sz="1800" kern="0" dirty="0">
                          <a:effectLst/>
                          <a:latin typeface="+mn-lt"/>
                          <a:ea typeface="Calibri" panose="020F0502020204030204" pitchFamily="34" charset="0"/>
                          <a:cs typeface="Times New Roman" panose="02020603050405020304" pitchFamily="18" charset="0"/>
                        </a:rPr>
                        <a:t> mean (SD)</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2.8 (1.5)</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6454479"/>
                  </a:ext>
                </a:extLst>
              </a:tr>
              <a:tr h="337184">
                <a:tc>
                  <a:txBody>
                    <a:bodyPr/>
                    <a:lstStyle/>
                    <a:p>
                      <a:pPr marL="0" marR="0">
                        <a:lnSpc>
                          <a:spcPct val="115000"/>
                        </a:lnSpc>
                        <a:spcAft>
                          <a:spcPts val="800"/>
                        </a:spcAft>
                      </a:pPr>
                      <a:r>
                        <a:rPr lang="en-US" sz="1800" kern="0">
                          <a:effectLst/>
                          <a:latin typeface="+mn-lt"/>
                          <a:ea typeface="Calibri" panose="020F0502020204030204" pitchFamily="34" charset="0"/>
                          <a:cs typeface="Times New Roman" panose="02020603050405020304" pitchFamily="18" charset="0"/>
                        </a:rPr>
                        <a:t>   Mental Health Mood Disorder diagnosis N (%)</a:t>
                      </a:r>
                      <a:endParaRPr lang="en-US" sz="18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a:effectLst/>
                          <a:latin typeface="+mn-lt"/>
                          <a:ea typeface="Calibri" panose="020F0502020204030204" pitchFamily="34" charset="0"/>
                          <a:cs typeface="Times New Roman" panose="02020603050405020304" pitchFamily="18" charset="0"/>
                        </a:rPr>
                        <a:t> 47 (38.2%)</a:t>
                      </a:r>
                      <a:endParaRPr lang="en-US" sz="18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0023238"/>
                  </a:ext>
                </a:extLst>
              </a:tr>
              <a:tr h="337184">
                <a:tc>
                  <a:txBody>
                    <a:bodyPr/>
                    <a:lstStyle/>
                    <a:p>
                      <a:pPr marL="0" marR="0">
                        <a:lnSpc>
                          <a:spcPct val="115000"/>
                        </a:lnSpc>
                        <a:spcAft>
                          <a:spcPts val="800"/>
                        </a:spcAft>
                      </a:pPr>
                      <a:r>
                        <a:rPr lang="en-US" sz="1800" kern="0">
                          <a:effectLst/>
                          <a:latin typeface="+mn-lt"/>
                          <a:ea typeface="Calibri" panose="020F0502020204030204" pitchFamily="34" charset="0"/>
                          <a:cs typeface="Times New Roman" panose="02020603050405020304" pitchFamily="18" charset="0"/>
                        </a:rPr>
                        <a:t>         Depression</a:t>
                      </a:r>
                      <a:r>
                        <a:rPr lang="en-US" sz="1800" kern="0">
                          <a:solidFill>
                            <a:srgbClr val="171717"/>
                          </a:solidFill>
                          <a:effectLst/>
                          <a:latin typeface="+mn-lt"/>
                          <a:ea typeface="Calibri" panose="020F0502020204030204" pitchFamily="34" charset="0"/>
                          <a:cs typeface="Times New Roman" panose="02020603050405020304" pitchFamily="18" charset="0"/>
                        </a:rPr>
                        <a:t> diagnosis</a:t>
                      </a:r>
                      <a:r>
                        <a:rPr lang="en-US" sz="1800" kern="0">
                          <a:effectLst/>
                          <a:latin typeface="+mn-lt"/>
                          <a:ea typeface="Calibri" panose="020F0502020204030204" pitchFamily="34" charset="0"/>
                          <a:cs typeface="Times New Roman" panose="02020603050405020304" pitchFamily="18" charset="0"/>
                        </a:rPr>
                        <a:t>, N (%)</a:t>
                      </a:r>
                      <a:endParaRPr lang="en-US" sz="18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a:effectLst/>
                          <a:latin typeface="+mn-lt"/>
                          <a:ea typeface="Calibri" panose="020F0502020204030204" pitchFamily="34" charset="0"/>
                          <a:cs typeface="Times New Roman" panose="02020603050405020304" pitchFamily="18" charset="0"/>
                        </a:rPr>
                        <a:t>32 (26.0%)</a:t>
                      </a:r>
                      <a:endParaRPr lang="en-US" sz="18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9013716"/>
                  </a:ext>
                </a:extLst>
              </a:tr>
              <a:tr h="337184">
                <a:tc>
                  <a:txBody>
                    <a:bodyPr/>
                    <a:lstStyle/>
                    <a:p>
                      <a:pPr marL="0" marR="0">
                        <a:lnSpc>
                          <a:spcPct val="115000"/>
                        </a:lnSpc>
                        <a:spcAft>
                          <a:spcPts val="800"/>
                        </a:spcAft>
                      </a:pPr>
                      <a:r>
                        <a:rPr lang="en-US" sz="1800" kern="0">
                          <a:effectLst/>
                          <a:latin typeface="+mn-lt"/>
                          <a:ea typeface="Calibri" panose="020F0502020204030204" pitchFamily="34" charset="0"/>
                          <a:cs typeface="Times New Roman" panose="02020603050405020304" pitchFamily="18" charset="0"/>
                        </a:rPr>
                        <a:t>         Anxiety </a:t>
                      </a:r>
                      <a:r>
                        <a:rPr lang="en-US" sz="1800" kern="0">
                          <a:solidFill>
                            <a:srgbClr val="171717"/>
                          </a:solidFill>
                          <a:effectLst/>
                          <a:latin typeface="+mn-lt"/>
                          <a:ea typeface="Calibri" panose="020F0502020204030204" pitchFamily="34" charset="0"/>
                          <a:cs typeface="Times New Roman" panose="02020603050405020304" pitchFamily="18" charset="0"/>
                        </a:rPr>
                        <a:t>diagnosis, </a:t>
                      </a:r>
                      <a:r>
                        <a:rPr lang="en-US" sz="1800" kern="0">
                          <a:effectLst/>
                          <a:latin typeface="+mn-lt"/>
                          <a:ea typeface="Calibri" panose="020F0502020204030204" pitchFamily="34" charset="0"/>
                          <a:cs typeface="Times New Roman" panose="02020603050405020304" pitchFamily="18" charset="0"/>
                        </a:rPr>
                        <a:t>N (%)</a:t>
                      </a:r>
                      <a:endParaRPr lang="en-US" sz="18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1800" kern="0" dirty="0">
                          <a:effectLst/>
                          <a:latin typeface="+mn-lt"/>
                          <a:ea typeface="Calibri" panose="020F0502020204030204" pitchFamily="34" charset="0"/>
                          <a:cs typeface="Times New Roman" panose="02020603050405020304" pitchFamily="18" charset="0"/>
                        </a:rPr>
                        <a:t>24 (19.5%)</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7757829"/>
                  </a:ext>
                </a:extLst>
              </a:tr>
            </a:tbl>
          </a:graphicData>
        </a:graphic>
      </p:graphicFrame>
    </p:spTree>
    <p:extLst>
      <p:ext uri="{BB962C8B-B14F-4D97-AF65-F5344CB8AC3E}">
        <p14:creationId xmlns:p14="http://schemas.microsoft.com/office/powerpoint/2010/main" val="1304249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EDF85-60FC-4868-A0C6-58E3FEF1C47C}"/>
              </a:ext>
            </a:extLst>
          </p:cNvPr>
          <p:cNvSpPr>
            <a:spLocks noGrp="1"/>
          </p:cNvSpPr>
          <p:nvPr>
            <p:ph type="title"/>
          </p:nvPr>
        </p:nvSpPr>
        <p:spPr/>
        <p:txBody>
          <a:bodyPr/>
          <a:lstStyle/>
          <a:p>
            <a:r>
              <a:rPr lang="en-US" dirty="0"/>
              <a:t>Retention rates</a:t>
            </a:r>
          </a:p>
        </p:txBody>
      </p:sp>
      <p:sp>
        <p:nvSpPr>
          <p:cNvPr id="3" name="Content Placeholder 2">
            <a:extLst>
              <a:ext uri="{FF2B5EF4-FFF2-40B4-BE49-F238E27FC236}">
                <a16:creationId xmlns:a16="http://schemas.microsoft.com/office/drawing/2014/main" id="{5CBD6384-12EC-1AC0-DC20-7971B91B5B11}"/>
              </a:ext>
            </a:extLst>
          </p:cNvPr>
          <p:cNvSpPr>
            <a:spLocks noGrp="1"/>
          </p:cNvSpPr>
          <p:nvPr>
            <p:ph idx="1"/>
          </p:nvPr>
        </p:nvSpPr>
        <p:spPr>
          <a:xfrm>
            <a:off x="1064712" y="2556932"/>
            <a:ext cx="10221239" cy="3318936"/>
          </a:xfrm>
        </p:spPr>
        <p:txBody>
          <a:bodyPr>
            <a:normAutofit lnSpcReduction="10000"/>
          </a:bodyPr>
          <a:lstStyle/>
          <a:p>
            <a:r>
              <a:rPr lang="en-US" dirty="0"/>
              <a:t>IFH lower than other BIA sites</a:t>
            </a:r>
          </a:p>
          <a:p>
            <a:pPr lvl="1"/>
            <a:r>
              <a:rPr lang="en-US" sz="2400" dirty="0"/>
              <a:t>Study withdrawal rate was 12.2% with 18.7% missingness in follow-up data rates at 6 months, the trial’s primary outcome timepoint </a:t>
            </a:r>
          </a:p>
          <a:p>
            <a:pPr lvl="1"/>
            <a:r>
              <a:rPr lang="en-US" sz="2400" dirty="0"/>
              <a:t>Comparable to similar Integrative studies with under-represented populations </a:t>
            </a:r>
          </a:p>
          <a:p>
            <a:pPr lvl="2"/>
            <a:r>
              <a:rPr lang="en-US" sz="2400" dirty="0"/>
              <a:t>AADDOPT-2 (Acupuncture trial) &amp; GAPYOGA (</a:t>
            </a:r>
            <a:r>
              <a:rPr lang="en-US" sz="2400" dirty="0" err="1"/>
              <a:t>Acup</a:t>
            </a:r>
            <a:r>
              <a:rPr lang="en-US" sz="2400" dirty="0"/>
              <a:t> with Yoga trial)* </a:t>
            </a:r>
          </a:p>
          <a:p>
            <a:pPr marL="914400" lvl="2" indent="0">
              <a:buNone/>
            </a:pPr>
            <a:r>
              <a:rPr lang="en-US" sz="2400" dirty="0"/>
              <a:t>                                                       </a:t>
            </a:r>
          </a:p>
          <a:p>
            <a:pPr marL="914400" lvl="2" indent="0">
              <a:buNone/>
            </a:pPr>
            <a:r>
              <a:rPr lang="en-US" dirty="0"/>
              <a:t>*McKee, Nielsen, Anderson et al, JGIM, 2020; Teets, Nielsen, </a:t>
            </a:r>
            <a:r>
              <a:rPr lang="en-US" dirty="0" err="1"/>
              <a:t>Moonaz</a:t>
            </a:r>
            <a:r>
              <a:rPr lang="en-US" dirty="0"/>
              <a:t>  et al, Glob Adv </a:t>
            </a:r>
            <a:r>
              <a:rPr lang="en-US" dirty="0" err="1"/>
              <a:t>Integr</a:t>
            </a:r>
            <a:r>
              <a:rPr lang="en-US" dirty="0"/>
              <a:t> Med Health, 2023; Teets et al. 2025 </a:t>
            </a:r>
            <a:r>
              <a:rPr lang="en-US" i="1" dirty="0"/>
              <a:t>under</a:t>
            </a:r>
            <a:r>
              <a:rPr lang="en-US" dirty="0"/>
              <a:t> </a:t>
            </a:r>
            <a:r>
              <a:rPr lang="en-US" i="1" dirty="0"/>
              <a:t>review</a:t>
            </a:r>
          </a:p>
        </p:txBody>
      </p:sp>
    </p:spTree>
    <p:extLst>
      <p:ext uri="{BB962C8B-B14F-4D97-AF65-F5344CB8AC3E}">
        <p14:creationId xmlns:p14="http://schemas.microsoft.com/office/powerpoint/2010/main" val="3330618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0D4B-44B5-23D7-2D3E-B9515A67117C}"/>
              </a:ext>
            </a:extLst>
          </p:cNvPr>
          <p:cNvSpPr>
            <a:spLocks noGrp="1"/>
          </p:cNvSpPr>
          <p:nvPr>
            <p:ph type="title"/>
          </p:nvPr>
        </p:nvSpPr>
        <p:spPr/>
        <p:txBody>
          <a:bodyPr/>
          <a:lstStyle/>
          <a:p>
            <a:r>
              <a:rPr lang="en-US" dirty="0"/>
              <a:t>Adaptations Summary</a:t>
            </a:r>
          </a:p>
        </p:txBody>
      </p:sp>
      <p:graphicFrame>
        <p:nvGraphicFramePr>
          <p:cNvPr id="4" name="Content Placeholder 3">
            <a:extLst>
              <a:ext uri="{FF2B5EF4-FFF2-40B4-BE49-F238E27FC236}">
                <a16:creationId xmlns:a16="http://schemas.microsoft.com/office/drawing/2014/main" id="{BF2C7413-F54C-CE16-414E-633789301C61}"/>
              </a:ext>
            </a:extLst>
          </p:cNvPr>
          <p:cNvGraphicFramePr>
            <a:graphicFrameLocks noGrp="1"/>
          </p:cNvGraphicFramePr>
          <p:nvPr>
            <p:ph idx="1"/>
          </p:nvPr>
        </p:nvGraphicFramePr>
        <p:xfrm>
          <a:off x="1295400" y="2557463"/>
          <a:ext cx="9601197" cy="3479800"/>
        </p:xfrm>
        <a:graphic>
          <a:graphicData uri="http://schemas.openxmlformats.org/drawingml/2006/table">
            <a:tbl>
              <a:tblPr firstRow="1" bandRow="1">
                <a:tableStyleId>{5C22544A-7EE6-4342-B048-85BDC9FD1C3A}</a:tableStyleId>
              </a:tblPr>
              <a:tblGrid>
                <a:gridCol w="3200399">
                  <a:extLst>
                    <a:ext uri="{9D8B030D-6E8A-4147-A177-3AD203B41FA5}">
                      <a16:colId xmlns:a16="http://schemas.microsoft.com/office/drawing/2014/main" val="3680916390"/>
                    </a:ext>
                  </a:extLst>
                </a:gridCol>
                <a:gridCol w="3200399">
                  <a:extLst>
                    <a:ext uri="{9D8B030D-6E8A-4147-A177-3AD203B41FA5}">
                      <a16:colId xmlns:a16="http://schemas.microsoft.com/office/drawing/2014/main" val="1209008147"/>
                    </a:ext>
                  </a:extLst>
                </a:gridCol>
                <a:gridCol w="3200399">
                  <a:extLst>
                    <a:ext uri="{9D8B030D-6E8A-4147-A177-3AD203B41FA5}">
                      <a16:colId xmlns:a16="http://schemas.microsoft.com/office/drawing/2014/main" val="982956148"/>
                    </a:ext>
                  </a:extLst>
                </a:gridCol>
              </a:tblGrid>
              <a:tr h="370840">
                <a:tc>
                  <a:txBody>
                    <a:bodyPr/>
                    <a:lstStyle/>
                    <a:p>
                      <a:r>
                        <a:rPr lang="en-US" dirty="0">
                          <a:latin typeface="+mn-lt"/>
                        </a:rPr>
                        <a:t>Barrier</a:t>
                      </a:r>
                    </a:p>
                  </a:txBody>
                  <a:tcPr/>
                </a:tc>
                <a:tc>
                  <a:txBody>
                    <a:bodyPr/>
                    <a:lstStyle/>
                    <a:p>
                      <a:r>
                        <a:rPr lang="en-US" dirty="0">
                          <a:latin typeface="+mn-lt"/>
                        </a:rPr>
                        <a:t>Adaptation</a:t>
                      </a:r>
                    </a:p>
                  </a:txBody>
                  <a:tcPr/>
                </a:tc>
                <a:tc>
                  <a:txBody>
                    <a:bodyPr/>
                    <a:lstStyle/>
                    <a:p>
                      <a:r>
                        <a:rPr lang="en-US" dirty="0">
                          <a:latin typeface="+mn-lt"/>
                        </a:rPr>
                        <a:t>Comment</a:t>
                      </a:r>
                    </a:p>
                  </a:txBody>
                  <a:tcPr/>
                </a:tc>
                <a:extLst>
                  <a:ext uri="{0D108BD9-81ED-4DB2-BD59-A6C34878D82A}">
                    <a16:rowId xmlns:a16="http://schemas.microsoft.com/office/drawing/2014/main" val="285481545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mn-lt"/>
                          <a:ea typeface="Aptos" panose="020B0004020202020204" pitchFamily="34" charset="0"/>
                        </a:rPr>
                        <a:t>F</a:t>
                      </a:r>
                      <a:r>
                        <a:rPr lang="en-US" sz="1800" dirty="0">
                          <a:effectLst/>
                          <a:latin typeface="+mn-lt"/>
                          <a:ea typeface="Aptos" panose="020B0004020202020204" pitchFamily="34" charset="0"/>
                        </a:rPr>
                        <a:t>inancial obstacles such as lack of insurance coverage</a:t>
                      </a:r>
                    </a:p>
                  </a:txBody>
                  <a:tcPr/>
                </a:tc>
                <a:tc>
                  <a:txBody>
                    <a:bodyPr/>
                    <a:lstStyle/>
                    <a:p>
                      <a:r>
                        <a:rPr lang="en-US" dirty="0">
                          <a:latin typeface="+mn-lt"/>
                        </a:rPr>
                        <a:t>No cost to patient through research funding</a:t>
                      </a:r>
                    </a:p>
                  </a:txBody>
                  <a:tcPr/>
                </a:tc>
                <a:tc>
                  <a:txBody>
                    <a:bodyPr/>
                    <a:lstStyle/>
                    <a:p>
                      <a:r>
                        <a:rPr lang="en-US" dirty="0">
                          <a:latin typeface="+mn-lt"/>
                        </a:rPr>
                        <a:t>Reasonable rate of payment to research </a:t>
                      </a:r>
                      <a:r>
                        <a:rPr lang="en-US" dirty="0" err="1">
                          <a:latin typeface="+mn-lt"/>
                        </a:rPr>
                        <a:t>LAcs</a:t>
                      </a:r>
                      <a:endParaRPr lang="en-US" dirty="0">
                        <a:latin typeface="+mn-lt"/>
                      </a:endParaRPr>
                    </a:p>
                  </a:txBody>
                  <a:tcPr/>
                </a:tc>
                <a:extLst>
                  <a:ext uri="{0D108BD9-81ED-4DB2-BD59-A6C34878D82A}">
                    <a16:rowId xmlns:a16="http://schemas.microsoft.com/office/drawing/2014/main" val="280843397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mn-lt"/>
                          <a:ea typeface="Aptos" panose="020B0004020202020204" pitchFamily="34" charset="0"/>
                        </a:rPr>
                        <a:t>L</a:t>
                      </a:r>
                      <a:r>
                        <a:rPr lang="en-US" sz="1800" dirty="0">
                          <a:effectLst/>
                          <a:latin typeface="+mn-lt"/>
                          <a:ea typeface="Aptos" panose="020B0004020202020204" pitchFamily="34" charset="0"/>
                        </a:rPr>
                        <a:t>ogistical barriers including limited neighborhood accessibility</a:t>
                      </a:r>
                    </a:p>
                  </a:txBody>
                  <a:tcPr/>
                </a:tc>
                <a:tc>
                  <a:txBody>
                    <a:bodyPr/>
                    <a:lstStyle/>
                    <a:p>
                      <a:r>
                        <a:rPr lang="en-US" dirty="0">
                          <a:latin typeface="+mn-lt"/>
                        </a:rPr>
                        <a:t>Embedded acupuncture clinic in 3 regional home clinics </a:t>
                      </a:r>
                    </a:p>
                  </a:txBody>
                  <a:tcPr/>
                </a:tc>
                <a:tc>
                  <a:txBody>
                    <a:bodyPr/>
                    <a:lstStyle/>
                    <a:p>
                      <a:r>
                        <a:rPr lang="en-US" dirty="0">
                          <a:latin typeface="+mn-lt"/>
                        </a:rPr>
                        <a:t>Acupuncture clinics spread across NYC region </a:t>
                      </a:r>
                    </a:p>
                  </a:txBody>
                  <a:tcPr/>
                </a:tc>
                <a:extLst>
                  <a:ext uri="{0D108BD9-81ED-4DB2-BD59-A6C34878D82A}">
                    <a16:rowId xmlns:a16="http://schemas.microsoft.com/office/drawing/2014/main" val="252809638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mn-lt"/>
                          <a:ea typeface="Aptos" panose="020B0004020202020204" pitchFamily="34" charset="0"/>
                        </a:rPr>
                        <a:t>L</a:t>
                      </a:r>
                      <a:r>
                        <a:rPr lang="en-US" sz="1800" dirty="0">
                          <a:effectLst/>
                          <a:latin typeface="+mn-lt"/>
                          <a:ea typeface="Aptos" panose="020B0004020202020204" pitchFamily="34" charset="0"/>
                        </a:rPr>
                        <a:t>imited awareness on the benefits of acupuncture therapy</a:t>
                      </a:r>
                    </a:p>
                  </a:txBody>
                  <a:tcPr/>
                </a:tc>
                <a:tc>
                  <a:txBody>
                    <a:bodyPr/>
                    <a:lstStyle/>
                    <a:p>
                      <a:r>
                        <a:rPr lang="en-US" dirty="0">
                          <a:latin typeface="+mn-lt"/>
                        </a:rPr>
                        <a:t>Marketing to providers, staff and patients</a:t>
                      </a:r>
                    </a:p>
                  </a:txBody>
                  <a:tcPr/>
                </a:tc>
                <a:tc>
                  <a:txBody>
                    <a:bodyPr/>
                    <a:lstStyle/>
                    <a:p>
                      <a:r>
                        <a:rPr lang="en-US" dirty="0">
                          <a:latin typeface="+mn-lt"/>
                        </a:rPr>
                        <a:t>Known acupuncture at one site, providers vouch for research via referral (and acupuncture treatment)</a:t>
                      </a:r>
                    </a:p>
                  </a:txBody>
                  <a:tcPr/>
                </a:tc>
                <a:extLst>
                  <a:ext uri="{0D108BD9-81ED-4DB2-BD59-A6C34878D82A}">
                    <a16:rowId xmlns:a16="http://schemas.microsoft.com/office/drawing/2014/main" val="182964399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mn-lt"/>
                          <a:ea typeface="Aptos" panose="020B0004020202020204" pitchFamily="34" charset="0"/>
                        </a:rPr>
                        <a:t>G</a:t>
                      </a:r>
                      <a:r>
                        <a:rPr lang="en-US" sz="1800" dirty="0">
                          <a:effectLst/>
                          <a:latin typeface="+mn-lt"/>
                          <a:ea typeface="Aptos" panose="020B0004020202020204" pitchFamily="34" charset="0"/>
                        </a:rPr>
                        <a:t>eneral mistrust</a:t>
                      </a:r>
                    </a:p>
                  </a:txBody>
                  <a:tcPr/>
                </a:tc>
                <a:tc>
                  <a:txBody>
                    <a:bodyPr/>
                    <a:lstStyle/>
                    <a:p>
                      <a:r>
                        <a:rPr lang="en-US" dirty="0">
                          <a:latin typeface="+mn-lt"/>
                        </a:rPr>
                        <a:t>Routing recruitment through provider referrals </a:t>
                      </a:r>
                    </a:p>
                  </a:txBody>
                  <a:tcPr/>
                </a:tc>
                <a:tc>
                  <a:txBody>
                    <a:bodyPr/>
                    <a:lstStyle/>
                    <a:p>
                      <a:r>
                        <a:rPr lang="en-US" dirty="0">
                          <a:latin typeface="+mn-lt"/>
                        </a:rPr>
                        <a:t>Done within EHR for provider ease</a:t>
                      </a:r>
                    </a:p>
                  </a:txBody>
                  <a:tcPr/>
                </a:tc>
                <a:extLst>
                  <a:ext uri="{0D108BD9-81ED-4DB2-BD59-A6C34878D82A}">
                    <a16:rowId xmlns:a16="http://schemas.microsoft.com/office/drawing/2014/main" val="882146762"/>
                  </a:ext>
                </a:extLst>
              </a:tr>
            </a:tbl>
          </a:graphicData>
        </a:graphic>
      </p:graphicFrame>
    </p:spTree>
    <p:extLst>
      <p:ext uri="{BB962C8B-B14F-4D97-AF65-F5344CB8AC3E}">
        <p14:creationId xmlns:p14="http://schemas.microsoft.com/office/powerpoint/2010/main" val="3881291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19" y="569503"/>
            <a:ext cx="10150573" cy="2782614"/>
          </a:xfrm>
        </p:spPr>
        <p:txBody>
          <a:bodyPr/>
          <a:lstStyle/>
          <a:p>
            <a:pPr algn="ctr"/>
            <a:r>
              <a:rPr lang="en-US" sz="4000" b="1" dirty="0">
                <a:solidFill>
                  <a:schemeClr val="bg1"/>
                </a:solidFill>
              </a:rPr>
              <a:t>Recent CMS Medicare Reimbursement Coverage for Acupuncture Needling among Older Adults with Chronic Low Back Pain: Misalignment with Current Community Acupuncture Services? (outcome and access implications)  </a:t>
            </a:r>
          </a:p>
        </p:txBody>
      </p:sp>
      <p:pic>
        <p:nvPicPr>
          <p:cNvPr id="11" name="Picture 10">
            <a:extLst>
              <a:ext uri="{FF2B5EF4-FFF2-40B4-BE49-F238E27FC236}">
                <a16:creationId xmlns:a16="http://schemas.microsoft.com/office/drawing/2014/main" id="{E805CE67-71C9-3F4E-A7D5-7B74B8EB65A5}"/>
              </a:ext>
            </a:extLst>
          </p:cNvPr>
          <p:cNvPicPr>
            <a:picLocks noChangeAspect="1"/>
          </p:cNvPicPr>
          <p:nvPr/>
        </p:nvPicPr>
        <p:blipFill>
          <a:blip r:embed="rId3"/>
          <a:stretch>
            <a:fillRect/>
          </a:stretch>
        </p:blipFill>
        <p:spPr>
          <a:xfrm>
            <a:off x="8991600" y="4306434"/>
            <a:ext cx="3200400" cy="1828800"/>
          </a:xfrm>
          <a:prstGeom prst="rect">
            <a:avLst/>
          </a:prstGeom>
        </p:spPr>
      </p:pic>
      <p:sp>
        <p:nvSpPr>
          <p:cNvPr id="3" name="TextBox 2">
            <a:extLst>
              <a:ext uri="{FF2B5EF4-FFF2-40B4-BE49-F238E27FC236}">
                <a16:creationId xmlns:a16="http://schemas.microsoft.com/office/drawing/2014/main" id="{82314EEA-1BEC-B77F-5601-708CE53C73B4}"/>
              </a:ext>
            </a:extLst>
          </p:cNvPr>
          <p:cNvSpPr txBox="1"/>
          <p:nvPr/>
        </p:nvSpPr>
        <p:spPr>
          <a:xfrm>
            <a:off x="113333" y="3892941"/>
            <a:ext cx="10958948" cy="1477328"/>
          </a:xfrm>
          <a:prstGeom prst="rect">
            <a:avLst/>
          </a:prstGeom>
          <a:noFill/>
        </p:spPr>
        <p:txBody>
          <a:bodyPr wrap="square" rtlCol="0">
            <a:spAutoFit/>
          </a:bodyPr>
          <a:lstStyle/>
          <a:p>
            <a:pPr marL="0" marR="0" lvl="0" indent="0" algn="l" defTabSz="76795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Lynn L DeBar – Kaiser Permanente Center for Health Research  </a:t>
            </a:r>
          </a:p>
          <a:p>
            <a:pPr marL="0" marR="0" lvl="0" indent="0" algn="l" defTabSz="767951"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rial" panose="020B0604020202020204" pitchFamily="34" charset="0"/>
                <a:cs typeface="Arial" panose="020B0604020202020204" pitchFamily="34" charset="0"/>
              </a:rPr>
              <a:t>Arya Nielsen – Icahn School of Medicine at Mount Sinai, Dept of Family Medicine and Community Health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Morgan Justice – Kaiser Permanente Washington Health Research Institute</a:t>
            </a:r>
          </a:p>
          <a:p>
            <a:pPr marL="0" marR="0" lvl="0" indent="0" algn="l" defTabSz="767951" rtl="0" eaLnBrk="1" fontAlgn="auto" latinLnBrk="0" hangingPunct="1">
              <a:lnSpc>
                <a:spcPct val="100000"/>
              </a:lnSpc>
              <a:spcBef>
                <a:spcPts val="0"/>
              </a:spcBef>
              <a:spcAft>
                <a:spcPts val="0"/>
              </a:spcAft>
              <a:buClrTx/>
              <a:buSzTx/>
              <a:buFontTx/>
              <a:buNone/>
              <a:tabLst/>
              <a:defRPr/>
            </a:pPr>
            <a:r>
              <a:rPr lang="en-US" sz="1800" dirty="0">
                <a:solidFill>
                  <a:prstClr val="white"/>
                </a:solidFill>
                <a:latin typeface="Arial" panose="020B0604020202020204" pitchFamily="34" charset="0"/>
                <a:cs typeface="Arial" panose="020B0604020202020204" pitchFamily="34" charset="0"/>
              </a:rPr>
              <a:t>Jessica Coifman – Kaiser Permanente Washington Health Research Institute</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76795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4" name="TextBox 3">
            <a:extLst>
              <a:ext uri="{FF2B5EF4-FFF2-40B4-BE49-F238E27FC236}">
                <a16:creationId xmlns:a16="http://schemas.microsoft.com/office/drawing/2014/main" id="{F5853B65-7150-51E9-BC87-5354CC901085}"/>
              </a:ext>
            </a:extLst>
          </p:cNvPr>
          <p:cNvSpPr txBox="1"/>
          <p:nvPr/>
        </p:nvSpPr>
        <p:spPr>
          <a:xfrm>
            <a:off x="693019" y="6420051"/>
            <a:ext cx="4081112" cy="437949"/>
          </a:xfrm>
          <a:prstGeom prst="rect">
            <a:avLst/>
          </a:prstGeom>
          <a:solidFill>
            <a:schemeClr val="bg1"/>
          </a:solidFill>
        </p:spPr>
        <p:txBody>
          <a:bodyPr wrap="square" rtlCol="0">
            <a:spAutoFit/>
          </a:bodyPr>
          <a:lstStyle/>
          <a:p>
            <a:pPr marL="0" marR="0" lvl="0" indent="0" algn="l" defTabSz="767951"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17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87F4-5B15-AAB5-1D99-E5F5F3F2F943}"/>
              </a:ext>
            </a:extLst>
          </p:cNvPr>
          <p:cNvSpPr>
            <a:spLocks noGrp="1"/>
          </p:cNvSpPr>
          <p:nvPr>
            <p:ph type="title"/>
          </p:nvPr>
        </p:nvSpPr>
        <p:spPr/>
        <p:txBody>
          <a:bodyPr/>
          <a:lstStyle/>
          <a:p>
            <a:r>
              <a:rPr lang="en-US" sz="3600" dirty="0"/>
              <a:t>Why Do an ePCT? The 5 Rs</a:t>
            </a:r>
          </a:p>
        </p:txBody>
      </p:sp>
      <p:sp>
        <p:nvSpPr>
          <p:cNvPr id="31" name="Freeform 30">
            <a:extLst>
              <a:ext uri="{FF2B5EF4-FFF2-40B4-BE49-F238E27FC236}">
                <a16:creationId xmlns:a16="http://schemas.microsoft.com/office/drawing/2014/main" id="{3EE197CF-88AD-A6F6-7911-390D8EC573C6}"/>
              </a:ext>
            </a:extLst>
          </p:cNvPr>
          <p:cNvSpPr/>
          <p:nvPr/>
        </p:nvSpPr>
        <p:spPr>
          <a:xfrm>
            <a:off x="709083" y="1875317"/>
            <a:ext cx="1937739" cy="1294669"/>
          </a:xfrm>
          <a:custGeom>
            <a:avLst/>
            <a:gdLst>
              <a:gd name="connsiteX0" fmla="*/ 0 w 1293433"/>
              <a:gd name="connsiteY0" fmla="*/ 0 h 379479"/>
              <a:gd name="connsiteX1" fmla="*/ 1293433 w 1293433"/>
              <a:gd name="connsiteY1" fmla="*/ 0 h 379479"/>
              <a:gd name="connsiteX2" fmla="*/ 1293433 w 1293433"/>
              <a:gd name="connsiteY2" fmla="*/ 379479 h 379479"/>
              <a:gd name="connsiteX3" fmla="*/ 0 w 1293433"/>
              <a:gd name="connsiteY3" fmla="*/ 379479 h 379479"/>
              <a:gd name="connsiteX4" fmla="*/ 0 w 1293433"/>
              <a:gd name="connsiteY4" fmla="*/ 0 h 37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433" h="379479">
                <a:moveTo>
                  <a:pt x="0" y="0"/>
                </a:moveTo>
                <a:lnTo>
                  <a:pt x="1293433" y="0"/>
                </a:lnTo>
                <a:lnTo>
                  <a:pt x="1293433" y="379479"/>
                </a:lnTo>
                <a:lnTo>
                  <a:pt x="0" y="379479"/>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b"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Relevant Question</a:t>
            </a:r>
          </a:p>
        </p:txBody>
      </p:sp>
      <p:sp>
        <p:nvSpPr>
          <p:cNvPr id="32" name="Freeform 31">
            <a:extLst>
              <a:ext uri="{FF2B5EF4-FFF2-40B4-BE49-F238E27FC236}">
                <a16:creationId xmlns:a16="http://schemas.microsoft.com/office/drawing/2014/main" id="{50BC03BB-4A83-034E-7464-74A5D02031FD}"/>
              </a:ext>
            </a:extLst>
          </p:cNvPr>
          <p:cNvSpPr/>
          <p:nvPr/>
        </p:nvSpPr>
        <p:spPr>
          <a:xfrm>
            <a:off x="709083" y="3169983"/>
            <a:ext cx="1937739" cy="1960266"/>
          </a:xfrm>
          <a:custGeom>
            <a:avLst/>
            <a:gdLst>
              <a:gd name="connsiteX0" fmla="*/ 0 w 1293433"/>
              <a:gd name="connsiteY0" fmla="*/ 0 h 1630530"/>
              <a:gd name="connsiteX1" fmla="*/ 1293433 w 1293433"/>
              <a:gd name="connsiteY1" fmla="*/ 0 h 1630530"/>
              <a:gd name="connsiteX2" fmla="*/ 1293433 w 1293433"/>
              <a:gd name="connsiteY2" fmla="*/ 1630530 h 1630530"/>
              <a:gd name="connsiteX3" fmla="*/ 0 w 1293433"/>
              <a:gd name="connsiteY3" fmla="*/ 1630530 h 1630530"/>
              <a:gd name="connsiteX4" fmla="*/ 0 w 1293433"/>
              <a:gd name="connsiteY4" fmla="*/ 0 h 16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433" h="1630530">
                <a:moveTo>
                  <a:pt x="0" y="0"/>
                </a:moveTo>
                <a:lnTo>
                  <a:pt x="1293433" y="0"/>
                </a:lnTo>
                <a:lnTo>
                  <a:pt x="1293433" y="1630530"/>
                </a:lnTo>
                <a:lnTo>
                  <a:pt x="0" y="1630530"/>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marR="0" lvl="1" indent="0" algn="ctr" defTabSz="488950" rtl="0" eaLnBrk="1" fontAlgn="auto" latinLnBrk="0" hangingPunct="1">
              <a:lnSpc>
                <a:spcPct val="90000"/>
              </a:lnSpc>
              <a:spcBef>
                <a:spcPct val="0"/>
              </a:spcBef>
              <a:spcAft>
                <a:spcPct val="15000"/>
              </a:spcAft>
              <a:buClrTx/>
              <a:buSzTx/>
              <a:buFontTx/>
              <a:buNone/>
              <a:tabLst/>
              <a:defRPr/>
            </a:pPr>
            <a:r>
              <a:rPr kumimoji="0" lang="en-US" sz="1600" b="0" i="0" u="none" strike="noStrike" kern="1200" cap="none" spc="0" normalizeH="0" baseline="0" noProof="0" dirty="0">
                <a:ln>
                  <a:noFill/>
                </a:ln>
                <a:solidFill>
                  <a:srgbClr val="2F2B20">
                    <a:hueOff val="0"/>
                    <a:satOff val="0"/>
                    <a:lumOff val="0"/>
                    <a:alphaOff val="0"/>
                  </a:srgbClr>
                </a:solidFill>
                <a:effectLst/>
                <a:uLnTx/>
                <a:uFillTx/>
                <a:latin typeface="Arial"/>
                <a:ea typeface="+mn-ea"/>
                <a:cs typeface="+mn-cs"/>
              </a:rPr>
              <a:t>The question is pressing, and healthcare system leaders, patients, and front-line clinicians care about the answer.</a:t>
            </a:r>
          </a:p>
        </p:txBody>
      </p:sp>
      <p:sp>
        <p:nvSpPr>
          <p:cNvPr id="33" name="Freeform 32">
            <a:extLst>
              <a:ext uri="{FF2B5EF4-FFF2-40B4-BE49-F238E27FC236}">
                <a16:creationId xmlns:a16="http://schemas.microsoft.com/office/drawing/2014/main" id="{20BB0081-0EE1-7CCC-B6F2-B9A63967E196}"/>
              </a:ext>
            </a:extLst>
          </p:cNvPr>
          <p:cNvSpPr/>
          <p:nvPr/>
        </p:nvSpPr>
        <p:spPr>
          <a:xfrm>
            <a:off x="2918106" y="1875318"/>
            <a:ext cx="1937739" cy="1294669"/>
          </a:xfrm>
          <a:custGeom>
            <a:avLst/>
            <a:gdLst>
              <a:gd name="connsiteX0" fmla="*/ 0 w 1293433"/>
              <a:gd name="connsiteY0" fmla="*/ 0 h 379479"/>
              <a:gd name="connsiteX1" fmla="*/ 1293433 w 1293433"/>
              <a:gd name="connsiteY1" fmla="*/ 0 h 379479"/>
              <a:gd name="connsiteX2" fmla="*/ 1293433 w 1293433"/>
              <a:gd name="connsiteY2" fmla="*/ 379479 h 379479"/>
              <a:gd name="connsiteX3" fmla="*/ 0 w 1293433"/>
              <a:gd name="connsiteY3" fmla="*/ 379479 h 379479"/>
              <a:gd name="connsiteX4" fmla="*/ 0 w 1293433"/>
              <a:gd name="connsiteY4" fmla="*/ 0 h 37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433" h="379479">
                <a:moveTo>
                  <a:pt x="0" y="0"/>
                </a:moveTo>
                <a:lnTo>
                  <a:pt x="1293433" y="0"/>
                </a:lnTo>
                <a:lnTo>
                  <a:pt x="1293433" y="379479"/>
                </a:lnTo>
                <a:lnTo>
                  <a:pt x="0" y="379479"/>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b"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Real-World Setting</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Freeform 33">
            <a:extLst>
              <a:ext uri="{FF2B5EF4-FFF2-40B4-BE49-F238E27FC236}">
                <a16:creationId xmlns:a16="http://schemas.microsoft.com/office/drawing/2014/main" id="{0A870C29-B6D3-8CF8-AF20-2B14229B3CFB}"/>
              </a:ext>
            </a:extLst>
          </p:cNvPr>
          <p:cNvSpPr/>
          <p:nvPr/>
        </p:nvSpPr>
        <p:spPr>
          <a:xfrm>
            <a:off x="2918106" y="3169983"/>
            <a:ext cx="1937739" cy="1960266"/>
          </a:xfrm>
          <a:custGeom>
            <a:avLst/>
            <a:gdLst>
              <a:gd name="connsiteX0" fmla="*/ 0 w 1293433"/>
              <a:gd name="connsiteY0" fmla="*/ 0 h 1630530"/>
              <a:gd name="connsiteX1" fmla="*/ 1293433 w 1293433"/>
              <a:gd name="connsiteY1" fmla="*/ 0 h 1630530"/>
              <a:gd name="connsiteX2" fmla="*/ 1293433 w 1293433"/>
              <a:gd name="connsiteY2" fmla="*/ 1630530 h 1630530"/>
              <a:gd name="connsiteX3" fmla="*/ 0 w 1293433"/>
              <a:gd name="connsiteY3" fmla="*/ 1630530 h 1630530"/>
              <a:gd name="connsiteX4" fmla="*/ 0 w 1293433"/>
              <a:gd name="connsiteY4" fmla="*/ 0 h 16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433" h="1630530">
                <a:moveTo>
                  <a:pt x="0" y="0"/>
                </a:moveTo>
                <a:lnTo>
                  <a:pt x="1293433" y="0"/>
                </a:lnTo>
                <a:lnTo>
                  <a:pt x="1293433" y="1630530"/>
                </a:lnTo>
                <a:lnTo>
                  <a:pt x="0" y="1630530"/>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marR="0" lvl="1" indent="0" algn="ctr" defTabSz="488950" rtl="0" eaLnBrk="1" fontAlgn="auto" latinLnBrk="0" hangingPunct="1">
              <a:lnSpc>
                <a:spcPct val="90000"/>
              </a:lnSpc>
              <a:spcBef>
                <a:spcPct val="0"/>
              </a:spcBef>
              <a:spcAft>
                <a:spcPct val="15000"/>
              </a:spcAft>
              <a:buClrTx/>
              <a:buSzTx/>
              <a:buFontTx/>
              <a:buNone/>
              <a:tabLst/>
              <a:defRPr/>
            </a:pPr>
            <a:r>
              <a:rPr kumimoji="0" lang="en-US" sz="1600" b="0" i="0" u="none" strike="noStrike" kern="1200" cap="none" spc="0" normalizeH="0" baseline="0" noProof="0" dirty="0">
                <a:ln>
                  <a:noFill/>
                </a:ln>
                <a:solidFill>
                  <a:srgbClr val="2F2B20">
                    <a:hueOff val="0"/>
                    <a:satOff val="0"/>
                    <a:lumOff val="0"/>
                    <a:alphaOff val="0"/>
                  </a:srgbClr>
                </a:solidFill>
                <a:effectLst/>
                <a:uLnTx/>
                <a:uFillTx/>
                <a:latin typeface="Arial"/>
                <a:ea typeface="+mn-ea"/>
                <a:cs typeface="+mn-cs"/>
              </a:rPr>
              <a:t>Desire to test in diverse healthcare delivery settings with the hope of implementing findings widely.</a:t>
            </a:r>
          </a:p>
        </p:txBody>
      </p:sp>
      <p:sp>
        <p:nvSpPr>
          <p:cNvPr id="35" name="Freeform 34">
            <a:extLst>
              <a:ext uri="{FF2B5EF4-FFF2-40B4-BE49-F238E27FC236}">
                <a16:creationId xmlns:a16="http://schemas.microsoft.com/office/drawing/2014/main" id="{0D2A03E8-0F53-2B6E-3E41-201786E81F96}"/>
              </a:ext>
            </a:extLst>
          </p:cNvPr>
          <p:cNvSpPr/>
          <p:nvPr/>
        </p:nvSpPr>
        <p:spPr>
          <a:xfrm>
            <a:off x="5127131" y="1875318"/>
            <a:ext cx="1937739" cy="1294669"/>
          </a:xfrm>
          <a:custGeom>
            <a:avLst/>
            <a:gdLst>
              <a:gd name="connsiteX0" fmla="*/ 0 w 1293433"/>
              <a:gd name="connsiteY0" fmla="*/ 0 h 379479"/>
              <a:gd name="connsiteX1" fmla="*/ 1293433 w 1293433"/>
              <a:gd name="connsiteY1" fmla="*/ 0 h 379479"/>
              <a:gd name="connsiteX2" fmla="*/ 1293433 w 1293433"/>
              <a:gd name="connsiteY2" fmla="*/ 379479 h 379479"/>
              <a:gd name="connsiteX3" fmla="*/ 0 w 1293433"/>
              <a:gd name="connsiteY3" fmla="*/ 379479 h 379479"/>
              <a:gd name="connsiteX4" fmla="*/ 0 w 1293433"/>
              <a:gd name="connsiteY4" fmla="*/ 0 h 37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433" h="379479">
                <a:moveTo>
                  <a:pt x="0" y="0"/>
                </a:moveTo>
                <a:lnTo>
                  <a:pt x="1293433" y="0"/>
                </a:lnTo>
                <a:lnTo>
                  <a:pt x="1293433" y="379479"/>
                </a:lnTo>
                <a:lnTo>
                  <a:pt x="0" y="379479"/>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b"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Representative Population</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36" name="Freeform 35">
            <a:extLst>
              <a:ext uri="{FF2B5EF4-FFF2-40B4-BE49-F238E27FC236}">
                <a16:creationId xmlns:a16="http://schemas.microsoft.com/office/drawing/2014/main" id="{E0F39594-1D57-C71D-934F-29E08B1CC229}"/>
              </a:ext>
            </a:extLst>
          </p:cNvPr>
          <p:cNvSpPr/>
          <p:nvPr/>
        </p:nvSpPr>
        <p:spPr>
          <a:xfrm>
            <a:off x="5127131" y="3169983"/>
            <a:ext cx="1937739" cy="1960266"/>
          </a:xfrm>
          <a:custGeom>
            <a:avLst/>
            <a:gdLst>
              <a:gd name="connsiteX0" fmla="*/ 0 w 1293433"/>
              <a:gd name="connsiteY0" fmla="*/ 0 h 1630530"/>
              <a:gd name="connsiteX1" fmla="*/ 1293433 w 1293433"/>
              <a:gd name="connsiteY1" fmla="*/ 0 h 1630530"/>
              <a:gd name="connsiteX2" fmla="*/ 1293433 w 1293433"/>
              <a:gd name="connsiteY2" fmla="*/ 1630530 h 1630530"/>
              <a:gd name="connsiteX3" fmla="*/ 0 w 1293433"/>
              <a:gd name="connsiteY3" fmla="*/ 1630530 h 1630530"/>
              <a:gd name="connsiteX4" fmla="*/ 0 w 1293433"/>
              <a:gd name="connsiteY4" fmla="*/ 0 h 16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433" h="1630530">
                <a:moveTo>
                  <a:pt x="0" y="0"/>
                </a:moveTo>
                <a:lnTo>
                  <a:pt x="1293433" y="0"/>
                </a:lnTo>
                <a:lnTo>
                  <a:pt x="1293433" y="1630530"/>
                </a:lnTo>
                <a:lnTo>
                  <a:pt x="0" y="1630530"/>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marR="0" lvl="1" indent="0" algn="ctr" defTabSz="488950" rtl="0" eaLnBrk="1" fontAlgn="auto" latinLnBrk="0" hangingPunct="1">
              <a:lnSpc>
                <a:spcPct val="90000"/>
              </a:lnSpc>
              <a:spcBef>
                <a:spcPct val="0"/>
              </a:spcBef>
              <a:spcAft>
                <a:spcPct val="15000"/>
              </a:spcAft>
              <a:buClrTx/>
              <a:buSzTx/>
              <a:buFontTx/>
              <a:buNone/>
              <a:tabLst/>
              <a:defRPr/>
            </a:pPr>
            <a:r>
              <a:rPr kumimoji="0" lang="en-US" sz="1600" b="0" i="0" u="none" strike="noStrike" kern="1200" cap="none" spc="0" normalizeH="0" baseline="0" noProof="0" dirty="0">
                <a:ln>
                  <a:noFill/>
                </a:ln>
                <a:solidFill>
                  <a:srgbClr val="2F2B20">
                    <a:hueOff val="0"/>
                    <a:satOff val="0"/>
                    <a:lumOff val="0"/>
                    <a:alphaOff val="0"/>
                  </a:srgbClr>
                </a:solidFill>
                <a:effectLst/>
                <a:uLnTx/>
                <a:uFillTx/>
                <a:latin typeface="Arial"/>
                <a:ea typeface="+mn-ea"/>
                <a:cs typeface="+mn-cs"/>
              </a:rPr>
              <a:t>Ability to recruit a population reflective of patients with the condition, including those from minoritized communities.</a:t>
            </a:r>
          </a:p>
        </p:txBody>
      </p:sp>
      <p:sp>
        <p:nvSpPr>
          <p:cNvPr id="37" name="Freeform 36">
            <a:extLst>
              <a:ext uri="{FF2B5EF4-FFF2-40B4-BE49-F238E27FC236}">
                <a16:creationId xmlns:a16="http://schemas.microsoft.com/office/drawing/2014/main" id="{2E8EEDB9-7E6E-472E-D000-FAF3DD90D43B}"/>
              </a:ext>
            </a:extLst>
          </p:cNvPr>
          <p:cNvSpPr/>
          <p:nvPr/>
        </p:nvSpPr>
        <p:spPr>
          <a:xfrm>
            <a:off x="7336155" y="1875318"/>
            <a:ext cx="1937739" cy="1294669"/>
          </a:xfrm>
          <a:custGeom>
            <a:avLst/>
            <a:gdLst>
              <a:gd name="connsiteX0" fmla="*/ 0 w 1293433"/>
              <a:gd name="connsiteY0" fmla="*/ 0 h 379479"/>
              <a:gd name="connsiteX1" fmla="*/ 1293433 w 1293433"/>
              <a:gd name="connsiteY1" fmla="*/ 0 h 379479"/>
              <a:gd name="connsiteX2" fmla="*/ 1293433 w 1293433"/>
              <a:gd name="connsiteY2" fmla="*/ 379479 h 379479"/>
              <a:gd name="connsiteX3" fmla="*/ 0 w 1293433"/>
              <a:gd name="connsiteY3" fmla="*/ 379479 h 379479"/>
              <a:gd name="connsiteX4" fmla="*/ 0 w 1293433"/>
              <a:gd name="connsiteY4" fmla="*/ 0 h 37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433" h="379479">
                <a:moveTo>
                  <a:pt x="0" y="0"/>
                </a:moveTo>
                <a:lnTo>
                  <a:pt x="1293433" y="0"/>
                </a:lnTo>
                <a:lnTo>
                  <a:pt x="1293433" y="379479"/>
                </a:lnTo>
                <a:lnTo>
                  <a:pt x="0" y="379479"/>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b"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Routinely Collected Data</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38" name="Freeform 37">
            <a:extLst>
              <a:ext uri="{FF2B5EF4-FFF2-40B4-BE49-F238E27FC236}">
                <a16:creationId xmlns:a16="http://schemas.microsoft.com/office/drawing/2014/main" id="{34DC6F0D-DE49-522A-7606-2530C10A7105}"/>
              </a:ext>
            </a:extLst>
          </p:cNvPr>
          <p:cNvSpPr/>
          <p:nvPr/>
        </p:nvSpPr>
        <p:spPr>
          <a:xfrm>
            <a:off x="7336155" y="3169983"/>
            <a:ext cx="1937739" cy="1960266"/>
          </a:xfrm>
          <a:custGeom>
            <a:avLst/>
            <a:gdLst>
              <a:gd name="connsiteX0" fmla="*/ 0 w 1293433"/>
              <a:gd name="connsiteY0" fmla="*/ 0 h 1630530"/>
              <a:gd name="connsiteX1" fmla="*/ 1293433 w 1293433"/>
              <a:gd name="connsiteY1" fmla="*/ 0 h 1630530"/>
              <a:gd name="connsiteX2" fmla="*/ 1293433 w 1293433"/>
              <a:gd name="connsiteY2" fmla="*/ 1630530 h 1630530"/>
              <a:gd name="connsiteX3" fmla="*/ 0 w 1293433"/>
              <a:gd name="connsiteY3" fmla="*/ 1630530 h 1630530"/>
              <a:gd name="connsiteX4" fmla="*/ 0 w 1293433"/>
              <a:gd name="connsiteY4" fmla="*/ 0 h 16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433" h="1630530">
                <a:moveTo>
                  <a:pt x="0" y="0"/>
                </a:moveTo>
                <a:lnTo>
                  <a:pt x="1293433" y="0"/>
                </a:lnTo>
                <a:lnTo>
                  <a:pt x="1293433" y="1630530"/>
                </a:lnTo>
                <a:lnTo>
                  <a:pt x="0" y="1630530"/>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marR="0" lvl="1" indent="0" algn="ctr" defTabSz="488950" rtl="0" eaLnBrk="1" fontAlgn="auto" latinLnBrk="0" hangingPunct="1">
              <a:lnSpc>
                <a:spcPct val="90000"/>
              </a:lnSpc>
              <a:spcBef>
                <a:spcPct val="0"/>
              </a:spcBef>
              <a:spcAft>
                <a:spcPct val="15000"/>
              </a:spcAft>
              <a:buClrTx/>
              <a:buSzTx/>
              <a:buFontTx/>
              <a:buNone/>
              <a:tabLst/>
              <a:defRPr/>
            </a:pPr>
            <a:r>
              <a:rPr kumimoji="0" lang="en-US" sz="1600" b="0" i="0" u="none" strike="noStrike" kern="1200" cap="none" spc="0" normalizeH="0" baseline="0" noProof="0" dirty="0">
                <a:ln>
                  <a:noFill/>
                </a:ln>
                <a:solidFill>
                  <a:srgbClr val="2F2B20">
                    <a:hueOff val="0"/>
                    <a:satOff val="0"/>
                    <a:lumOff val="0"/>
                    <a:alphaOff val="0"/>
                  </a:srgbClr>
                </a:solidFill>
                <a:effectLst/>
                <a:uLnTx/>
                <a:uFillTx/>
                <a:latin typeface="Arial"/>
                <a:ea typeface="+mn-ea"/>
                <a:cs typeface="+mn-cs"/>
              </a:rPr>
              <a:t>Can use data collected as part of healthcare delivery to answer the question, supplemented by data from other sources.</a:t>
            </a:r>
          </a:p>
        </p:txBody>
      </p:sp>
      <p:sp>
        <p:nvSpPr>
          <p:cNvPr id="39" name="Freeform 38">
            <a:extLst>
              <a:ext uri="{FF2B5EF4-FFF2-40B4-BE49-F238E27FC236}">
                <a16:creationId xmlns:a16="http://schemas.microsoft.com/office/drawing/2014/main" id="{B671C774-B264-A009-6FFE-6CD2C6C2D205}"/>
              </a:ext>
            </a:extLst>
          </p:cNvPr>
          <p:cNvSpPr/>
          <p:nvPr/>
        </p:nvSpPr>
        <p:spPr>
          <a:xfrm>
            <a:off x="9545178" y="1875318"/>
            <a:ext cx="1937739" cy="1294669"/>
          </a:xfrm>
          <a:custGeom>
            <a:avLst/>
            <a:gdLst>
              <a:gd name="connsiteX0" fmla="*/ 0 w 1293433"/>
              <a:gd name="connsiteY0" fmla="*/ 0 h 379479"/>
              <a:gd name="connsiteX1" fmla="*/ 1293433 w 1293433"/>
              <a:gd name="connsiteY1" fmla="*/ 0 h 379479"/>
              <a:gd name="connsiteX2" fmla="*/ 1293433 w 1293433"/>
              <a:gd name="connsiteY2" fmla="*/ 379479 h 379479"/>
              <a:gd name="connsiteX3" fmla="*/ 0 w 1293433"/>
              <a:gd name="connsiteY3" fmla="*/ 379479 h 379479"/>
              <a:gd name="connsiteX4" fmla="*/ 0 w 1293433"/>
              <a:gd name="connsiteY4" fmla="*/ 0 h 379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433" h="379479">
                <a:moveTo>
                  <a:pt x="0" y="0"/>
                </a:moveTo>
                <a:lnTo>
                  <a:pt x="1293433" y="0"/>
                </a:lnTo>
                <a:lnTo>
                  <a:pt x="1293433" y="379479"/>
                </a:lnTo>
                <a:lnTo>
                  <a:pt x="0" y="379479"/>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b"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Rigorous Methods</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Freeform 39">
            <a:extLst>
              <a:ext uri="{FF2B5EF4-FFF2-40B4-BE49-F238E27FC236}">
                <a16:creationId xmlns:a16="http://schemas.microsoft.com/office/drawing/2014/main" id="{46BA1483-BF97-F2DA-73D3-3EC7BAE8ECB6}"/>
              </a:ext>
            </a:extLst>
          </p:cNvPr>
          <p:cNvSpPr/>
          <p:nvPr/>
        </p:nvSpPr>
        <p:spPr>
          <a:xfrm>
            <a:off x="9545178" y="3169983"/>
            <a:ext cx="1937739" cy="1960266"/>
          </a:xfrm>
          <a:custGeom>
            <a:avLst/>
            <a:gdLst>
              <a:gd name="connsiteX0" fmla="*/ 0 w 1293433"/>
              <a:gd name="connsiteY0" fmla="*/ 0 h 1630530"/>
              <a:gd name="connsiteX1" fmla="*/ 1293433 w 1293433"/>
              <a:gd name="connsiteY1" fmla="*/ 0 h 1630530"/>
              <a:gd name="connsiteX2" fmla="*/ 1293433 w 1293433"/>
              <a:gd name="connsiteY2" fmla="*/ 1630530 h 1630530"/>
              <a:gd name="connsiteX3" fmla="*/ 0 w 1293433"/>
              <a:gd name="connsiteY3" fmla="*/ 1630530 h 1630530"/>
              <a:gd name="connsiteX4" fmla="*/ 0 w 1293433"/>
              <a:gd name="connsiteY4" fmla="*/ 0 h 16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433" h="1630530">
                <a:moveTo>
                  <a:pt x="0" y="0"/>
                </a:moveTo>
                <a:lnTo>
                  <a:pt x="1293433" y="0"/>
                </a:lnTo>
                <a:lnTo>
                  <a:pt x="1293433" y="1630530"/>
                </a:lnTo>
                <a:lnTo>
                  <a:pt x="0" y="1630530"/>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marR="0" lvl="1" indent="0" algn="ctr" defTabSz="488950" rtl="0" eaLnBrk="1" fontAlgn="auto" latinLnBrk="0" hangingPunct="1">
              <a:lnSpc>
                <a:spcPct val="90000"/>
              </a:lnSpc>
              <a:spcBef>
                <a:spcPct val="0"/>
              </a:spcBef>
              <a:spcAft>
                <a:spcPct val="15000"/>
              </a:spcAft>
              <a:buClrTx/>
              <a:buSzTx/>
              <a:buFontTx/>
              <a:buNone/>
              <a:tabLst/>
              <a:defRPr/>
            </a:pPr>
            <a:r>
              <a:rPr kumimoji="0" lang="en-US" sz="1600" b="0" i="0" u="none" strike="noStrike" kern="1200" cap="none" spc="0" normalizeH="0" baseline="0" noProof="0" dirty="0">
                <a:ln>
                  <a:noFill/>
                </a:ln>
                <a:solidFill>
                  <a:srgbClr val="2F2B20">
                    <a:hueOff val="0"/>
                    <a:satOff val="0"/>
                    <a:lumOff val="0"/>
                    <a:alphaOff val="0"/>
                  </a:srgbClr>
                </a:solidFill>
                <a:effectLst/>
                <a:uLnTx/>
                <a:uFillTx/>
                <a:latin typeface="Arial"/>
                <a:ea typeface="+mn-ea"/>
                <a:cs typeface="+mn-cs"/>
              </a:rPr>
              <a:t>Randomized research is needed to answer the question and inform changes in care, policy, or reimbursement.</a:t>
            </a:r>
          </a:p>
        </p:txBody>
      </p:sp>
      <p:pic>
        <p:nvPicPr>
          <p:cNvPr id="13" name="Picture 12" descr="A white icon of a computer&#10;&#10;Description automatically generated">
            <a:extLst>
              <a:ext uri="{FF2B5EF4-FFF2-40B4-BE49-F238E27FC236}">
                <a16:creationId xmlns:a16="http://schemas.microsoft.com/office/drawing/2014/main" id="{63B64565-0A21-8B6A-A096-A194D6576F01}"/>
              </a:ext>
            </a:extLst>
          </p:cNvPr>
          <p:cNvPicPr>
            <a:picLocks noChangeAspect="1"/>
          </p:cNvPicPr>
          <p:nvPr/>
        </p:nvPicPr>
        <p:blipFill>
          <a:blip r:embed="rId2"/>
          <a:stretch>
            <a:fillRect/>
          </a:stretch>
        </p:blipFill>
        <p:spPr>
          <a:xfrm>
            <a:off x="8032660" y="2025087"/>
            <a:ext cx="548233" cy="534293"/>
          </a:xfrm>
          <a:prstGeom prst="rect">
            <a:avLst/>
          </a:prstGeom>
        </p:spPr>
      </p:pic>
      <p:pic>
        <p:nvPicPr>
          <p:cNvPr id="14" name="Picture 13" descr="A white line icon with a person in a magnifying glass&#10;&#10;Description automatically generated">
            <a:extLst>
              <a:ext uri="{FF2B5EF4-FFF2-40B4-BE49-F238E27FC236}">
                <a16:creationId xmlns:a16="http://schemas.microsoft.com/office/drawing/2014/main" id="{16658A8D-1658-A0CF-6384-96373FFE4A49}"/>
              </a:ext>
            </a:extLst>
          </p:cNvPr>
          <p:cNvPicPr>
            <a:picLocks noChangeAspect="1"/>
          </p:cNvPicPr>
          <p:nvPr/>
        </p:nvPicPr>
        <p:blipFill>
          <a:blip r:embed="rId3"/>
          <a:stretch>
            <a:fillRect/>
          </a:stretch>
        </p:blipFill>
        <p:spPr>
          <a:xfrm>
            <a:off x="1383485" y="1982492"/>
            <a:ext cx="588934" cy="576888"/>
          </a:xfrm>
          <a:prstGeom prst="rect">
            <a:avLst/>
          </a:prstGeom>
        </p:spPr>
      </p:pic>
      <p:sp>
        <p:nvSpPr>
          <p:cNvPr id="28" name="Rectangle 27">
            <a:extLst>
              <a:ext uri="{FF2B5EF4-FFF2-40B4-BE49-F238E27FC236}">
                <a16:creationId xmlns:a16="http://schemas.microsoft.com/office/drawing/2014/main" id="{D33075DF-0BA6-8F33-2045-4CD1B58D292B}"/>
              </a:ext>
            </a:extLst>
          </p:cNvPr>
          <p:cNvSpPr/>
          <p:nvPr/>
        </p:nvSpPr>
        <p:spPr>
          <a:xfrm>
            <a:off x="5736268" y="2507246"/>
            <a:ext cx="173718" cy="1529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418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961B04B-CEA6-7D8A-98C5-A1EA2633FF44}"/>
              </a:ext>
            </a:extLst>
          </p:cNvPr>
          <p:cNvSpPr/>
          <p:nvPr/>
        </p:nvSpPr>
        <p:spPr>
          <a:xfrm>
            <a:off x="6413684" y="2505283"/>
            <a:ext cx="252051" cy="966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418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pic>
        <p:nvPicPr>
          <p:cNvPr id="42" name="Picture 41" descr="A white outline of a person with a magnifying glass&#10;&#10;Description automatically generated">
            <a:extLst>
              <a:ext uri="{FF2B5EF4-FFF2-40B4-BE49-F238E27FC236}">
                <a16:creationId xmlns:a16="http://schemas.microsoft.com/office/drawing/2014/main" id="{DE6C7360-B025-5673-91DA-7D19B2B43720}"/>
              </a:ext>
            </a:extLst>
          </p:cNvPr>
          <p:cNvPicPr>
            <a:picLocks noChangeAspect="1"/>
          </p:cNvPicPr>
          <p:nvPr/>
        </p:nvPicPr>
        <p:blipFill>
          <a:blip r:embed="rId4"/>
          <a:stretch>
            <a:fillRect/>
          </a:stretch>
        </p:blipFill>
        <p:spPr>
          <a:xfrm>
            <a:off x="10230603" y="2025087"/>
            <a:ext cx="577912" cy="562293"/>
          </a:xfrm>
          <a:prstGeom prst="rect">
            <a:avLst/>
          </a:prstGeom>
        </p:spPr>
      </p:pic>
      <p:pic>
        <p:nvPicPr>
          <p:cNvPr id="46" name="Picture 45" descr="A white outline of a person with a cross on their head&#10;&#10;Description automatically generated">
            <a:extLst>
              <a:ext uri="{FF2B5EF4-FFF2-40B4-BE49-F238E27FC236}">
                <a16:creationId xmlns:a16="http://schemas.microsoft.com/office/drawing/2014/main" id="{243EA2E0-92E0-10B4-BCA8-D6CD79F2F397}"/>
              </a:ext>
            </a:extLst>
          </p:cNvPr>
          <p:cNvPicPr>
            <a:picLocks noChangeAspect="1"/>
          </p:cNvPicPr>
          <p:nvPr/>
        </p:nvPicPr>
        <p:blipFill>
          <a:blip r:embed="rId5"/>
          <a:stretch>
            <a:fillRect/>
          </a:stretch>
        </p:blipFill>
        <p:spPr>
          <a:xfrm>
            <a:off x="3627350" y="1982492"/>
            <a:ext cx="487584" cy="585616"/>
          </a:xfrm>
          <a:prstGeom prst="rect">
            <a:avLst/>
          </a:prstGeom>
        </p:spPr>
      </p:pic>
      <p:pic>
        <p:nvPicPr>
          <p:cNvPr id="48" name="Picture 47" descr="A white outline of people and hands&#10;&#10;Description automatically generated">
            <a:extLst>
              <a:ext uri="{FF2B5EF4-FFF2-40B4-BE49-F238E27FC236}">
                <a16:creationId xmlns:a16="http://schemas.microsoft.com/office/drawing/2014/main" id="{D1DE463E-46AC-4EB5-C319-8AA5EE13A4DE}"/>
              </a:ext>
            </a:extLst>
          </p:cNvPr>
          <p:cNvPicPr>
            <a:picLocks noChangeAspect="1"/>
          </p:cNvPicPr>
          <p:nvPr/>
        </p:nvPicPr>
        <p:blipFill>
          <a:blip r:embed="rId6"/>
          <a:stretch>
            <a:fillRect/>
          </a:stretch>
        </p:blipFill>
        <p:spPr>
          <a:xfrm>
            <a:off x="5703734" y="1981516"/>
            <a:ext cx="784531" cy="623385"/>
          </a:xfrm>
          <a:prstGeom prst="rect">
            <a:avLst/>
          </a:prstGeom>
        </p:spPr>
      </p:pic>
    </p:spTree>
    <p:extLst>
      <p:ext uri="{BB962C8B-B14F-4D97-AF65-F5344CB8AC3E}">
        <p14:creationId xmlns:p14="http://schemas.microsoft.com/office/powerpoint/2010/main" val="578091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5AE7A51-3FE5-027C-00AC-B9E3A2180FF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21DBB7A-9AFF-5E95-07CA-D0978A7E3BAC}"/>
              </a:ext>
            </a:extLst>
          </p:cNvPr>
          <p:cNvSpPr txBox="1"/>
          <p:nvPr/>
        </p:nvSpPr>
        <p:spPr>
          <a:xfrm>
            <a:off x="206828" y="1454228"/>
            <a:ext cx="11778343" cy="4411208"/>
          </a:xfrm>
          <a:prstGeom prst="rect">
            <a:avLst/>
          </a:prstGeom>
          <a:noFill/>
        </p:spPr>
        <p:txBody>
          <a:bodyPr wrap="square">
            <a:spAutoFit/>
          </a:bodyPr>
          <a:lstStyle/>
          <a:p>
            <a:pPr marL="342900" indent="-342900" eaLnBrk="1" hangingPunct="1">
              <a:lnSpc>
                <a:spcPct val="110000"/>
              </a:lnSpc>
              <a:spcBef>
                <a:spcPts val="300"/>
              </a:spcBef>
              <a:spcAft>
                <a:spcPts val="600"/>
              </a:spcAft>
              <a:buFont typeface="Arial" panose="020B0604020202020204" pitchFamily="34" charset="0"/>
              <a:buChar char="•"/>
              <a:defRPr/>
            </a:pPr>
            <a:r>
              <a:rPr lang="en-US" altLang="en-US" sz="2800" dirty="0">
                <a:cs typeface="Arial" panose="020B0604020202020204" pitchFamily="34" charset="0"/>
              </a:rPr>
              <a:t>≥ 12 acupuncture (needling only) visits in 90 days covered for patients with nonspecific chronic low back pain under following circumstances:</a:t>
            </a:r>
          </a:p>
          <a:p>
            <a:pPr marL="726876" lvl="1" indent="-342900">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Low back pain chronic (≥ 12 weeks duration)</a:t>
            </a:r>
          </a:p>
          <a:p>
            <a:pPr marL="726876" lvl="1" indent="-342900">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Pain is nonspecific (no identified systemic cause)</a:t>
            </a:r>
          </a:p>
          <a:p>
            <a:pPr marL="726876" lvl="1" indent="-342900">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Pain is not associated with surgery </a:t>
            </a:r>
          </a:p>
          <a:p>
            <a:pPr lvl="1">
              <a:lnSpc>
                <a:spcPct val="110000"/>
              </a:lnSpc>
              <a:spcBef>
                <a:spcPts val="300"/>
              </a:spcBef>
              <a:spcAft>
                <a:spcPts val="600"/>
              </a:spcAft>
              <a:defRPr/>
            </a:pPr>
            <a:endParaRPr lang="en-US" altLang="en-US" sz="2000" dirty="0">
              <a:cs typeface="Arial" panose="020B0604020202020204" pitchFamily="34" charset="0"/>
            </a:endParaRPr>
          </a:p>
          <a:p>
            <a:pPr marL="285750" lvl="0" indent="-285750">
              <a:buFont typeface="Arial" panose="020B0604020202020204" pitchFamily="34" charset="0"/>
              <a:buChar char="•"/>
            </a:pPr>
            <a:r>
              <a:rPr lang="en-US" sz="2800" dirty="0">
                <a:solidFill>
                  <a:prstClr val="black"/>
                </a:solidFill>
              </a:rPr>
              <a:t>Potential for up to 8 additional sessions for patients demonstrating improvement in pain/functioning. 20 session annual limit for reimbursement</a:t>
            </a:r>
            <a:r>
              <a:rPr lang="en-US" sz="2400" dirty="0">
                <a:solidFill>
                  <a:prstClr val="black"/>
                </a:solidFill>
              </a:rPr>
              <a:t>.</a:t>
            </a:r>
          </a:p>
          <a:p>
            <a:pPr marL="342900" indent="-342900" eaLnBrk="1" hangingPunct="1">
              <a:lnSpc>
                <a:spcPct val="110000"/>
              </a:lnSpc>
              <a:spcBef>
                <a:spcPts val="300"/>
              </a:spcBef>
              <a:spcAft>
                <a:spcPts val="600"/>
              </a:spcAft>
              <a:buFont typeface="Arial" panose="020B0604020202020204" pitchFamily="34" charset="0"/>
              <a:buChar char="•"/>
              <a:defRPr/>
            </a:pPr>
            <a:endParaRPr lang="en-US" alt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0A265A4-7AB5-70D2-A8F5-3A0C680A3405}"/>
              </a:ext>
            </a:extLst>
          </p:cNvPr>
          <p:cNvSpPr txBox="1"/>
          <p:nvPr/>
        </p:nvSpPr>
        <p:spPr>
          <a:xfrm>
            <a:off x="-248479" y="540769"/>
            <a:ext cx="12513366" cy="707886"/>
          </a:xfrm>
          <a:prstGeom prst="rect">
            <a:avLst/>
          </a:prstGeom>
          <a:noFill/>
        </p:spPr>
        <p:txBody>
          <a:bodyPr wrap="square">
            <a:spAutoFit/>
          </a:bodyPr>
          <a:lstStyle/>
          <a:p>
            <a:pPr algn="ctr"/>
            <a:r>
              <a:rPr lang="en-US" sz="4000" b="1" dirty="0">
                <a:solidFill>
                  <a:srgbClr val="0070C0"/>
                </a:solidFill>
                <a:latin typeface="+mj-lt"/>
              </a:rPr>
              <a:t>CMS Policy: Medicare Reimbursement for Acupuncture </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316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BC232C2-15F8-648B-B90E-CEE0BCB9D0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194BBD8-AC0B-AA10-9AF3-8A99099234F8}"/>
              </a:ext>
            </a:extLst>
          </p:cNvPr>
          <p:cNvSpPr txBox="1"/>
          <p:nvPr/>
        </p:nvSpPr>
        <p:spPr>
          <a:xfrm>
            <a:off x="119032" y="1415857"/>
            <a:ext cx="11778343" cy="4768228"/>
          </a:xfrm>
          <a:prstGeom prst="rect">
            <a:avLst/>
          </a:prstGeom>
          <a:noFill/>
        </p:spPr>
        <p:txBody>
          <a:bodyPr wrap="square">
            <a:spAutoFit/>
          </a:bodyPr>
          <a:lstStyle/>
          <a:p>
            <a:pPr marL="342900" indent="-342900" eaLnBrk="1" hangingPunct="1">
              <a:lnSpc>
                <a:spcPct val="110000"/>
              </a:lnSpc>
              <a:spcBef>
                <a:spcPts val="300"/>
              </a:spcBef>
              <a:spcAft>
                <a:spcPts val="600"/>
              </a:spcAft>
              <a:buFont typeface="Arial" panose="020B0604020202020204" pitchFamily="34" charset="0"/>
              <a:buChar char="•"/>
              <a:defRPr/>
            </a:pPr>
            <a:r>
              <a:rPr lang="en-US" altLang="en-US" sz="2800" dirty="0">
                <a:cs typeface="Arial" panose="020B0604020202020204" pitchFamily="34" charset="0"/>
              </a:rPr>
              <a:t>Medicare Qualified (Reimbursable) Acupuncture Providers </a:t>
            </a:r>
          </a:p>
          <a:p>
            <a:pPr marL="726876" lvl="1" indent="-342900">
              <a:lnSpc>
                <a:spcPct val="110000"/>
              </a:lnSpc>
              <a:spcBef>
                <a:spcPts val="300"/>
              </a:spcBef>
              <a:spcAft>
                <a:spcPts val="600"/>
              </a:spcAft>
              <a:buFont typeface="Arial" panose="020B0604020202020204" pitchFamily="34" charset="0"/>
              <a:buChar char="•"/>
              <a:defRPr/>
            </a:pPr>
            <a:r>
              <a:rPr lang="en-US" altLang="en-US" sz="2400" b="1" dirty="0">
                <a:cs typeface="Arial" panose="020B0604020202020204" pitchFamily="34" charset="0"/>
              </a:rPr>
              <a:t>MDs/DOs: </a:t>
            </a:r>
            <a:r>
              <a:rPr lang="en-US" altLang="en-US" sz="2400" dirty="0">
                <a:cs typeface="Arial" panose="020B0604020202020204" pitchFamily="34" charset="0"/>
              </a:rPr>
              <a:t>in accordance with applicable state requirements</a:t>
            </a:r>
          </a:p>
          <a:p>
            <a:pPr marL="726876" lvl="1" indent="-342900">
              <a:lnSpc>
                <a:spcPct val="110000"/>
              </a:lnSpc>
              <a:spcBef>
                <a:spcPts val="300"/>
              </a:spcBef>
              <a:spcAft>
                <a:spcPts val="600"/>
              </a:spcAft>
              <a:buFont typeface="Arial" panose="020B0604020202020204" pitchFamily="34" charset="0"/>
              <a:buChar char="•"/>
              <a:defRPr/>
            </a:pPr>
            <a:r>
              <a:rPr lang="en-US" altLang="en-US" sz="2400" b="1" dirty="0">
                <a:cs typeface="Arial" panose="020B0604020202020204" pitchFamily="34" charset="0"/>
              </a:rPr>
              <a:t>PAs, NPs, CNSs</a:t>
            </a:r>
            <a:r>
              <a:rPr lang="en-US" altLang="en-US" sz="2400" dirty="0">
                <a:cs typeface="Arial" panose="020B0604020202020204" pitchFamily="34" charset="0"/>
              </a:rPr>
              <a:t>, and </a:t>
            </a:r>
            <a:r>
              <a:rPr lang="en-US" altLang="en-US" sz="2400" b="1" dirty="0" err="1">
                <a:cs typeface="Arial" panose="020B0604020202020204" pitchFamily="34" charset="0"/>
              </a:rPr>
              <a:t>auxillary</a:t>
            </a:r>
            <a:r>
              <a:rPr lang="en-US" altLang="en-US" sz="2400" b="1" dirty="0">
                <a:cs typeface="Arial" panose="020B0604020202020204" pitchFamily="34" charset="0"/>
              </a:rPr>
              <a:t> personnel (</a:t>
            </a:r>
            <a:r>
              <a:rPr lang="en-US" altLang="en-US" sz="2400" b="1" dirty="0" err="1">
                <a:cs typeface="Arial" panose="020B0604020202020204" pitchFamily="34" charset="0"/>
              </a:rPr>
              <a:t>LAc’s</a:t>
            </a:r>
            <a:r>
              <a:rPr lang="en-US" altLang="en-US" sz="2400" b="1" dirty="0">
                <a:cs typeface="Arial" panose="020B0604020202020204" pitchFamily="34" charset="0"/>
              </a:rPr>
              <a:t>/</a:t>
            </a:r>
            <a:r>
              <a:rPr lang="en-US" altLang="en-US" sz="2400" b="1" dirty="0" err="1">
                <a:cs typeface="Arial" panose="020B0604020202020204" pitchFamily="34" charset="0"/>
              </a:rPr>
              <a:t>DAOMc’s</a:t>
            </a:r>
            <a:r>
              <a:rPr lang="en-US" altLang="en-US" sz="2400" b="1" dirty="0">
                <a:cs typeface="Arial" panose="020B0604020202020204" pitchFamily="34" charset="0"/>
              </a:rPr>
              <a:t>) </a:t>
            </a:r>
            <a:r>
              <a:rPr lang="en-US" altLang="en-US" sz="2400" dirty="0">
                <a:cs typeface="Arial" panose="020B0604020202020204" pitchFamily="34" charset="0"/>
              </a:rPr>
              <a:t>with masters or doctoral degree in acupuncture or Oriental Medicine from accredited school and state license to practice acupuncture </a:t>
            </a:r>
          </a:p>
          <a:p>
            <a:pPr marL="726876" lvl="1" indent="-342900">
              <a:lnSpc>
                <a:spcPct val="110000"/>
              </a:lnSpc>
              <a:spcBef>
                <a:spcPts val="300"/>
              </a:spcBef>
              <a:spcAft>
                <a:spcPts val="600"/>
              </a:spcAft>
              <a:buFont typeface="Arial" panose="020B0604020202020204" pitchFamily="34" charset="0"/>
              <a:buChar char="•"/>
              <a:defRPr/>
            </a:pPr>
            <a:r>
              <a:rPr lang="en-US" altLang="en-US" sz="2400" i="1" dirty="0" err="1">
                <a:cs typeface="Arial" panose="020B0604020202020204" pitchFamily="34" charset="0"/>
              </a:rPr>
              <a:t>Auxillary</a:t>
            </a:r>
            <a:r>
              <a:rPr lang="en-US" altLang="en-US" sz="2400" i="1" dirty="0">
                <a:cs typeface="Arial" panose="020B0604020202020204" pitchFamily="34" charset="0"/>
              </a:rPr>
              <a:t> personnel (</a:t>
            </a:r>
            <a:r>
              <a:rPr lang="en-US" altLang="en-US" sz="2400" i="1" dirty="0" err="1">
                <a:cs typeface="Arial" panose="020B0604020202020204" pitchFamily="34" charset="0"/>
              </a:rPr>
              <a:t>LAc’s</a:t>
            </a:r>
            <a:r>
              <a:rPr lang="en-US" altLang="en-US" sz="2400" i="1" dirty="0">
                <a:cs typeface="Arial" panose="020B0604020202020204" pitchFamily="34" charset="0"/>
              </a:rPr>
              <a:t>/</a:t>
            </a:r>
            <a:r>
              <a:rPr lang="en-US" altLang="en-US" sz="2400" i="1" dirty="0" err="1">
                <a:cs typeface="Arial" panose="020B0604020202020204" pitchFamily="34" charset="0"/>
              </a:rPr>
              <a:t>DAOMc’s</a:t>
            </a:r>
            <a:r>
              <a:rPr lang="en-US" altLang="en-US" sz="2400" i="1" dirty="0">
                <a:cs typeface="Arial" panose="020B0604020202020204" pitchFamily="34" charset="0"/>
              </a:rPr>
              <a:t>) providing acupuncture </a:t>
            </a:r>
            <a:r>
              <a:rPr lang="en-US" altLang="en-US" sz="2400" b="1" i="1" dirty="0">
                <a:cs typeface="Arial" panose="020B0604020202020204" pitchFamily="34" charset="0"/>
              </a:rPr>
              <a:t>must be under the appropriate level of supervision of a physician, PA, or NP/CNS</a:t>
            </a:r>
          </a:p>
          <a:p>
            <a:pPr marL="726876" lvl="1" indent="-342900">
              <a:lnSpc>
                <a:spcPct val="110000"/>
              </a:lnSpc>
              <a:spcBef>
                <a:spcPts val="300"/>
              </a:spcBef>
              <a:spcAft>
                <a:spcPts val="600"/>
              </a:spcAft>
              <a:buFont typeface="Arial" panose="020B0604020202020204" pitchFamily="34" charset="0"/>
              <a:buChar char="•"/>
              <a:defRPr/>
            </a:pPr>
            <a:r>
              <a:rPr lang="en-US" altLang="en-US" sz="2400" dirty="0">
                <a:cs typeface="Arial" panose="020B0604020202020204" pitchFamily="34" charset="0"/>
              </a:rPr>
              <a:t>Any</a:t>
            </a:r>
            <a:r>
              <a:rPr lang="en-US" altLang="en-US" sz="2400" b="1" dirty="0">
                <a:cs typeface="Arial" panose="020B0604020202020204" pitchFamily="34" charset="0"/>
              </a:rPr>
              <a:t> FQHC reimbursement by Medicare </a:t>
            </a:r>
            <a:r>
              <a:rPr lang="en-US" altLang="en-US" sz="2400" dirty="0">
                <a:cs typeface="Arial" panose="020B0604020202020204" pitchFamily="34" charset="0"/>
              </a:rPr>
              <a:t>for acupuncture requires a primary care provider visit on the same day (a barrier to access)</a:t>
            </a:r>
          </a:p>
          <a:p>
            <a:pPr marL="342900" indent="-342900" eaLnBrk="1" hangingPunct="1">
              <a:lnSpc>
                <a:spcPct val="110000"/>
              </a:lnSpc>
              <a:spcBef>
                <a:spcPts val="300"/>
              </a:spcBef>
              <a:spcAft>
                <a:spcPts val="600"/>
              </a:spcAft>
              <a:buFont typeface="Arial" panose="020B0604020202020204" pitchFamily="34" charset="0"/>
              <a:buChar char="•"/>
              <a:defRPr/>
            </a:pPr>
            <a:endParaRPr lang="en-US" alt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83C5260-EEC2-61ED-E90B-313A8FFF241F}"/>
              </a:ext>
            </a:extLst>
          </p:cNvPr>
          <p:cNvSpPr txBox="1"/>
          <p:nvPr/>
        </p:nvSpPr>
        <p:spPr>
          <a:xfrm>
            <a:off x="-248479" y="540769"/>
            <a:ext cx="12513366" cy="707886"/>
          </a:xfrm>
          <a:prstGeom prst="rect">
            <a:avLst/>
          </a:prstGeom>
          <a:noFill/>
        </p:spPr>
        <p:txBody>
          <a:bodyPr wrap="square">
            <a:spAutoFit/>
          </a:bodyPr>
          <a:lstStyle/>
          <a:p>
            <a:pPr algn="ctr"/>
            <a:r>
              <a:rPr lang="en-US" sz="4000" b="1" dirty="0">
                <a:solidFill>
                  <a:srgbClr val="0070C0"/>
                </a:solidFill>
                <a:latin typeface="+mj-lt"/>
              </a:rPr>
              <a:t>CMS Policy: Medicare Reimbursement for Acupuncture </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93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5" descr="A close-up of a document&#10;&#10;Description automatically generated">
            <a:extLst>
              <a:ext uri="{FF2B5EF4-FFF2-40B4-BE49-F238E27FC236}">
                <a16:creationId xmlns:a16="http://schemas.microsoft.com/office/drawing/2014/main" id="{9ECDB29B-CC08-CB8B-6051-4B7080A818B8}"/>
              </a:ext>
            </a:extLst>
          </p:cNvPr>
          <p:cNvPicPr>
            <a:picLocks noChangeAspect="1"/>
          </p:cNvPicPr>
          <p:nvPr/>
        </p:nvPicPr>
        <p:blipFill rotWithShape="1">
          <a:blip r:embed="rId3"/>
          <a:srcRect l="6617" t="4024" r="4765" b="5356"/>
          <a:stretch/>
        </p:blipFill>
        <p:spPr>
          <a:xfrm>
            <a:off x="4769540" y="202981"/>
            <a:ext cx="4876800" cy="6452038"/>
          </a:xfrm>
          <a:prstGeom prst="rect">
            <a:avLst/>
          </a:prstGeom>
          <a:ln>
            <a:solidFill>
              <a:schemeClr val="accent1"/>
            </a:solidFill>
          </a:ln>
        </p:spPr>
      </p:pic>
      <p:sp>
        <p:nvSpPr>
          <p:cNvPr id="76802" name="Title 1">
            <a:extLst>
              <a:ext uri="{FF2B5EF4-FFF2-40B4-BE49-F238E27FC236}">
                <a16:creationId xmlns:a16="http://schemas.microsoft.com/office/drawing/2014/main" id="{3B2EAA49-A842-658F-4B7C-0A1208BD4A18}"/>
              </a:ext>
            </a:extLst>
          </p:cNvPr>
          <p:cNvSpPr>
            <a:spLocks noGrp="1"/>
          </p:cNvSpPr>
          <p:nvPr>
            <p:ph type="title"/>
          </p:nvPr>
        </p:nvSpPr>
        <p:spPr>
          <a:xfrm>
            <a:off x="406036" y="1965592"/>
            <a:ext cx="3037807" cy="612992"/>
          </a:xfrm>
          <a:solidFill>
            <a:schemeClr val="bg1"/>
          </a:solidFill>
        </p:spPr>
        <p:txBody>
          <a:bodyPr>
            <a:normAutofit fontScale="90000"/>
          </a:bodyPr>
          <a:lstStyle/>
          <a:p>
            <a:pPr algn="ctr"/>
            <a:r>
              <a:rPr lang="en-US" b="1" dirty="0">
                <a:solidFill>
                  <a:srgbClr val="0070C0"/>
                </a:solidFill>
                <a:latin typeface="+mj-lt"/>
              </a:rPr>
              <a:t>Congressional Advocacy Efforts Supported by Acupuncture Professional Societies</a:t>
            </a:r>
            <a:endParaRPr lang="en-US" altLang="en-US" dirty="0"/>
          </a:p>
        </p:txBody>
      </p:sp>
    </p:spTree>
    <p:extLst>
      <p:ext uri="{BB962C8B-B14F-4D97-AF65-F5344CB8AC3E}">
        <p14:creationId xmlns:p14="http://schemas.microsoft.com/office/powerpoint/2010/main" val="283541831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0B1C220-0ECD-6231-B076-11F82188422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30C444-5BC3-67CE-1EEA-D891D5E8AFC7}"/>
              </a:ext>
            </a:extLst>
          </p:cNvPr>
          <p:cNvSpPr txBox="1"/>
          <p:nvPr/>
        </p:nvSpPr>
        <p:spPr>
          <a:xfrm>
            <a:off x="0" y="1074410"/>
            <a:ext cx="12192000" cy="6150145"/>
          </a:xfrm>
          <a:prstGeom prst="rect">
            <a:avLst/>
          </a:prstGeom>
          <a:noFill/>
        </p:spPr>
        <p:txBody>
          <a:bodyPr wrap="square">
            <a:spAutoFit/>
          </a:bodyPr>
          <a:lstStyle/>
          <a:p>
            <a:pPr marL="342900" indent="-342900" eaLnBrk="1" hangingPunct="1">
              <a:lnSpc>
                <a:spcPct val="110000"/>
              </a:lnSpc>
              <a:spcBef>
                <a:spcPts val="300"/>
              </a:spcBef>
              <a:spcAft>
                <a:spcPts val="600"/>
              </a:spcAft>
              <a:buFont typeface="Arial" panose="020B0604020202020204" pitchFamily="34" charset="0"/>
              <a:buChar char="•"/>
              <a:defRPr/>
            </a:pPr>
            <a:r>
              <a:rPr lang="en-US" altLang="en-US" sz="2400" b="1" dirty="0">
                <a:cs typeface="Arial" panose="020B0604020202020204" pitchFamily="34" charset="0"/>
              </a:rPr>
              <a:t>Overall Goal</a:t>
            </a:r>
            <a:r>
              <a:rPr lang="en-US" altLang="en-US" sz="2400" dirty="0">
                <a:cs typeface="Arial" panose="020B0604020202020204" pitchFamily="34" charset="0"/>
              </a:rPr>
              <a:t> </a:t>
            </a:r>
          </a:p>
          <a:p>
            <a:pPr marL="726876" lvl="1" indent="-342900">
              <a:lnSpc>
                <a:spcPct val="110000"/>
              </a:lnSpc>
              <a:spcBef>
                <a:spcPts val="300"/>
              </a:spcBef>
              <a:spcAft>
                <a:spcPts val="600"/>
              </a:spcAft>
              <a:buFont typeface="Arial" panose="020B0604020202020204" pitchFamily="34" charset="0"/>
              <a:buChar char="•"/>
              <a:defRPr/>
            </a:pPr>
            <a:r>
              <a:rPr lang="en-US" altLang="en-US" sz="2000" dirty="0">
                <a:cs typeface="Arial" panose="020B0604020202020204" pitchFamily="34" charset="0"/>
              </a:rPr>
              <a:t>Consider perspectives/experiences on the impact and actionability of providing acupuncture-related services congruent with CMS Medicare Reimbursement guidelines on patients, providers, and those in clinical/policy leadership roles including:</a:t>
            </a:r>
          </a:p>
          <a:p>
            <a:pPr marL="1110851" lvl="2" indent="-342900">
              <a:lnSpc>
                <a:spcPct val="110000"/>
              </a:lnSpc>
              <a:spcBef>
                <a:spcPts val="300"/>
              </a:spcBef>
              <a:spcAft>
                <a:spcPts val="600"/>
              </a:spcAft>
              <a:buFont typeface="Arial" panose="020B0604020202020204" pitchFamily="34" charset="0"/>
              <a:buChar char="•"/>
              <a:defRPr/>
            </a:pPr>
            <a:r>
              <a:rPr lang="en-US" altLang="en-US" sz="2000" dirty="0">
                <a:cs typeface="Arial" panose="020B0604020202020204" pitchFamily="34" charset="0"/>
              </a:rPr>
              <a:t>Alignment of CMS policy allowances with the ‘acupuncture’ treatment needs of older adults with cLBP and ‘best practice’ approach</a:t>
            </a:r>
          </a:p>
          <a:p>
            <a:pPr marL="1110851" lvl="2" indent="-342900">
              <a:lnSpc>
                <a:spcPct val="110000"/>
              </a:lnSpc>
              <a:spcBef>
                <a:spcPts val="300"/>
              </a:spcBef>
              <a:spcAft>
                <a:spcPts val="600"/>
              </a:spcAft>
              <a:buFont typeface="Arial" panose="020B0604020202020204" pitchFamily="34" charset="0"/>
              <a:buChar char="•"/>
              <a:defRPr/>
            </a:pPr>
            <a:r>
              <a:rPr lang="en-US" altLang="en-US" sz="2000" dirty="0">
                <a:cs typeface="Arial" panose="020B0604020202020204" pitchFamily="34" charset="0"/>
              </a:rPr>
              <a:t>Feasibility of implementing policy in current form; refinement recommendations; and benefits/liabilities of ‘acupuncture needling’ services provided by wider array of clinicians (</a:t>
            </a:r>
            <a:r>
              <a:rPr lang="en-US" altLang="en-US" sz="2000" dirty="0" err="1">
                <a:cs typeface="Arial" panose="020B0604020202020204" pitchFamily="34" charset="0"/>
              </a:rPr>
              <a:t>LAc’s</a:t>
            </a:r>
            <a:r>
              <a:rPr lang="en-US" altLang="en-US" sz="2000" dirty="0">
                <a:cs typeface="Arial" panose="020B0604020202020204" pitchFamily="34" charset="0"/>
              </a:rPr>
              <a:t>, MDs, etc.)  </a:t>
            </a:r>
          </a:p>
          <a:p>
            <a:pPr marL="342900" indent="-342900" eaLnBrk="1" hangingPunct="1">
              <a:lnSpc>
                <a:spcPct val="110000"/>
              </a:lnSpc>
              <a:spcBef>
                <a:spcPts val="300"/>
              </a:spcBef>
              <a:spcAft>
                <a:spcPts val="600"/>
              </a:spcAft>
              <a:buFont typeface="Arial" panose="020B0604020202020204" pitchFamily="34" charset="0"/>
              <a:buChar char="•"/>
              <a:defRPr/>
            </a:pPr>
            <a:r>
              <a:rPr lang="en-US" altLang="en-US" sz="2400" b="1" dirty="0">
                <a:cs typeface="Arial" panose="020B0604020202020204" pitchFamily="34" charset="0"/>
              </a:rPr>
              <a:t>Who</a:t>
            </a:r>
          </a:p>
          <a:p>
            <a:pPr marL="726876" lvl="1" indent="-342900">
              <a:lnSpc>
                <a:spcPct val="110000"/>
              </a:lnSpc>
              <a:spcBef>
                <a:spcPts val="300"/>
              </a:spcBef>
              <a:spcAft>
                <a:spcPts val="600"/>
              </a:spcAft>
              <a:buFont typeface="Arial" panose="020B0604020202020204" pitchFamily="34" charset="0"/>
              <a:buChar char="•"/>
              <a:defRPr/>
            </a:pPr>
            <a:r>
              <a:rPr lang="en-US" altLang="en-US" sz="2000" b="1" dirty="0">
                <a:cs typeface="Arial" panose="020B0604020202020204" pitchFamily="34" charset="0"/>
              </a:rPr>
              <a:t>Study Acupuncturists </a:t>
            </a:r>
            <a:r>
              <a:rPr lang="en-US" altLang="en-US" sz="2000" dirty="0">
                <a:cs typeface="Arial" panose="020B0604020202020204" pitchFamily="34" charset="0"/>
              </a:rPr>
              <a:t>(Licensed acupuncturists [</a:t>
            </a:r>
            <a:r>
              <a:rPr lang="en-US" altLang="en-US" sz="2000" dirty="0" err="1">
                <a:cs typeface="Arial" panose="020B0604020202020204" pitchFamily="34" charset="0"/>
              </a:rPr>
              <a:t>LAc’s</a:t>
            </a:r>
            <a:r>
              <a:rPr lang="en-US" altLang="en-US" sz="2000" dirty="0">
                <a:cs typeface="Arial" panose="020B0604020202020204" pitchFamily="34" charset="0"/>
              </a:rPr>
              <a:t>] practicing in community and embedded in primary care clinic in clinical study regions– 30 survey respondents (14 participated in follow-up in-depth interviews</a:t>
            </a:r>
          </a:p>
          <a:p>
            <a:pPr marL="726876" lvl="1" indent="-342900">
              <a:lnSpc>
                <a:spcPct val="110000"/>
              </a:lnSpc>
              <a:spcBef>
                <a:spcPts val="300"/>
              </a:spcBef>
              <a:spcAft>
                <a:spcPts val="600"/>
              </a:spcAft>
              <a:buFont typeface="Arial" panose="020B0604020202020204" pitchFamily="34" charset="0"/>
              <a:buChar char="•"/>
              <a:defRPr/>
            </a:pPr>
            <a:r>
              <a:rPr lang="en-US" altLang="en-US" sz="2000" b="1" dirty="0">
                <a:cs typeface="Arial" panose="020B0604020202020204" pitchFamily="34" charset="0"/>
              </a:rPr>
              <a:t>Other Key Informants </a:t>
            </a:r>
            <a:r>
              <a:rPr lang="en-US" altLang="en-US" sz="2000" dirty="0">
                <a:cs typeface="Arial" panose="020B0604020202020204" pitchFamily="34" charset="0"/>
              </a:rPr>
              <a:t>(MDs/MD acupuncturists, Clinicians (mainly acupuncturists) overseeing large healthcare system acupuncture programs, those involved with acupuncture-related policy or  training/licensure programs, mixtures of above) – 16 interviewees.</a:t>
            </a:r>
          </a:p>
          <a:p>
            <a:pPr marL="342900" indent="-342900" eaLnBrk="1" hangingPunct="1">
              <a:lnSpc>
                <a:spcPct val="110000"/>
              </a:lnSpc>
              <a:spcBef>
                <a:spcPts val="300"/>
              </a:spcBef>
              <a:spcAft>
                <a:spcPts val="600"/>
              </a:spcAft>
              <a:buFont typeface="Arial" panose="020B0604020202020204" pitchFamily="34" charset="0"/>
              <a:buChar char="•"/>
              <a:defRPr/>
            </a:pPr>
            <a:endParaRPr lang="en-US" alt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ABDAF4D-C38A-5688-8207-5F0EBD01FD20}"/>
              </a:ext>
            </a:extLst>
          </p:cNvPr>
          <p:cNvSpPr txBox="1"/>
          <p:nvPr/>
        </p:nvSpPr>
        <p:spPr>
          <a:xfrm>
            <a:off x="-248479" y="186826"/>
            <a:ext cx="12513366" cy="707886"/>
          </a:xfrm>
          <a:prstGeom prst="rect">
            <a:avLst/>
          </a:prstGeom>
          <a:noFill/>
        </p:spPr>
        <p:txBody>
          <a:bodyPr wrap="square">
            <a:spAutoFit/>
          </a:bodyPr>
          <a:lstStyle/>
          <a:p>
            <a:pPr algn="ctr"/>
            <a:r>
              <a:rPr lang="en-US" sz="3900" b="1" dirty="0">
                <a:solidFill>
                  <a:srgbClr val="0070C0"/>
                </a:solidFill>
                <a:latin typeface="+mj-lt"/>
              </a:rPr>
              <a:t>Impact of CMS Policy: Survey/Interviews with Key Informants</a:t>
            </a:r>
            <a:endParaRPr lang="en-US" sz="3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98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17B937-2BF3-D7C3-36B9-7B1B4854DF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DB1750-3A70-E028-E108-062A0A9AB614}"/>
              </a:ext>
            </a:extLst>
          </p:cNvPr>
          <p:cNvSpPr>
            <a:spLocks noGrp="1"/>
          </p:cNvSpPr>
          <p:nvPr>
            <p:ph type="title"/>
          </p:nvPr>
        </p:nvSpPr>
        <p:spPr>
          <a:xfrm>
            <a:off x="1156253" y="-129208"/>
            <a:ext cx="10515600" cy="1454772"/>
          </a:xfrm>
        </p:spPr>
        <p:txBody>
          <a:bodyPr>
            <a:normAutofit/>
          </a:bodyPr>
          <a:lstStyle/>
          <a:p>
            <a:pPr algn="ctr"/>
            <a:r>
              <a:rPr lang="en-US" sz="4000" b="1" dirty="0">
                <a:solidFill>
                  <a:schemeClr val="accent1"/>
                </a:solidFill>
              </a:rPr>
              <a:t>Acupuncturist Survey Findings </a:t>
            </a:r>
          </a:p>
        </p:txBody>
      </p:sp>
      <p:graphicFrame>
        <p:nvGraphicFramePr>
          <p:cNvPr id="5" name="Content Placeholder 4">
            <a:extLst>
              <a:ext uri="{FF2B5EF4-FFF2-40B4-BE49-F238E27FC236}">
                <a16:creationId xmlns:a16="http://schemas.microsoft.com/office/drawing/2014/main" id="{73D89A2D-7ECA-C3CB-AA22-DB8D7231D697}"/>
              </a:ext>
            </a:extLst>
          </p:cNvPr>
          <p:cNvGraphicFramePr>
            <a:graphicFrameLocks noGrp="1"/>
          </p:cNvGraphicFramePr>
          <p:nvPr>
            <p:ph idx="1"/>
          </p:nvPr>
        </p:nvGraphicFramePr>
        <p:xfrm>
          <a:off x="298174" y="1095174"/>
          <a:ext cx="11373679" cy="5648960"/>
        </p:xfrm>
        <a:graphic>
          <a:graphicData uri="http://schemas.openxmlformats.org/drawingml/2006/table">
            <a:tbl>
              <a:tblPr firstRow="1" bandRow="1">
                <a:tableStyleId>{5C22544A-7EE6-4342-B048-85BDC9FD1C3A}</a:tableStyleId>
              </a:tblPr>
              <a:tblGrid>
                <a:gridCol w="5824331">
                  <a:extLst>
                    <a:ext uri="{9D8B030D-6E8A-4147-A177-3AD203B41FA5}">
                      <a16:colId xmlns:a16="http://schemas.microsoft.com/office/drawing/2014/main" val="629019969"/>
                    </a:ext>
                  </a:extLst>
                </a:gridCol>
                <a:gridCol w="5549348">
                  <a:extLst>
                    <a:ext uri="{9D8B030D-6E8A-4147-A177-3AD203B41FA5}">
                      <a16:colId xmlns:a16="http://schemas.microsoft.com/office/drawing/2014/main" val="2374494092"/>
                    </a:ext>
                  </a:extLst>
                </a:gridCol>
              </a:tblGrid>
              <a:tr h="370840">
                <a:tc>
                  <a:txBody>
                    <a:bodyPr/>
                    <a:lstStyle/>
                    <a:p>
                      <a:r>
                        <a:rPr lang="en-US" dirty="0"/>
                        <a:t>Acupuncture Study Element / CMS Policy Perspective</a:t>
                      </a:r>
                    </a:p>
                  </a:txBody>
                  <a:tcPr/>
                </a:tc>
                <a:tc>
                  <a:txBody>
                    <a:bodyPr/>
                    <a:lstStyle/>
                    <a:p>
                      <a:r>
                        <a:rPr lang="en-US" dirty="0"/>
                        <a:t>Findings </a:t>
                      </a:r>
                    </a:p>
                  </a:txBody>
                  <a:tcPr/>
                </a:tc>
                <a:extLst>
                  <a:ext uri="{0D108BD9-81ED-4DB2-BD59-A6C34878D82A}">
                    <a16:rowId xmlns:a16="http://schemas.microsoft.com/office/drawing/2014/main" val="1786497656"/>
                  </a:ext>
                </a:extLst>
              </a:tr>
              <a:tr h="370840">
                <a:tc>
                  <a:txBody>
                    <a:bodyPr/>
                    <a:lstStyle/>
                    <a:p>
                      <a:r>
                        <a:rPr lang="en-US" dirty="0"/>
                        <a:t>Fit of session number, frequency, and structure (standard + maintenance sessions)</a:t>
                      </a:r>
                    </a:p>
                  </a:txBody>
                  <a:tcPr/>
                </a:tc>
                <a:tc>
                  <a:txBody>
                    <a:bodyPr/>
                    <a:lstStyle/>
                    <a:p>
                      <a:r>
                        <a:rPr lang="en-US" dirty="0"/>
                        <a:t>100% - somewhat or very similar to routine practice</a:t>
                      </a:r>
                    </a:p>
                  </a:txBody>
                  <a:tcPr/>
                </a:tc>
                <a:extLst>
                  <a:ext uri="{0D108BD9-81ED-4DB2-BD59-A6C34878D82A}">
                    <a16:rowId xmlns:a16="http://schemas.microsoft.com/office/drawing/2014/main" val="3193366883"/>
                  </a:ext>
                </a:extLst>
              </a:tr>
              <a:tr h="370840">
                <a:tc>
                  <a:txBody>
                    <a:bodyPr/>
                    <a:lstStyle/>
                    <a:p>
                      <a:r>
                        <a:rPr lang="en-US" dirty="0"/>
                        <a:t>How effective was study acupuncture intervention for reducing pain and improving function</a:t>
                      </a:r>
                    </a:p>
                  </a:txBody>
                  <a:tcPr/>
                </a:tc>
                <a:tc>
                  <a:txBody>
                    <a:bodyPr/>
                    <a:lstStyle/>
                    <a:p>
                      <a:r>
                        <a:rPr lang="en-US" dirty="0"/>
                        <a:t>100% - somewhat  or very effective</a:t>
                      </a:r>
                    </a:p>
                  </a:txBody>
                  <a:tcPr/>
                </a:tc>
                <a:extLst>
                  <a:ext uri="{0D108BD9-81ED-4DB2-BD59-A6C34878D82A}">
                    <a16:rowId xmlns:a16="http://schemas.microsoft.com/office/drawing/2014/main" val="1875059121"/>
                  </a:ext>
                </a:extLst>
              </a:tr>
              <a:tr h="370840">
                <a:tc>
                  <a:txBody>
                    <a:bodyPr/>
                    <a:lstStyle/>
                    <a:p>
                      <a:pPr marL="347663" indent="-347663"/>
                      <a:r>
                        <a:rPr lang="en-US" dirty="0"/>
                        <a:t>    - compared to acupuncture care that included other         modalities? </a:t>
                      </a:r>
                    </a:p>
                  </a:txBody>
                  <a:tcPr/>
                </a:tc>
                <a:tc>
                  <a:txBody>
                    <a:bodyPr/>
                    <a:lstStyle/>
                    <a:p>
                      <a:r>
                        <a:rPr lang="en-US" dirty="0"/>
                        <a:t>23% - not at all effective</a:t>
                      </a:r>
                    </a:p>
                    <a:p>
                      <a:r>
                        <a:rPr lang="en-US" dirty="0"/>
                        <a:t>73% - somewhat effective (only 3% very effective)</a:t>
                      </a:r>
                    </a:p>
                  </a:txBody>
                  <a:tcPr/>
                </a:tc>
                <a:extLst>
                  <a:ext uri="{0D108BD9-81ED-4DB2-BD59-A6C34878D82A}">
                    <a16:rowId xmlns:a16="http://schemas.microsoft.com/office/drawing/2014/main" val="2464412305"/>
                  </a:ext>
                </a:extLst>
              </a:tr>
              <a:tr h="370840">
                <a:tc>
                  <a:txBody>
                    <a:bodyPr/>
                    <a:lstStyle/>
                    <a:p>
                      <a:pPr marL="347663" indent="-347663"/>
                      <a:r>
                        <a:rPr lang="en-US" dirty="0"/>
                        <a:t>    - most frequent Traditional Chinese Medicine (TCM)  modalities would include if allowed</a:t>
                      </a:r>
                    </a:p>
                  </a:txBody>
                  <a:tcPr/>
                </a:tc>
                <a:tc>
                  <a:txBody>
                    <a:bodyPr/>
                    <a:lstStyle/>
                    <a:p>
                      <a:r>
                        <a:rPr lang="en-US" dirty="0"/>
                        <a:t>88% - heat lamp or hot compress nearly every session</a:t>
                      </a:r>
                    </a:p>
                    <a:p>
                      <a:r>
                        <a:rPr lang="en-US" dirty="0"/>
                        <a:t>53% - </a:t>
                      </a:r>
                      <a:r>
                        <a:rPr lang="en-US" dirty="0" err="1"/>
                        <a:t>Tuina</a:t>
                      </a:r>
                      <a:r>
                        <a:rPr lang="en-US" dirty="0"/>
                        <a:t> (TCM massage) nearly every session</a:t>
                      </a:r>
                    </a:p>
                  </a:txBody>
                  <a:tcPr/>
                </a:tc>
                <a:extLst>
                  <a:ext uri="{0D108BD9-81ED-4DB2-BD59-A6C34878D82A}">
                    <a16:rowId xmlns:a16="http://schemas.microsoft.com/office/drawing/2014/main" val="564757635"/>
                  </a:ext>
                </a:extLst>
              </a:tr>
              <a:tr h="370840">
                <a:tc>
                  <a:txBody>
                    <a:bodyPr/>
                    <a:lstStyle/>
                    <a:p>
                      <a:r>
                        <a:rPr lang="en-US" dirty="0"/>
                        <a:t>Proportion of patients presenting with significant co-existing health issues</a:t>
                      </a:r>
                    </a:p>
                  </a:txBody>
                  <a:tcPr/>
                </a:tc>
                <a:tc>
                  <a:txBody>
                    <a:bodyPr/>
                    <a:lstStyle/>
                    <a:p>
                      <a:r>
                        <a:rPr lang="en-US" dirty="0"/>
                        <a:t>66% -  at least half of those treated </a:t>
                      </a:r>
                      <a:r>
                        <a:rPr lang="en-US" sz="1600" dirty="0"/>
                        <a:t>(other pain conditions &gt; </a:t>
                      </a:r>
                      <a:r>
                        <a:rPr lang="en-US" sz="1600" b="1" dirty="0"/>
                        <a:t>mood or other mental health </a:t>
                      </a:r>
                      <a:r>
                        <a:rPr lang="en-US" sz="1600" dirty="0"/>
                        <a:t>dx &gt; </a:t>
                      </a:r>
                      <a:r>
                        <a:rPr lang="en-US" sz="1600" b="1" dirty="0"/>
                        <a:t>sleep issues </a:t>
                      </a:r>
                      <a:r>
                        <a:rPr lang="en-US" sz="1600" dirty="0"/>
                        <a:t>&gt; </a:t>
                      </a:r>
                      <a:r>
                        <a:rPr lang="en-US" sz="1600" b="1" dirty="0"/>
                        <a:t>energy/fatigue and</a:t>
                      </a:r>
                      <a:r>
                        <a:rPr lang="en-US" sz="1600" dirty="0"/>
                        <a:t> </a:t>
                      </a:r>
                      <a:r>
                        <a:rPr lang="en-US" sz="1600" b="1" dirty="0"/>
                        <a:t>mobility/balance</a:t>
                      </a:r>
                      <a:r>
                        <a:rPr lang="en-US" sz="1600" dirty="0"/>
                        <a:t>)</a:t>
                      </a:r>
                    </a:p>
                  </a:txBody>
                  <a:tcPr/>
                </a:tc>
                <a:extLst>
                  <a:ext uri="{0D108BD9-81ED-4DB2-BD59-A6C34878D82A}">
                    <a16:rowId xmlns:a16="http://schemas.microsoft.com/office/drawing/2014/main" val="986211252"/>
                  </a:ext>
                </a:extLst>
              </a:tr>
              <a:tr h="370840">
                <a:tc>
                  <a:txBody>
                    <a:bodyPr/>
                    <a:lstStyle/>
                    <a:p>
                      <a:pPr marL="347663" indent="-347663"/>
                      <a:r>
                        <a:rPr lang="en-US" dirty="0"/>
                        <a:t>    - when present, acupuncture helpful to address? (and in turn might reduce pain / improve function) </a:t>
                      </a:r>
                    </a:p>
                  </a:txBody>
                  <a:tcPr/>
                </a:tc>
                <a:tc>
                  <a:txBody>
                    <a:bodyPr/>
                    <a:lstStyle/>
                    <a:p>
                      <a:r>
                        <a:rPr lang="en-US" dirty="0"/>
                        <a:t>63% - at least half of those w/co-existing conditions </a:t>
                      </a:r>
                      <a:r>
                        <a:rPr lang="en-US" sz="1600" dirty="0"/>
                        <a:t>(other pain &gt; mood or other mental health dx &gt; sleep issues &gt; energy fatigue)</a:t>
                      </a:r>
                    </a:p>
                  </a:txBody>
                  <a:tcPr/>
                </a:tc>
                <a:extLst>
                  <a:ext uri="{0D108BD9-81ED-4DB2-BD59-A6C34878D82A}">
                    <a16:rowId xmlns:a16="http://schemas.microsoft.com/office/drawing/2014/main" val="113470121"/>
                  </a:ext>
                </a:extLst>
              </a:tr>
              <a:tr h="370840">
                <a:tc>
                  <a:txBody>
                    <a:bodyPr/>
                    <a:lstStyle/>
                    <a:p>
                      <a:r>
                        <a:rPr lang="en-US" dirty="0"/>
                        <a:t>Able to bill and receive reimbursement from Medicare</a:t>
                      </a:r>
                    </a:p>
                  </a:txBody>
                  <a:tcPr/>
                </a:tc>
                <a:tc>
                  <a:txBody>
                    <a:bodyPr/>
                    <a:lstStyle/>
                    <a:p>
                      <a:r>
                        <a:rPr lang="en-US" dirty="0"/>
                        <a:t>3% - yes </a:t>
                      </a:r>
                    </a:p>
                  </a:txBody>
                  <a:tcPr/>
                </a:tc>
                <a:extLst>
                  <a:ext uri="{0D108BD9-81ED-4DB2-BD59-A6C34878D82A}">
                    <a16:rowId xmlns:a16="http://schemas.microsoft.com/office/drawing/2014/main" val="1144322481"/>
                  </a:ext>
                </a:extLst>
              </a:tr>
              <a:tr h="370840">
                <a:tc>
                  <a:txBody>
                    <a:bodyPr/>
                    <a:lstStyle/>
                    <a:p>
                      <a:r>
                        <a:rPr lang="en-US" dirty="0"/>
                        <a:t>Perspective on MD abbreviated acupuncture needling training</a:t>
                      </a:r>
                    </a:p>
                  </a:txBody>
                  <a:tcPr/>
                </a:tc>
                <a:tc>
                  <a:txBody>
                    <a:bodyPr/>
                    <a:lstStyle/>
                    <a:p>
                      <a:r>
                        <a:rPr lang="en-US" dirty="0"/>
                        <a:t>80% - believed may significantly compromise quality  of acupuncture treatment </a:t>
                      </a:r>
                      <a:r>
                        <a:rPr lang="en-US" sz="1600" dirty="0"/>
                        <a:t> </a:t>
                      </a:r>
                    </a:p>
                  </a:txBody>
                  <a:tcPr/>
                </a:tc>
                <a:extLst>
                  <a:ext uri="{0D108BD9-81ED-4DB2-BD59-A6C34878D82A}">
                    <a16:rowId xmlns:a16="http://schemas.microsoft.com/office/drawing/2014/main" val="4149482079"/>
                  </a:ext>
                </a:extLst>
              </a:tr>
            </a:tbl>
          </a:graphicData>
        </a:graphic>
      </p:graphicFrame>
    </p:spTree>
    <p:extLst>
      <p:ext uri="{BB962C8B-B14F-4D97-AF65-F5344CB8AC3E}">
        <p14:creationId xmlns:p14="http://schemas.microsoft.com/office/powerpoint/2010/main" val="412415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4A98-86B8-4694-9326-5D48B1B222BD}"/>
              </a:ext>
            </a:extLst>
          </p:cNvPr>
          <p:cNvSpPr>
            <a:spLocks noGrp="1"/>
          </p:cNvSpPr>
          <p:nvPr>
            <p:ph type="title"/>
          </p:nvPr>
        </p:nvSpPr>
        <p:spPr>
          <a:xfrm>
            <a:off x="-1" y="136525"/>
            <a:ext cx="12105861" cy="1325563"/>
          </a:xfrm>
        </p:spPr>
        <p:txBody>
          <a:bodyPr>
            <a:normAutofit/>
          </a:bodyPr>
          <a:lstStyle/>
          <a:p>
            <a:r>
              <a:rPr lang="en-US" sz="3900" b="1" dirty="0">
                <a:solidFill>
                  <a:schemeClr val="accent1"/>
                </a:solidFill>
              </a:rPr>
              <a:t>Key Interview Findings – “They’ve Created a Pseudo Benefit” </a:t>
            </a:r>
          </a:p>
        </p:txBody>
      </p:sp>
      <p:graphicFrame>
        <p:nvGraphicFramePr>
          <p:cNvPr id="5" name="Content Placeholder 4">
            <a:extLst>
              <a:ext uri="{FF2B5EF4-FFF2-40B4-BE49-F238E27FC236}">
                <a16:creationId xmlns:a16="http://schemas.microsoft.com/office/drawing/2014/main" id="{D5E5A3A6-1DFF-419C-11C1-D7C17AD4B316}"/>
              </a:ext>
            </a:extLst>
          </p:cNvPr>
          <p:cNvGraphicFramePr>
            <a:graphicFrameLocks noGrp="1"/>
          </p:cNvGraphicFramePr>
          <p:nvPr>
            <p:ph idx="1"/>
          </p:nvPr>
        </p:nvGraphicFramePr>
        <p:xfrm>
          <a:off x="43069" y="1462088"/>
          <a:ext cx="12019720" cy="4621396"/>
        </p:xfrm>
        <a:graphic>
          <a:graphicData uri="http://schemas.openxmlformats.org/drawingml/2006/table">
            <a:tbl>
              <a:tblPr firstRow="1" bandRow="1">
                <a:tableStyleId>{5C22544A-7EE6-4342-B048-85BDC9FD1C3A}</a:tableStyleId>
              </a:tblPr>
              <a:tblGrid>
                <a:gridCol w="3040906">
                  <a:extLst>
                    <a:ext uri="{9D8B030D-6E8A-4147-A177-3AD203B41FA5}">
                      <a16:colId xmlns:a16="http://schemas.microsoft.com/office/drawing/2014/main" val="629019969"/>
                    </a:ext>
                  </a:extLst>
                </a:gridCol>
                <a:gridCol w="8978814">
                  <a:extLst>
                    <a:ext uri="{9D8B030D-6E8A-4147-A177-3AD203B41FA5}">
                      <a16:colId xmlns:a16="http://schemas.microsoft.com/office/drawing/2014/main" val="2374494092"/>
                    </a:ext>
                  </a:extLst>
                </a:gridCol>
              </a:tblGrid>
              <a:tr h="494046">
                <a:tc>
                  <a:txBody>
                    <a:bodyPr/>
                    <a:lstStyle/>
                    <a:p>
                      <a:r>
                        <a:rPr lang="en-US" dirty="0"/>
                        <a:t>Theme</a:t>
                      </a:r>
                    </a:p>
                  </a:txBody>
                  <a:tcPr/>
                </a:tc>
                <a:tc>
                  <a:txBody>
                    <a:bodyPr/>
                    <a:lstStyle/>
                    <a:p>
                      <a:r>
                        <a:rPr lang="en-US" dirty="0"/>
                        <a:t>Quote</a:t>
                      </a:r>
                    </a:p>
                  </a:txBody>
                  <a:tcPr/>
                </a:tc>
                <a:extLst>
                  <a:ext uri="{0D108BD9-81ED-4DB2-BD59-A6C34878D82A}">
                    <a16:rowId xmlns:a16="http://schemas.microsoft.com/office/drawing/2014/main" val="1786497656"/>
                  </a:ext>
                </a:extLst>
              </a:tr>
              <a:tr h="1538669">
                <a:tc>
                  <a:txBody>
                    <a:bodyPr/>
                    <a:lstStyle/>
                    <a:p>
                      <a:r>
                        <a:rPr lang="en-US" dirty="0"/>
                        <a:t>Required supervisory structure* significant barrier to access and not clinically indicated (All respondents)</a:t>
                      </a:r>
                    </a:p>
                  </a:txBody>
                  <a:tcPr/>
                </a:tc>
                <a:tc>
                  <a:txBody>
                    <a:bodyPr/>
                    <a:lstStyle/>
                    <a:p>
                      <a:r>
                        <a:rPr lang="en-US" i="1" dirty="0"/>
                        <a:t>It’s untenable for acupuncturists currently… 1-3% of acupuncture providers in the US are in a medical physician’s office, which is the current supervision requirement…that is disheartening and troubling…we’re looking at </a:t>
                      </a:r>
                      <a:r>
                        <a:rPr lang="en-US" b="1" i="1" dirty="0"/>
                        <a:t>66 million people who are not able to access a treatment by the subject matter experts in the field best trained to provide it</a:t>
                      </a:r>
                      <a:r>
                        <a:rPr lang="en-US" i="1" dirty="0"/>
                        <a:t>. Two, there is </a:t>
                      </a:r>
                      <a:r>
                        <a:rPr lang="en-US" b="1" i="1" dirty="0"/>
                        <a:t>no state that requires medical supervision to provide direct [acupuncture</a:t>
                      </a:r>
                      <a:r>
                        <a:rPr lang="en-US" i="1" dirty="0"/>
                        <a:t>] care. (Acupuncturist / Policy expert)</a:t>
                      </a:r>
                    </a:p>
                    <a:p>
                      <a:endParaRPr lang="en-US" i="1" dirty="0"/>
                    </a:p>
                  </a:txBody>
                  <a:tcPr/>
                </a:tc>
                <a:extLst>
                  <a:ext uri="{0D108BD9-81ED-4DB2-BD59-A6C34878D82A}">
                    <a16:rowId xmlns:a16="http://schemas.microsoft.com/office/drawing/2014/main" val="3193366883"/>
                  </a:ext>
                </a:extLst>
              </a:tr>
              <a:tr h="2115670">
                <a:tc>
                  <a:txBody>
                    <a:bodyPr/>
                    <a:lstStyle/>
                    <a:p>
                      <a:endParaRPr lang="en-US" dirty="0"/>
                    </a:p>
                  </a:txBody>
                  <a:tcPr/>
                </a:tc>
                <a:tc>
                  <a:txBody>
                    <a:bodyPr/>
                    <a:lstStyle/>
                    <a:p>
                      <a:r>
                        <a:rPr lang="en-US" i="1" dirty="0"/>
                        <a:t>MD’s have no clue what an acupuncturist does. Acupuncturists are themselves advanced providers of care and so it makes no more sense for them to be overseeing us as it would … for them to be overseeing nurse practitioners and not let them practice at the top of their licensure or… scope. That’s a problem because </a:t>
                      </a:r>
                      <a:r>
                        <a:rPr lang="en-US" b="1" i="1" dirty="0"/>
                        <a:t>it’s going to both frustrate the advanced provider of care and it puts scutwork on the MD’s plate</a:t>
                      </a:r>
                      <a:r>
                        <a:rPr lang="en-US" i="1" dirty="0"/>
                        <a:t>. Any time you have to pay an MD to do more work, we’re essentially costing someone money, whether it’s the MD or the system.  (Acupuncturist lead of HCS program)</a:t>
                      </a:r>
                    </a:p>
                  </a:txBody>
                  <a:tcPr/>
                </a:tc>
                <a:extLst>
                  <a:ext uri="{0D108BD9-81ED-4DB2-BD59-A6C34878D82A}">
                    <a16:rowId xmlns:a16="http://schemas.microsoft.com/office/drawing/2014/main" val="1875059121"/>
                  </a:ext>
                </a:extLst>
              </a:tr>
            </a:tbl>
          </a:graphicData>
        </a:graphic>
      </p:graphicFrame>
      <p:sp>
        <p:nvSpPr>
          <p:cNvPr id="3" name="TextBox 2">
            <a:extLst>
              <a:ext uri="{FF2B5EF4-FFF2-40B4-BE49-F238E27FC236}">
                <a16:creationId xmlns:a16="http://schemas.microsoft.com/office/drawing/2014/main" id="{4A27F0CC-8331-608F-4578-FD45B9147C57}"/>
              </a:ext>
            </a:extLst>
          </p:cNvPr>
          <p:cNvSpPr txBox="1"/>
          <p:nvPr/>
        </p:nvSpPr>
        <p:spPr>
          <a:xfrm>
            <a:off x="231992" y="6178404"/>
            <a:ext cx="11641874" cy="325025"/>
          </a:xfrm>
          <a:prstGeom prst="rect">
            <a:avLst/>
          </a:prstGeom>
          <a:noFill/>
        </p:spPr>
        <p:txBody>
          <a:bodyPr wrap="square" rtlCol="0">
            <a:spAutoFit/>
          </a:bodyPr>
          <a:lstStyle/>
          <a:p>
            <a:r>
              <a:rPr lang="en-US" b="1" dirty="0">
                <a:solidFill>
                  <a:srgbClr val="FF0000"/>
                </a:solidFill>
              </a:rPr>
              <a:t>Key Caveat: CMS required supervisory structure likely due to need for CMS billing oversight/responsibility and not practice oversight </a:t>
            </a:r>
          </a:p>
        </p:txBody>
      </p:sp>
    </p:spTree>
    <p:extLst>
      <p:ext uri="{BB962C8B-B14F-4D97-AF65-F5344CB8AC3E}">
        <p14:creationId xmlns:p14="http://schemas.microsoft.com/office/powerpoint/2010/main" val="33612174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43D4E95-549B-9237-7573-75C0EC5BCC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5A7C3-C72B-D93F-C501-9ADD1B5EC8A9}"/>
              </a:ext>
            </a:extLst>
          </p:cNvPr>
          <p:cNvSpPr>
            <a:spLocks noGrp="1"/>
          </p:cNvSpPr>
          <p:nvPr>
            <p:ph type="title"/>
          </p:nvPr>
        </p:nvSpPr>
        <p:spPr>
          <a:xfrm>
            <a:off x="-1" y="136525"/>
            <a:ext cx="12105861" cy="1325563"/>
          </a:xfrm>
        </p:spPr>
        <p:txBody>
          <a:bodyPr>
            <a:normAutofit/>
          </a:bodyPr>
          <a:lstStyle/>
          <a:p>
            <a:r>
              <a:rPr lang="en-US" sz="3900" b="1" dirty="0">
                <a:solidFill>
                  <a:schemeClr val="accent1"/>
                </a:solidFill>
              </a:rPr>
              <a:t>Key Interview Findings – “They’ve Created a Pseudo Benefit” </a:t>
            </a:r>
          </a:p>
        </p:txBody>
      </p:sp>
      <p:graphicFrame>
        <p:nvGraphicFramePr>
          <p:cNvPr id="5" name="Content Placeholder 4">
            <a:extLst>
              <a:ext uri="{FF2B5EF4-FFF2-40B4-BE49-F238E27FC236}">
                <a16:creationId xmlns:a16="http://schemas.microsoft.com/office/drawing/2014/main" id="{C2EDD595-6422-0621-92C8-7ED595C646C2}"/>
              </a:ext>
            </a:extLst>
          </p:cNvPr>
          <p:cNvGraphicFramePr>
            <a:graphicFrameLocks noGrp="1"/>
          </p:cNvGraphicFramePr>
          <p:nvPr>
            <p:ph idx="1"/>
          </p:nvPr>
        </p:nvGraphicFramePr>
        <p:xfrm>
          <a:off x="86140" y="1516721"/>
          <a:ext cx="12019720" cy="5204754"/>
        </p:xfrm>
        <a:graphic>
          <a:graphicData uri="http://schemas.openxmlformats.org/drawingml/2006/table">
            <a:tbl>
              <a:tblPr firstRow="1" bandRow="1">
                <a:tableStyleId>{5C22544A-7EE6-4342-B048-85BDC9FD1C3A}</a:tableStyleId>
              </a:tblPr>
              <a:tblGrid>
                <a:gridCol w="2790875">
                  <a:extLst>
                    <a:ext uri="{9D8B030D-6E8A-4147-A177-3AD203B41FA5}">
                      <a16:colId xmlns:a16="http://schemas.microsoft.com/office/drawing/2014/main" val="629019969"/>
                    </a:ext>
                  </a:extLst>
                </a:gridCol>
                <a:gridCol w="9228845">
                  <a:extLst>
                    <a:ext uri="{9D8B030D-6E8A-4147-A177-3AD203B41FA5}">
                      <a16:colId xmlns:a16="http://schemas.microsoft.com/office/drawing/2014/main" val="2374494092"/>
                    </a:ext>
                  </a:extLst>
                </a:gridCol>
              </a:tblGrid>
              <a:tr h="494046">
                <a:tc>
                  <a:txBody>
                    <a:bodyPr/>
                    <a:lstStyle/>
                    <a:p>
                      <a:r>
                        <a:rPr lang="en-US" dirty="0"/>
                        <a:t>Theme</a:t>
                      </a:r>
                    </a:p>
                  </a:txBody>
                  <a:tcPr/>
                </a:tc>
                <a:tc>
                  <a:txBody>
                    <a:bodyPr/>
                    <a:lstStyle/>
                    <a:p>
                      <a:r>
                        <a:rPr lang="en-US" dirty="0"/>
                        <a:t>Quote</a:t>
                      </a:r>
                    </a:p>
                  </a:txBody>
                  <a:tcPr/>
                </a:tc>
                <a:extLst>
                  <a:ext uri="{0D108BD9-81ED-4DB2-BD59-A6C34878D82A}">
                    <a16:rowId xmlns:a16="http://schemas.microsoft.com/office/drawing/2014/main" val="1786497656"/>
                  </a:ext>
                </a:extLst>
              </a:tr>
              <a:tr h="673168">
                <a:tc>
                  <a:txBody>
                    <a:bodyPr/>
                    <a:lstStyle/>
                    <a:p>
                      <a:r>
                        <a:rPr lang="en-US" dirty="0"/>
                        <a:t>Limitations (&amp; benefits) of MD acupuncturists</a:t>
                      </a:r>
                    </a:p>
                  </a:txBody>
                  <a:tcPr/>
                </a:tc>
                <a:tc>
                  <a:txBody>
                    <a:bodyPr/>
                    <a:lstStyle/>
                    <a:p>
                      <a:r>
                        <a:rPr lang="en-US" sz="1800" b="1" i="1" kern="1200" dirty="0">
                          <a:solidFill>
                            <a:schemeClr val="dk1"/>
                          </a:solidFill>
                          <a:effectLst/>
                          <a:latin typeface="+mn-lt"/>
                          <a:ea typeface="+mn-ea"/>
                          <a:cs typeface="+mn-cs"/>
                        </a:rPr>
                        <a:t>You don’t come out of the 300 hour training really highly skilled </a:t>
                      </a:r>
                      <a:r>
                        <a:rPr lang="en-US" sz="1800" i="1" kern="1200" dirty="0">
                          <a:solidFill>
                            <a:schemeClr val="dk1"/>
                          </a:solidFill>
                          <a:effectLst/>
                          <a:latin typeface="+mn-lt"/>
                          <a:ea typeface="+mn-ea"/>
                          <a:cs typeface="+mn-cs"/>
                        </a:rPr>
                        <a:t>to offer a comprehensive acupuncture diagnosis… You just don’t. Most of the people including me, who graduate from MD acupuncture training, don’t end up dedicating enough time to their acupuncture part of their practice to become really, really highly skilled at diagnosis and treatment…In my view, </a:t>
                      </a:r>
                      <a:r>
                        <a:rPr lang="en-US" sz="1800" b="1" i="1" kern="1200" dirty="0">
                          <a:solidFill>
                            <a:schemeClr val="dk1"/>
                          </a:solidFill>
                          <a:effectLst/>
                          <a:latin typeface="+mn-lt"/>
                          <a:ea typeface="+mn-ea"/>
                          <a:cs typeface="+mn-cs"/>
                        </a:rPr>
                        <a:t>being an effective clinician is a lot more about clinical experience </a:t>
                      </a:r>
                      <a:r>
                        <a:rPr lang="en-US" sz="1800" i="1" kern="1200" dirty="0">
                          <a:solidFill>
                            <a:schemeClr val="dk1"/>
                          </a:solidFill>
                          <a:effectLst/>
                          <a:latin typeface="+mn-lt"/>
                          <a:ea typeface="+mn-ea"/>
                          <a:cs typeface="+mn-cs"/>
                        </a:rPr>
                        <a:t>than it is to what you learn in school…I think </a:t>
                      </a:r>
                      <a:r>
                        <a:rPr lang="en-US" sz="1800" b="1" i="1" kern="1200" dirty="0">
                          <a:solidFill>
                            <a:schemeClr val="dk1"/>
                          </a:solidFill>
                          <a:effectLst/>
                          <a:latin typeface="+mn-lt"/>
                          <a:ea typeface="+mn-ea"/>
                          <a:cs typeface="+mn-cs"/>
                        </a:rPr>
                        <a:t>licensed acupuncturists come out of school much better equipped to treat a much wider range of problems in a more comprehensive and effective way</a:t>
                      </a:r>
                      <a:r>
                        <a:rPr lang="en-US" sz="1800" i="1" kern="1200" dirty="0">
                          <a:solidFill>
                            <a:schemeClr val="dk1"/>
                          </a:solidFill>
                          <a:effectLst/>
                          <a:latin typeface="+mn-lt"/>
                          <a:ea typeface="+mn-ea"/>
                          <a:cs typeface="+mn-cs"/>
                        </a:rPr>
                        <a:t> (MD Acupuncturist)</a:t>
                      </a:r>
                    </a:p>
                    <a:p>
                      <a:endParaRPr lang="en-US" i="1" dirty="0"/>
                    </a:p>
                  </a:txBody>
                  <a:tcPr/>
                </a:tc>
                <a:extLst>
                  <a:ext uri="{0D108BD9-81ED-4DB2-BD59-A6C34878D82A}">
                    <a16:rowId xmlns:a16="http://schemas.microsoft.com/office/drawing/2014/main" val="2464412305"/>
                  </a:ext>
                </a:extLst>
              </a:tr>
              <a:tr h="961668">
                <a:tc>
                  <a:txBody>
                    <a:bodyPr/>
                    <a:lstStyle/>
                    <a:p>
                      <a:endParaRPr lang="en-US" dirty="0"/>
                    </a:p>
                  </a:txBody>
                  <a:tcPr/>
                </a:tc>
                <a:tc>
                  <a:txBody>
                    <a:bodyPr/>
                    <a:lstStyle/>
                    <a:p>
                      <a:r>
                        <a:rPr lang="en-US" i="1" dirty="0"/>
                        <a:t>I just think jeez Louise, there’s enough to do in traditional allopathic medicine without saying yes, I’m a doctor so I can do this ...I just think it’s </a:t>
                      </a:r>
                      <a:r>
                        <a:rPr lang="en-US" b="1" i="1" dirty="0"/>
                        <a:t>another way we’ve medicalized things</a:t>
                      </a:r>
                      <a:r>
                        <a:rPr lang="en-US" i="1" dirty="0"/>
                        <a:t>, and think we can do them. And in fact </a:t>
                      </a:r>
                      <a:r>
                        <a:rPr lang="en-US" b="1" i="1" dirty="0"/>
                        <a:t>there’s people who can do it better I think as a general rule</a:t>
                      </a:r>
                      <a:r>
                        <a:rPr lang="en-US" i="1" dirty="0"/>
                        <a:t>. (MD / Policy Expert)</a:t>
                      </a:r>
                    </a:p>
                    <a:p>
                      <a:endParaRPr lang="en-US" i="1" dirty="0"/>
                    </a:p>
                  </a:txBody>
                  <a:tcPr/>
                </a:tc>
                <a:extLst>
                  <a:ext uri="{0D108BD9-81ED-4DB2-BD59-A6C34878D82A}">
                    <a16:rowId xmlns:a16="http://schemas.microsoft.com/office/drawing/2014/main" val="1709049579"/>
                  </a:ext>
                </a:extLst>
              </a:tr>
              <a:tr h="961668">
                <a:tc>
                  <a:txBody>
                    <a:bodyPr/>
                    <a:lstStyle/>
                    <a:p>
                      <a:endParaRPr lang="en-US" dirty="0"/>
                    </a:p>
                  </a:txBody>
                  <a:tcPr/>
                </a:tc>
                <a:tc>
                  <a:txBody>
                    <a:bodyPr/>
                    <a:lstStyle/>
                    <a:p>
                      <a:r>
                        <a:rPr lang="en-US" i="1" dirty="0"/>
                        <a:t>For people unfamiliar with acupuncture, </a:t>
                      </a:r>
                      <a:r>
                        <a:rPr lang="en-US" b="1" i="1" dirty="0"/>
                        <a:t>to have your doctor or a doctor that you already have confidence in give you that first experience of acupuncture can be a real opening of a door</a:t>
                      </a:r>
                      <a:r>
                        <a:rPr lang="en-US" i="1" dirty="0"/>
                        <a:t>. (MD Acupuncturist)</a:t>
                      </a:r>
                    </a:p>
                  </a:txBody>
                  <a:tcPr/>
                </a:tc>
                <a:extLst>
                  <a:ext uri="{0D108BD9-81ED-4DB2-BD59-A6C34878D82A}">
                    <a16:rowId xmlns:a16="http://schemas.microsoft.com/office/drawing/2014/main" val="564757635"/>
                  </a:ext>
                </a:extLst>
              </a:tr>
            </a:tbl>
          </a:graphicData>
        </a:graphic>
      </p:graphicFrame>
    </p:spTree>
    <p:extLst>
      <p:ext uri="{BB962C8B-B14F-4D97-AF65-F5344CB8AC3E}">
        <p14:creationId xmlns:p14="http://schemas.microsoft.com/office/powerpoint/2010/main" val="1695451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7075759-9F61-2009-B3C9-EB398102AD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FA19C-8ED0-0E18-4582-E6DDE85C2B8D}"/>
              </a:ext>
            </a:extLst>
          </p:cNvPr>
          <p:cNvSpPr>
            <a:spLocks noGrp="1"/>
          </p:cNvSpPr>
          <p:nvPr>
            <p:ph type="title"/>
          </p:nvPr>
        </p:nvSpPr>
        <p:spPr>
          <a:xfrm>
            <a:off x="-1" y="-161515"/>
            <a:ext cx="12105861" cy="1325563"/>
          </a:xfrm>
        </p:spPr>
        <p:txBody>
          <a:bodyPr>
            <a:normAutofit/>
          </a:bodyPr>
          <a:lstStyle/>
          <a:p>
            <a:r>
              <a:rPr lang="en-US" sz="3900" b="1" dirty="0">
                <a:solidFill>
                  <a:schemeClr val="accent1"/>
                </a:solidFill>
              </a:rPr>
              <a:t>Key Interview Findings – “They’ve Created a Pseudo Benefit” </a:t>
            </a:r>
          </a:p>
        </p:txBody>
      </p:sp>
      <p:graphicFrame>
        <p:nvGraphicFramePr>
          <p:cNvPr id="5" name="Content Placeholder 4">
            <a:extLst>
              <a:ext uri="{FF2B5EF4-FFF2-40B4-BE49-F238E27FC236}">
                <a16:creationId xmlns:a16="http://schemas.microsoft.com/office/drawing/2014/main" id="{095EA346-B3B7-3DF2-EC65-70EFBC01F39A}"/>
              </a:ext>
            </a:extLst>
          </p:cNvPr>
          <p:cNvGraphicFramePr>
            <a:graphicFrameLocks noGrp="1"/>
          </p:cNvGraphicFramePr>
          <p:nvPr>
            <p:ph idx="1"/>
          </p:nvPr>
        </p:nvGraphicFramePr>
        <p:xfrm>
          <a:off x="220315" y="1081129"/>
          <a:ext cx="11665228" cy="5674360"/>
        </p:xfrm>
        <a:graphic>
          <a:graphicData uri="http://schemas.openxmlformats.org/drawingml/2006/table">
            <a:tbl>
              <a:tblPr firstRow="1" bandRow="1">
                <a:tableStyleId>{5C22544A-7EE6-4342-B048-85BDC9FD1C3A}</a:tableStyleId>
              </a:tblPr>
              <a:tblGrid>
                <a:gridCol w="2894024">
                  <a:extLst>
                    <a:ext uri="{9D8B030D-6E8A-4147-A177-3AD203B41FA5}">
                      <a16:colId xmlns:a16="http://schemas.microsoft.com/office/drawing/2014/main" val="629019969"/>
                    </a:ext>
                  </a:extLst>
                </a:gridCol>
                <a:gridCol w="8771204">
                  <a:extLst>
                    <a:ext uri="{9D8B030D-6E8A-4147-A177-3AD203B41FA5}">
                      <a16:colId xmlns:a16="http://schemas.microsoft.com/office/drawing/2014/main" val="2374494092"/>
                    </a:ext>
                  </a:extLst>
                </a:gridCol>
              </a:tblGrid>
              <a:tr h="370840">
                <a:tc>
                  <a:txBody>
                    <a:bodyPr/>
                    <a:lstStyle/>
                    <a:p>
                      <a:r>
                        <a:rPr lang="en-US" dirty="0"/>
                        <a:t>Theme</a:t>
                      </a:r>
                    </a:p>
                  </a:txBody>
                  <a:tcPr/>
                </a:tc>
                <a:tc>
                  <a:txBody>
                    <a:bodyPr/>
                    <a:lstStyle/>
                    <a:p>
                      <a:r>
                        <a:rPr lang="en-US" dirty="0"/>
                        <a:t>Quote</a:t>
                      </a:r>
                    </a:p>
                  </a:txBody>
                  <a:tcPr/>
                </a:tc>
                <a:extLst>
                  <a:ext uri="{0D108BD9-81ED-4DB2-BD59-A6C34878D82A}">
                    <a16:rowId xmlns:a16="http://schemas.microsoft.com/office/drawing/2014/main" val="1786497656"/>
                  </a:ext>
                </a:extLst>
              </a:tr>
              <a:tr h="370840">
                <a:tc>
                  <a:txBody>
                    <a:bodyPr/>
                    <a:lstStyle/>
                    <a:p>
                      <a:r>
                        <a:rPr lang="en-US" dirty="0"/>
                        <a:t>Patient benefit confusion and impact on therapeutic alliance (Medicare &amp; Medicare Advantage Plans)</a:t>
                      </a:r>
                    </a:p>
                  </a:txBody>
                  <a:tcPr/>
                </a:tc>
                <a:tc>
                  <a:txBody>
                    <a:bodyPr/>
                    <a:lstStyle/>
                    <a:p>
                      <a:r>
                        <a:rPr lang="en-US" i="1" dirty="0"/>
                        <a:t>I wish they would cover acupuncture or not cover acupuncture or not cover acupuncture. There is so much fine print with Medicare ‘covering’ acupuncture even when it is for chronic low back pain. </a:t>
                      </a:r>
                      <a:r>
                        <a:rPr lang="en-US" b="1" i="1" dirty="0"/>
                        <a:t>It is just confusing for both the provider and patient when acupuncture is supposed to be covered yet it is hard to get reimbursed</a:t>
                      </a:r>
                      <a:r>
                        <a:rPr lang="en-US" i="1" dirty="0"/>
                        <a:t>. There needs to be more clarity for the patient and provider alike. (Study Acupuncturist)</a:t>
                      </a:r>
                    </a:p>
                    <a:p>
                      <a:endParaRPr lang="en-US" i="1" dirty="0"/>
                    </a:p>
                  </a:txBody>
                  <a:tcPr/>
                </a:tc>
                <a:extLst>
                  <a:ext uri="{0D108BD9-81ED-4DB2-BD59-A6C34878D82A}">
                    <a16:rowId xmlns:a16="http://schemas.microsoft.com/office/drawing/2014/main" val="986211252"/>
                  </a:ext>
                </a:extLst>
              </a:tr>
              <a:tr h="370840">
                <a:tc>
                  <a:txBody>
                    <a:bodyPr/>
                    <a:lstStyle/>
                    <a:p>
                      <a:endParaRPr lang="en-US" dirty="0"/>
                    </a:p>
                  </a:txBody>
                  <a:tcPr/>
                </a:tc>
                <a:tc>
                  <a:txBody>
                    <a:bodyPr/>
                    <a:lstStyle/>
                    <a:p>
                      <a:r>
                        <a:rPr lang="en-US" i="1" dirty="0"/>
                        <a:t>I have to tell this patient that I’m not able to treat them because I’m not a Medicare provider and there’s frankly a lot of contention with patients because they’re sure they have this benefit, </a:t>
                      </a:r>
                      <a:r>
                        <a:rPr lang="en-US" b="1" i="1" dirty="0"/>
                        <a:t>they don’t understand why I can’t provide that for them</a:t>
                      </a:r>
                      <a:r>
                        <a:rPr lang="en-US" i="1" dirty="0"/>
                        <a:t>. (Study Acupuncturist)</a:t>
                      </a:r>
                    </a:p>
                    <a:p>
                      <a:endParaRPr lang="en-US" i="1" dirty="0"/>
                    </a:p>
                  </a:txBody>
                  <a:tcPr/>
                </a:tc>
                <a:extLst>
                  <a:ext uri="{0D108BD9-81ED-4DB2-BD59-A6C34878D82A}">
                    <a16:rowId xmlns:a16="http://schemas.microsoft.com/office/drawing/2014/main" val="113470121"/>
                  </a:ext>
                </a:extLst>
              </a:tr>
              <a:tr h="370840">
                <a:tc>
                  <a:txBody>
                    <a:bodyPr/>
                    <a:lstStyle/>
                    <a:p>
                      <a:r>
                        <a:rPr lang="en-US" dirty="0"/>
                        <a:t>YET broad appreciation for CMS taking steps to cover acupuncture treatment </a:t>
                      </a:r>
                    </a:p>
                  </a:txBody>
                  <a:tcPr/>
                </a:tc>
                <a:tc>
                  <a:txBody>
                    <a:bodyPr/>
                    <a:lstStyle/>
                    <a:p>
                      <a:r>
                        <a:rPr lang="en-US" b="1" i="1" dirty="0"/>
                        <a:t>It provides legitimacy for acupuncture in general that it is a covered benefit in Medicare </a:t>
                      </a:r>
                      <a:r>
                        <a:rPr lang="en-US" i="1" dirty="0"/>
                        <a:t>(Clinician overseeing large healthcare system acupuncture program)</a:t>
                      </a:r>
                    </a:p>
                  </a:txBody>
                  <a:tcPr/>
                </a:tc>
                <a:extLst>
                  <a:ext uri="{0D108BD9-81ED-4DB2-BD59-A6C34878D82A}">
                    <a16:rowId xmlns:a16="http://schemas.microsoft.com/office/drawing/2014/main" val="1144322481"/>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I’m hugely grateful for CMS for giving us what they did. I think there’s some things that we can tinker on, and </a:t>
                      </a:r>
                      <a:r>
                        <a:rPr lang="en-US" b="1" i="1" dirty="0"/>
                        <a:t>I understand that they gave us almost everything they possibly could within the scope of what they have control over</a:t>
                      </a:r>
                      <a:r>
                        <a:rPr lang="en-US" i="1" dirty="0"/>
                        <a:t>. (Acupuncturist overseeing large healthcare system acupuncture program)</a:t>
                      </a:r>
                    </a:p>
                    <a:p>
                      <a:endParaRPr lang="en-US" dirty="0"/>
                    </a:p>
                  </a:txBody>
                  <a:tcPr/>
                </a:tc>
                <a:extLst>
                  <a:ext uri="{0D108BD9-81ED-4DB2-BD59-A6C34878D82A}">
                    <a16:rowId xmlns:a16="http://schemas.microsoft.com/office/drawing/2014/main" val="1932605617"/>
                  </a:ext>
                </a:extLst>
              </a:tr>
            </a:tbl>
          </a:graphicData>
        </a:graphic>
      </p:graphicFrame>
    </p:spTree>
    <p:extLst>
      <p:ext uri="{BB962C8B-B14F-4D97-AF65-F5344CB8AC3E}">
        <p14:creationId xmlns:p14="http://schemas.microsoft.com/office/powerpoint/2010/main" val="2034767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C838052-682E-ECF5-2D85-F6CFA791F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B64491-D63C-3445-7E21-FF72147F3827}"/>
              </a:ext>
            </a:extLst>
          </p:cNvPr>
          <p:cNvSpPr>
            <a:spLocks noGrp="1"/>
          </p:cNvSpPr>
          <p:nvPr>
            <p:ph type="title"/>
          </p:nvPr>
        </p:nvSpPr>
        <p:spPr>
          <a:xfrm>
            <a:off x="0" y="7316"/>
            <a:ext cx="11121887" cy="1325563"/>
          </a:xfrm>
        </p:spPr>
        <p:txBody>
          <a:bodyPr>
            <a:normAutofit/>
          </a:bodyPr>
          <a:lstStyle/>
          <a:p>
            <a:pPr algn="ctr"/>
            <a:r>
              <a:rPr lang="en-US" sz="3600" b="1" dirty="0">
                <a:solidFill>
                  <a:schemeClr val="accent1"/>
                </a:solidFill>
              </a:rPr>
              <a:t>Key Interview Findings </a:t>
            </a:r>
            <a:br>
              <a:rPr lang="en-US" sz="3900" b="1" dirty="0">
                <a:solidFill>
                  <a:schemeClr val="accent1"/>
                </a:solidFill>
              </a:rPr>
            </a:br>
            <a:r>
              <a:rPr lang="en-US" sz="3900" b="1" dirty="0">
                <a:solidFill>
                  <a:schemeClr val="accent1"/>
                </a:solidFill>
              </a:rPr>
              <a:t>“It’s Like Practicing with One Hand Behind Your Back” </a:t>
            </a:r>
          </a:p>
        </p:txBody>
      </p:sp>
      <p:graphicFrame>
        <p:nvGraphicFramePr>
          <p:cNvPr id="5" name="Content Placeholder 4">
            <a:extLst>
              <a:ext uri="{FF2B5EF4-FFF2-40B4-BE49-F238E27FC236}">
                <a16:creationId xmlns:a16="http://schemas.microsoft.com/office/drawing/2014/main" id="{5C5BF10B-7212-E368-6536-AFD6540A8987}"/>
              </a:ext>
            </a:extLst>
          </p:cNvPr>
          <p:cNvGraphicFramePr>
            <a:graphicFrameLocks noGrp="1"/>
          </p:cNvGraphicFramePr>
          <p:nvPr>
            <p:ph idx="1"/>
          </p:nvPr>
        </p:nvGraphicFramePr>
        <p:xfrm>
          <a:off x="195470" y="1240883"/>
          <a:ext cx="11801060" cy="5461000"/>
        </p:xfrm>
        <a:graphic>
          <a:graphicData uri="http://schemas.openxmlformats.org/drawingml/2006/table">
            <a:tbl>
              <a:tblPr firstRow="1" bandRow="1">
                <a:tableStyleId>{5C22544A-7EE6-4342-B048-85BDC9FD1C3A}</a:tableStyleId>
              </a:tblPr>
              <a:tblGrid>
                <a:gridCol w="3364826">
                  <a:extLst>
                    <a:ext uri="{9D8B030D-6E8A-4147-A177-3AD203B41FA5}">
                      <a16:colId xmlns:a16="http://schemas.microsoft.com/office/drawing/2014/main" val="629019969"/>
                    </a:ext>
                  </a:extLst>
                </a:gridCol>
                <a:gridCol w="8436234">
                  <a:extLst>
                    <a:ext uri="{9D8B030D-6E8A-4147-A177-3AD203B41FA5}">
                      <a16:colId xmlns:a16="http://schemas.microsoft.com/office/drawing/2014/main" val="2374494092"/>
                    </a:ext>
                  </a:extLst>
                </a:gridCol>
              </a:tblGrid>
              <a:tr h="370840">
                <a:tc>
                  <a:txBody>
                    <a:bodyPr/>
                    <a:lstStyle/>
                    <a:p>
                      <a:r>
                        <a:rPr lang="en-US" dirty="0"/>
                        <a:t>Theme</a:t>
                      </a:r>
                    </a:p>
                  </a:txBody>
                  <a:tcPr/>
                </a:tc>
                <a:tc>
                  <a:txBody>
                    <a:bodyPr/>
                    <a:lstStyle/>
                    <a:p>
                      <a:r>
                        <a:rPr lang="en-US" dirty="0"/>
                        <a:t>Quote</a:t>
                      </a:r>
                    </a:p>
                  </a:txBody>
                  <a:tcPr/>
                </a:tc>
                <a:extLst>
                  <a:ext uri="{0D108BD9-81ED-4DB2-BD59-A6C34878D82A}">
                    <a16:rowId xmlns:a16="http://schemas.microsoft.com/office/drawing/2014/main" val="1786497656"/>
                  </a:ext>
                </a:extLst>
              </a:tr>
              <a:tr h="370840">
                <a:tc>
                  <a:txBody>
                    <a:bodyPr/>
                    <a:lstStyle/>
                    <a:p>
                      <a:r>
                        <a:rPr lang="en-US" dirty="0"/>
                        <a:t>Restriction to needling attenuates impact and inconsistent with real world practice</a:t>
                      </a:r>
                    </a:p>
                  </a:txBody>
                  <a:tcPr/>
                </a:tc>
                <a:tc>
                  <a:txBody>
                    <a:bodyPr/>
                    <a:lstStyle/>
                    <a:p>
                      <a:pPr>
                        <a:spcAft>
                          <a:spcPts val="600"/>
                        </a:spcAft>
                      </a:pPr>
                      <a:r>
                        <a:rPr lang="en-US" sz="1800" b="1" i="1" kern="1200" dirty="0">
                          <a:solidFill>
                            <a:schemeClr val="dk1"/>
                          </a:solidFill>
                          <a:effectLst/>
                          <a:latin typeface="+mn-lt"/>
                          <a:ea typeface="+mn-ea"/>
                          <a:cs typeface="+mn-cs"/>
                        </a:rPr>
                        <a:t>Using localized heat and manual therapies is a way that I prepped my patients for the needle insertion </a:t>
                      </a:r>
                      <a:r>
                        <a:rPr lang="en-US" sz="1800" i="1" kern="1200" dirty="0">
                          <a:solidFill>
                            <a:schemeClr val="dk1"/>
                          </a:solidFill>
                          <a:effectLst/>
                          <a:latin typeface="+mn-lt"/>
                          <a:ea typeface="+mn-ea"/>
                          <a:cs typeface="+mn-cs"/>
                        </a:rPr>
                        <a:t>and Medicare doesn’t allow me to do those things, or at least not to bill for them. (Study Acupuncturist)</a:t>
                      </a:r>
                    </a:p>
                    <a:p>
                      <a:pPr>
                        <a:spcAft>
                          <a:spcPts val="600"/>
                        </a:spcAft>
                      </a:pPr>
                      <a:endParaRPr lang="en-US" i="1" dirty="0"/>
                    </a:p>
                  </a:txBody>
                  <a:tcPr/>
                </a:tc>
                <a:extLst>
                  <a:ext uri="{0D108BD9-81ED-4DB2-BD59-A6C34878D82A}">
                    <a16:rowId xmlns:a16="http://schemas.microsoft.com/office/drawing/2014/main" val="3193366883"/>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0" i="1" kern="1200" dirty="0">
                          <a:solidFill>
                            <a:schemeClr val="dk1"/>
                          </a:solidFill>
                          <a:effectLst/>
                          <a:latin typeface="+mn-lt"/>
                          <a:ea typeface="+mn-ea"/>
                          <a:cs typeface="+mn-cs"/>
                        </a:rPr>
                        <a:t>A lot of the challenge from my point of view is that CMS wants to be able to point to studies of effectiveness of different aspects of acupuncture technology … most studies until recently didn’t allow the acupuncturists to incorporate anything but needles. So, </a:t>
                      </a:r>
                      <a:r>
                        <a:rPr lang="en-US" sz="1800" b="1" i="1" kern="1200" dirty="0">
                          <a:solidFill>
                            <a:schemeClr val="dk1"/>
                          </a:solidFill>
                          <a:effectLst/>
                          <a:latin typeface="+mn-lt"/>
                          <a:ea typeface="+mn-ea"/>
                          <a:cs typeface="+mn-cs"/>
                        </a:rPr>
                        <a:t>CMS is a little bit hamstrung in terms of their guidelines for how they‘re supposed to make decision</a:t>
                      </a:r>
                      <a:r>
                        <a:rPr lang="en-US" sz="1800" b="0" i="1" kern="1200" dirty="0">
                          <a:solidFill>
                            <a:schemeClr val="dk1"/>
                          </a:solidFill>
                          <a:effectLst/>
                          <a:latin typeface="+mn-lt"/>
                          <a:ea typeface="+mn-ea"/>
                          <a:cs typeface="+mn-cs"/>
                        </a:rPr>
                        <a:t>. …we weren’t intelligent enough about having a pragmatic approach to what it means to get acupuncture treatment… </a:t>
                      </a:r>
                      <a:r>
                        <a:rPr lang="en-US" sz="1800" b="1" i="1" kern="1200" dirty="0">
                          <a:solidFill>
                            <a:schemeClr val="dk1"/>
                          </a:solidFill>
                          <a:effectLst/>
                          <a:latin typeface="+mn-lt"/>
                          <a:ea typeface="+mn-ea"/>
                          <a:cs typeface="+mn-cs"/>
                        </a:rPr>
                        <a:t>Acupuncture researchers were either trying to or were forced to fit into the box of protocolized needle treatments</a:t>
                      </a:r>
                      <a:r>
                        <a:rPr lang="en-US" sz="1800" b="0" i="1" kern="1200" dirty="0">
                          <a:solidFill>
                            <a:schemeClr val="dk1"/>
                          </a:solidFill>
                          <a:effectLst/>
                          <a:latin typeface="+mn-lt"/>
                          <a:ea typeface="+mn-ea"/>
                          <a:cs typeface="+mn-cs"/>
                        </a:rPr>
                        <a:t>. That’s just really a bummer. (MD Acupuncturist / Policy Expert)</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dirty="0"/>
                    </a:p>
                  </a:txBody>
                  <a:tcPr/>
                </a:tc>
                <a:extLst>
                  <a:ext uri="{0D108BD9-81ED-4DB2-BD59-A6C34878D82A}">
                    <a16:rowId xmlns:a16="http://schemas.microsoft.com/office/drawing/2014/main" val="1875059121"/>
                  </a:ext>
                </a:extLst>
              </a:tr>
              <a:tr h="278689">
                <a:tc>
                  <a:txBody>
                    <a:bodyPr/>
                    <a:lstStyle/>
                    <a:p>
                      <a:r>
                        <a:rPr lang="en-US" dirty="0"/>
                        <a:t>Restriction to chronic low back pain focus misaligned with TCM treatment and likely reduced effectiveness for older adults</a:t>
                      </a:r>
                    </a:p>
                  </a:txBody>
                  <a:tcPr/>
                </a:tc>
                <a:tc>
                  <a:txBody>
                    <a:bodyPr/>
                    <a:lstStyle/>
                    <a:p>
                      <a:pPr>
                        <a:spcAft>
                          <a:spcPts val="600"/>
                        </a:spcAft>
                      </a:pPr>
                      <a:r>
                        <a:rPr lang="en-US" b="1" i="1" dirty="0"/>
                        <a:t>Medicare patients don’t just have chronic low back pain, they have knee pain, hip pain, a lot of sleep disorders. All of these things could also be helped with acupuncture </a:t>
                      </a:r>
                      <a:r>
                        <a:rPr lang="en-US" i="1" dirty="0"/>
                        <a:t>and, unfortunately, CMS only approved a benefit for chronic low back pain. So I see that as an obstacle, </a:t>
                      </a:r>
                      <a:r>
                        <a:rPr lang="en-US" b="1" i="1" dirty="0"/>
                        <a:t>hindrance for patient access</a:t>
                      </a:r>
                      <a:r>
                        <a:rPr lang="en-US" i="1" dirty="0"/>
                        <a:t>. (Acupuncturist lead of large HCS program)</a:t>
                      </a:r>
                    </a:p>
                  </a:txBody>
                  <a:tcPr/>
                </a:tc>
                <a:extLst>
                  <a:ext uri="{0D108BD9-81ED-4DB2-BD59-A6C34878D82A}">
                    <a16:rowId xmlns:a16="http://schemas.microsoft.com/office/drawing/2014/main" val="2464412305"/>
                  </a:ext>
                </a:extLst>
              </a:tr>
            </a:tbl>
          </a:graphicData>
        </a:graphic>
      </p:graphicFrame>
    </p:spTree>
    <p:extLst>
      <p:ext uri="{BB962C8B-B14F-4D97-AF65-F5344CB8AC3E}">
        <p14:creationId xmlns:p14="http://schemas.microsoft.com/office/powerpoint/2010/main" val="14769344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3CADD34-A012-6991-C867-C3EE072800A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34B3804-22D3-1450-5DEB-2805F4A5F25C}"/>
              </a:ext>
            </a:extLst>
          </p:cNvPr>
          <p:cNvSpPr txBox="1"/>
          <p:nvPr/>
        </p:nvSpPr>
        <p:spPr>
          <a:xfrm>
            <a:off x="201881" y="398787"/>
            <a:ext cx="11293433" cy="707886"/>
          </a:xfrm>
          <a:prstGeom prst="rect">
            <a:avLst/>
          </a:prstGeom>
          <a:noFill/>
        </p:spPr>
        <p:txBody>
          <a:bodyPr wrap="square">
            <a:spAutoFit/>
          </a:bodyPr>
          <a:lstStyle/>
          <a:p>
            <a:pPr algn="ctr"/>
            <a:r>
              <a:rPr lang="en-US" sz="4000" b="1" dirty="0">
                <a:solidFill>
                  <a:srgbClr val="0070C0"/>
                </a:solidFill>
                <a:latin typeface="+mj-lt"/>
              </a:rPr>
              <a:t>The Acupuncturist Quote that Sums It All Up…</a:t>
            </a:r>
            <a:endParaRPr lang="en-US" sz="4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E261AA9-B2DF-075E-D4C2-2FE698188119}"/>
              </a:ext>
            </a:extLst>
          </p:cNvPr>
          <p:cNvSpPr txBox="1"/>
          <p:nvPr/>
        </p:nvSpPr>
        <p:spPr>
          <a:xfrm>
            <a:off x="1153386" y="1284270"/>
            <a:ext cx="9223513" cy="4467057"/>
          </a:xfrm>
          <a:prstGeom prst="rect">
            <a:avLst/>
          </a:prstGeom>
          <a:noFill/>
        </p:spPr>
        <p:txBody>
          <a:bodyPr wrap="square" rtlCol="0">
            <a:spAutoFit/>
          </a:bodyPr>
          <a:lstStyle/>
          <a:p>
            <a:pPr algn="ctr">
              <a:lnSpc>
                <a:spcPct val="150000"/>
              </a:lnSpc>
            </a:pPr>
            <a:r>
              <a:rPr lang="en-US" sz="2400" i="1" dirty="0"/>
              <a:t>“Licensed Acupuncturists should be given the opportunity to become Medicare providers, just like MDs. Our </a:t>
            </a:r>
            <a:r>
              <a:rPr lang="en-US" sz="2400" b="1" i="1" dirty="0"/>
              <a:t>depth and breadth of training</a:t>
            </a:r>
            <a:r>
              <a:rPr lang="en-US" sz="2400" i="1" dirty="0"/>
              <a:t> prepares us to </a:t>
            </a:r>
            <a:r>
              <a:rPr lang="en-US" sz="2400" b="1" i="1" dirty="0"/>
              <a:t>give more effective and much safer treatments</a:t>
            </a:r>
            <a:r>
              <a:rPr lang="en-US" sz="2400" i="1" dirty="0"/>
              <a:t>. We should be able to treat and bill for related conditions like ankle, knee and hip pain. We should be allowed to use and bill for heat and manual therapies to better prepare the patient for needle insertion. These additional modalities are essential for safe and effective acupuncture, and their absence has a negative impact on clinical outcomes.” </a:t>
            </a:r>
          </a:p>
        </p:txBody>
      </p:sp>
    </p:spTree>
    <p:extLst>
      <p:ext uri="{BB962C8B-B14F-4D97-AF65-F5344CB8AC3E}">
        <p14:creationId xmlns:p14="http://schemas.microsoft.com/office/powerpoint/2010/main" val="95612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Vector Maps of United States | Free Vector Maps">
            <a:extLst>
              <a:ext uri="{FF2B5EF4-FFF2-40B4-BE49-F238E27FC236}">
                <a16:creationId xmlns:a16="http://schemas.microsoft.com/office/drawing/2014/main" id="{C8700F2D-0FC1-F19E-25F3-B9EC0ADBBCCD}"/>
              </a:ext>
            </a:extLst>
          </p:cNvPr>
          <p:cNvPicPr>
            <a:picLocks noChangeAspect="1" noChangeArrowheads="1"/>
          </p:cNvPicPr>
          <p:nvPr/>
        </p:nvPicPr>
        <p:blipFill rotWithShape="1">
          <a:blip r:embed="rId2" cstate="print">
            <a:duotone>
              <a:schemeClr val="accent4">
                <a:shade val="45000"/>
                <a:satMod val="135000"/>
              </a:schemeClr>
              <a:prstClr val="white"/>
            </a:duotone>
            <a:alphaModFix amt="35000"/>
            <a:extLst>
              <a:ext uri="{28A0092B-C50C-407E-A947-70E740481C1C}">
                <a14:useLocalDpi xmlns:a14="http://schemas.microsoft.com/office/drawing/2010/main"/>
              </a:ext>
            </a:extLst>
          </a:blip>
          <a:srcRect l="8913" t="13107" r="2945" b="14436"/>
          <a:stretch/>
        </p:blipFill>
        <p:spPr bwMode="auto">
          <a:xfrm>
            <a:off x="1861219" y="1053087"/>
            <a:ext cx="8332289" cy="513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Program Reach</a:t>
            </a:r>
          </a:p>
        </p:txBody>
      </p:sp>
      <p:graphicFrame>
        <p:nvGraphicFramePr>
          <p:cNvPr id="3" name="Content Placeholder 2">
            <a:extLst>
              <a:ext uri="{FF2B5EF4-FFF2-40B4-BE49-F238E27FC236}">
                <a16:creationId xmlns:a16="http://schemas.microsoft.com/office/drawing/2014/main" id="{57AEFEC8-96FC-6CE1-6F14-9259BD5FC2A5}"/>
              </a:ext>
            </a:extLst>
          </p:cNvPr>
          <p:cNvGraphicFramePr>
            <a:graphicFrameLocks noGrp="1"/>
          </p:cNvGraphicFramePr>
          <p:nvPr>
            <p:ph sz="quarter" idx="10"/>
          </p:nvPr>
        </p:nvGraphicFramePr>
        <p:xfrm>
          <a:off x="656032" y="926247"/>
          <a:ext cx="10879935" cy="5005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File:USA+PR+VI-CSS map.svg">
            <a:extLst>
              <a:ext uri="{FF2B5EF4-FFF2-40B4-BE49-F238E27FC236}">
                <a16:creationId xmlns:a16="http://schemas.microsoft.com/office/drawing/2014/main" id="{498E0FE1-35EA-1C18-4F2D-0A4E3AEB4CF7}"/>
              </a:ext>
            </a:extLst>
          </p:cNvPr>
          <p:cNvPicPr>
            <a:picLocks noChangeAspect="1" noChangeArrowheads="1"/>
          </p:cNvPicPr>
          <p:nvPr/>
        </p:nvPicPr>
        <p:blipFill rotWithShape="1">
          <a:blip r:embed="rId8" cstate="print">
            <a:duotone>
              <a:schemeClr val="accent4">
                <a:shade val="45000"/>
                <a:satMod val="135000"/>
              </a:schemeClr>
              <a:prstClr val="white"/>
            </a:duotone>
            <a:alphaModFix amt="35000"/>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p:blipFill>
        <p:spPr bwMode="auto">
          <a:xfrm>
            <a:off x="9276618" y="5349636"/>
            <a:ext cx="916890" cy="3495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BB3554-A7E8-23B2-6FB6-6041BBCE1498}"/>
              </a:ext>
            </a:extLst>
          </p:cNvPr>
          <p:cNvSpPr txBox="1"/>
          <p:nvPr/>
        </p:nvSpPr>
        <p:spPr>
          <a:xfrm>
            <a:off x="197203" y="6328611"/>
            <a:ext cx="2827421" cy="307777"/>
          </a:xfrm>
          <a:prstGeom prst="rect">
            <a:avLst/>
          </a:prstGeom>
          <a:noFill/>
        </p:spPr>
        <p:txBody>
          <a:bodyPr wrap="square" rtlCol="0">
            <a:spAutoFit/>
          </a:bodyPr>
          <a:lstStyle/>
          <a:p>
            <a:pPr marL="0" marR="0" lvl="0" indent="0" algn="l" defTabSz="544183"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F2B20"/>
                </a:solidFill>
                <a:effectLst/>
                <a:uLnTx/>
                <a:uFillTx/>
                <a:latin typeface="Arial"/>
                <a:ea typeface="+mn-ea"/>
                <a:cs typeface="+mn-cs"/>
              </a:rPr>
              <a:t>No sites in Arkansas</a:t>
            </a:r>
          </a:p>
        </p:txBody>
      </p:sp>
    </p:spTree>
    <p:extLst>
      <p:ext uri="{BB962C8B-B14F-4D97-AF65-F5344CB8AC3E}">
        <p14:creationId xmlns:p14="http://schemas.microsoft.com/office/powerpoint/2010/main" val="12815391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A9612-FB38-B7B9-2AA0-926A3E7BE5AE}"/>
              </a:ext>
            </a:extLst>
          </p:cNvPr>
          <p:cNvSpPr>
            <a:spLocks noGrp="1"/>
          </p:cNvSpPr>
          <p:nvPr>
            <p:ph type="title"/>
          </p:nvPr>
        </p:nvSpPr>
        <p:spPr>
          <a:xfrm>
            <a:off x="316198" y="340322"/>
            <a:ext cx="8457098" cy="553870"/>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It Takes A Village…</a:t>
            </a:r>
          </a:p>
        </p:txBody>
      </p:sp>
      <p:sp>
        <p:nvSpPr>
          <p:cNvPr id="6" name="TextBox 5">
            <a:extLst>
              <a:ext uri="{FF2B5EF4-FFF2-40B4-BE49-F238E27FC236}">
                <a16:creationId xmlns:a16="http://schemas.microsoft.com/office/drawing/2014/main" id="{D7BC9C6A-4BB1-6FEE-B20A-0617B5ECC4A8}"/>
              </a:ext>
            </a:extLst>
          </p:cNvPr>
          <p:cNvSpPr txBox="1"/>
          <p:nvPr/>
        </p:nvSpPr>
        <p:spPr>
          <a:xfrm>
            <a:off x="219853" y="1242646"/>
            <a:ext cx="1789922" cy="3539430"/>
          </a:xfrm>
          <a:prstGeom prst="rect">
            <a:avLst/>
          </a:prstGeom>
          <a:noFill/>
        </p:spPr>
        <p:txBody>
          <a:bodyPr wrap="square">
            <a:spAutoFit/>
          </a:bodyPr>
          <a:lstStyle/>
          <a:p>
            <a:pPr marL="0" indent="0">
              <a:lnSpc>
                <a:spcPct val="100000"/>
              </a:lnSpc>
              <a:spcAft>
                <a:spcPct val="0"/>
              </a:spcAft>
              <a:buNone/>
              <a:defRPr/>
            </a:pPr>
            <a:r>
              <a:rPr lang="en-US" altLang="en-US" sz="1600" b="1" u="sng" dirty="0">
                <a:solidFill>
                  <a:schemeClr val="bg1"/>
                </a:solidFill>
                <a:latin typeface="Calibri" panose="020F0502020204030204" pitchFamily="34" charset="0"/>
                <a:cs typeface="Calibri" panose="020F0502020204030204" pitchFamily="34" charset="0"/>
              </a:rPr>
              <a:t>KP Washington</a:t>
            </a:r>
          </a:p>
          <a:p>
            <a:pPr marL="0" indent="0">
              <a:lnSpc>
                <a:spcPct val="100000"/>
              </a:lnSpc>
              <a:spcBef>
                <a:spcPts val="0"/>
              </a:spcBef>
              <a:spcAft>
                <a:spcPct val="0"/>
              </a:spcAft>
              <a:buNone/>
              <a:defRPr/>
            </a:pPr>
            <a:r>
              <a:rPr lang="en-US" altLang="en-US" sz="1600" dirty="0">
                <a:solidFill>
                  <a:schemeClr val="bg1"/>
                </a:solidFill>
                <a:latin typeface="Calibri" panose="020F0502020204030204" pitchFamily="34" charset="0"/>
                <a:cs typeface="Calibri" panose="020F0502020204030204" pitchFamily="34" charset="0"/>
              </a:rPr>
              <a:t>Julia Anderson</a:t>
            </a:r>
          </a:p>
          <a:p>
            <a:pPr marL="0" indent="0">
              <a:lnSpc>
                <a:spcPct val="100000"/>
              </a:lnSpc>
              <a:spcBef>
                <a:spcPts val="0"/>
              </a:spcBef>
              <a:spcAft>
                <a:spcPct val="0"/>
              </a:spcAft>
              <a:buNone/>
              <a:defRPr/>
            </a:pPr>
            <a:r>
              <a:rPr lang="en-US" altLang="en-US" sz="1600" b="1" dirty="0">
                <a:solidFill>
                  <a:schemeClr val="bg1"/>
                </a:solidFill>
                <a:latin typeface="Calibri" panose="020F0502020204030204" pitchFamily="34" charset="0"/>
                <a:cs typeface="Calibri" panose="020F0502020204030204" pitchFamily="34" charset="0"/>
              </a:rPr>
              <a:t>Jessica Coifman</a:t>
            </a:r>
          </a:p>
          <a:p>
            <a:pPr marL="0" indent="0">
              <a:lnSpc>
                <a:spcPct val="100000"/>
              </a:lnSpc>
              <a:spcBef>
                <a:spcPts val="0"/>
              </a:spcBef>
              <a:spcAft>
                <a:spcPct val="0"/>
              </a:spcAft>
              <a:buNone/>
              <a:defRPr/>
            </a:pPr>
            <a:r>
              <a:rPr lang="en-US" altLang="en-US" sz="1600" b="1" dirty="0">
                <a:solidFill>
                  <a:schemeClr val="bg1"/>
                </a:solidFill>
                <a:latin typeface="Calibri" panose="020F0502020204030204" pitchFamily="34" charset="0"/>
                <a:cs typeface="Calibri" panose="020F0502020204030204" pitchFamily="34" charset="0"/>
              </a:rPr>
              <a:t>Andrea Cook</a:t>
            </a:r>
          </a:p>
          <a:p>
            <a:pPr marL="0" indent="0">
              <a:lnSpc>
                <a:spcPct val="100000"/>
              </a:lnSpc>
              <a:spcBef>
                <a:spcPts val="0"/>
              </a:spcBef>
              <a:spcAft>
                <a:spcPct val="0"/>
              </a:spcAft>
              <a:buNone/>
              <a:defRPr/>
            </a:pPr>
            <a:r>
              <a:rPr lang="en-US" altLang="en-US" sz="1600" b="1" dirty="0">
                <a:solidFill>
                  <a:schemeClr val="bg1"/>
                </a:solidFill>
                <a:latin typeface="Calibri" panose="020F0502020204030204" pitchFamily="34" charset="0"/>
                <a:cs typeface="Calibri" panose="020F0502020204030204" pitchFamily="34" charset="0"/>
              </a:rPr>
              <a:t>Lynn DeBar</a:t>
            </a:r>
          </a:p>
          <a:p>
            <a:pPr marL="0" indent="0">
              <a:lnSpc>
                <a:spcPct val="100000"/>
              </a:lnSpc>
              <a:spcBef>
                <a:spcPts val="0"/>
              </a:spcBef>
              <a:spcAft>
                <a:spcPct val="0"/>
              </a:spcAft>
              <a:buNone/>
              <a:defRPr/>
            </a:pPr>
            <a:r>
              <a:rPr lang="en-US" altLang="en-US" sz="1600" dirty="0">
                <a:solidFill>
                  <a:schemeClr val="bg1"/>
                </a:solidFill>
                <a:latin typeface="Calibri" panose="020F0502020204030204" pitchFamily="34" charset="0"/>
                <a:cs typeface="Calibri" panose="020F0502020204030204" pitchFamily="34" charset="0"/>
              </a:rPr>
              <a:t>Bianca </a:t>
            </a:r>
            <a:r>
              <a:rPr lang="en-US" altLang="en-US" sz="1600" dirty="0" err="1">
                <a:solidFill>
                  <a:schemeClr val="bg1"/>
                </a:solidFill>
                <a:latin typeface="Calibri" panose="020F0502020204030204" pitchFamily="34" charset="0"/>
                <a:cs typeface="Calibri" panose="020F0502020204030204" pitchFamily="34" charset="0"/>
              </a:rPr>
              <a:t>DiJulio</a:t>
            </a:r>
            <a:endParaRPr lang="en-US" altLang="en-US" sz="1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spcAft>
                <a:spcPct val="0"/>
              </a:spcAft>
              <a:buNone/>
              <a:defRPr/>
            </a:pPr>
            <a:r>
              <a:rPr lang="en-US" altLang="en-US" sz="1600" dirty="0">
                <a:solidFill>
                  <a:schemeClr val="bg1"/>
                </a:solidFill>
                <a:latin typeface="Calibri" panose="020F0502020204030204" pitchFamily="34" charset="0"/>
                <a:cs typeface="Calibri" panose="020F0502020204030204" pitchFamily="34" charset="0"/>
              </a:rPr>
              <a:t>Carolyn Eng</a:t>
            </a:r>
          </a:p>
          <a:p>
            <a:pPr marL="0" indent="0">
              <a:lnSpc>
                <a:spcPct val="100000"/>
              </a:lnSpc>
              <a:spcBef>
                <a:spcPts val="0"/>
              </a:spcBef>
              <a:spcAft>
                <a:spcPct val="0"/>
              </a:spcAft>
              <a:buNone/>
              <a:defRPr/>
            </a:pPr>
            <a:r>
              <a:rPr lang="en-US" altLang="en-US" sz="1600" dirty="0">
                <a:solidFill>
                  <a:schemeClr val="bg1"/>
                </a:solidFill>
                <a:latin typeface="Calibri" panose="020F0502020204030204" pitchFamily="34" charset="0"/>
                <a:cs typeface="Calibri" panose="020F0502020204030204" pitchFamily="34" charset="0"/>
              </a:rPr>
              <a:t>Jane Grafton</a:t>
            </a:r>
          </a:p>
          <a:p>
            <a:pPr marL="0" indent="0">
              <a:lnSpc>
                <a:spcPct val="100000"/>
              </a:lnSpc>
              <a:spcBef>
                <a:spcPts val="0"/>
              </a:spcBef>
              <a:spcAft>
                <a:spcPct val="0"/>
              </a:spcAft>
              <a:buNone/>
              <a:defRPr/>
            </a:pPr>
            <a:r>
              <a:rPr lang="en-US" altLang="en-US" sz="1600" dirty="0">
                <a:solidFill>
                  <a:schemeClr val="bg1"/>
                </a:solidFill>
                <a:latin typeface="Calibri" panose="020F0502020204030204" pitchFamily="34" charset="0"/>
                <a:cs typeface="Calibri" panose="020F0502020204030204" pitchFamily="34" charset="0"/>
              </a:rPr>
              <a:t>Gabrielle Gunderson</a:t>
            </a:r>
          </a:p>
          <a:p>
            <a:pPr marL="0" indent="0">
              <a:lnSpc>
                <a:spcPct val="100000"/>
              </a:lnSpc>
              <a:spcBef>
                <a:spcPts val="0"/>
              </a:spcBef>
              <a:spcAft>
                <a:spcPct val="0"/>
              </a:spcAft>
              <a:buNone/>
              <a:defRPr/>
            </a:pPr>
            <a:r>
              <a:rPr lang="en-US" altLang="en-US" sz="1600" dirty="0">
                <a:solidFill>
                  <a:schemeClr val="bg1"/>
                </a:solidFill>
                <a:latin typeface="Calibri" panose="020F0502020204030204" pitchFamily="34" charset="0"/>
                <a:cs typeface="Calibri" panose="020F0502020204030204" pitchFamily="34" charset="0"/>
              </a:rPr>
              <a:t>Laurel Hansell</a:t>
            </a:r>
          </a:p>
          <a:p>
            <a:pPr marL="0" indent="0">
              <a:lnSpc>
                <a:spcPct val="100000"/>
              </a:lnSpc>
              <a:spcBef>
                <a:spcPts val="0"/>
              </a:spcBef>
              <a:spcAft>
                <a:spcPct val="0"/>
              </a:spcAft>
              <a:buNone/>
              <a:defRPr/>
            </a:pPr>
            <a:r>
              <a:rPr lang="en-US" altLang="en-US" sz="1600" dirty="0">
                <a:solidFill>
                  <a:schemeClr val="bg1"/>
                </a:solidFill>
                <a:latin typeface="Calibri" panose="020F0502020204030204" pitchFamily="34" charset="0"/>
                <a:cs typeface="Calibri" panose="020F0502020204030204" pitchFamily="34" charset="0"/>
              </a:rPr>
              <a:t>Luesa Healy </a:t>
            </a:r>
          </a:p>
          <a:p>
            <a:pPr>
              <a:spcAft>
                <a:spcPct val="0"/>
              </a:spcAft>
              <a:defRPr/>
            </a:pPr>
            <a:r>
              <a:rPr lang="en-US" altLang="en-US" sz="1600" dirty="0">
                <a:solidFill>
                  <a:schemeClr val="bg1"/>
                </a:solidFill>
                <a:latin typeface="Calibri" panose="020F0502020204030204" pitchFamily="34" charset="0"/>
                <a:cs typeface="Calibri" panose="020F0502020204030204" pitchFamily="34" charset="0"/>
              </a:rPr>
              <a:t>Clarissa Hsu</a:t>
            </a:r>
          </a:p>
          <a:p>
            <a:pPr marL="0" indent="0">
              <a:lnSpc>
                <a:spcPct val="100000"/>
              </a:lnSpc>
              <a:spcBef>
                <a:spcPts val="0"/>
              </a:spcBef>
              <a:spcAft>
                <a:spcPct val="0"/>
              </a:spcAft>
              <a:buNone/>
              <a:defRPr/>
            </a:pPr>
            <a:endParaRPr lang="en-US" altLang="en-US" sz="1600"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7BAF348-9F87-A81D-07EB-ADA032B10A42}"/>
              </a:ext>
            </a:extLst>
          </p:cNvPr>
          <p:cNvSpPr txBox="1"/>
          <p:nvPr/>
        </p:nvSpPr>
        <p:spPr>
          <a:xfrm>
            <a:off x="4664899" y="1222728"/>
            <a:ext cx="2316637" cy="1323439"/>
          </a:xfrm>
          <a:prstGeom prst="rect">
            <a:avLst/>
          </a:prstGeom>
          <a:noFill/>
        </p:spPr>
        <p:txBody>
          <a:bodyPr wrap="square">
            <a:spAutoFit/>
          </a:bodyPr>
          <a:lstStyle/>
          <a:p>
            <a:pPr eaLnBrk="1" hangingPunct="1">
              <a:lnSpc>
                <a:spcPct val="100000"/>
              </a:lnSpc>
              <a:spcAft>
                <a:spcPct val="0"/>
              </a:spcAft>
              <a:buClrTx/>
              <a:buSzTx/>
              <a:buFontTx/>
              <a:buNone/>
            </a:pPr>
            <a:r>
              <a:rPr lang="en-US" altLang="en-US" sz="1600" b="1" u="sng" dirty="0">
                <a:solidFill>
                  <a:schemeClr val="bg1"/>
                </a:solidFill>
                <a:latin typeface="Calibri" panose="020F0502020204030204" pitchFamily="34" charset="0"/>
                <a:cs typeface="Calibri" panose="020F0502020204030204" pitchFamily="34" charset="0"/>
              </a:rPr>
              <a:t>KP Northern California</a:t>
            </a:r>
          </a:p>
          <a:p>
            <a:pPr eaLnBrk="1" hangingPunct="1">
              <a:lnSpc>
                <a:spcPct val="100000"/>
              </a:lnSpc>
              <a:spcAft>
                <a:spcPct val="0"/>
              </a:spcAft>
              <a:buClrTx/>
              <a:buSzTx/>
              <a:buFontTx/>
              <a:buNone/>
            </a:pPr>
            <a:r>
              <a:rPr lang="en-US" altLang="en-US" sz="1600" dirty="0">
                <a:solidFill>
                  <a:schemeClr val="bg1"/>
                </a:solidFill>
                <a:latin typeface="Calibri" panose="020F0502020204030204" pitchFamily="34" charset="0"/>
                <a:cs typeface="Calibri" panose="020F0502020204030204" pitchFamily="34" charset="0"/>
              </a:rPr>
              <a:t>Crystal Aparicio</a:t>
            </a:r>
          </a:p>
          <a:p>
            <a:pPr eaLnBrk="1" hangingPunct="1">
              <a:lnSpc>
                <a:spcPct val="100000"/>
              </a:lnSpc>
              <a:spcAft>
                <a:spcPct val="0"/>
              </a:spcAft>
              <a:buClrTx/>
              <a:buSzTx/>
              <a:buFontTx/>
              <a:buNone/>
            </a:pPr>
            <a:r>
              <a:rPr lang="en-US" altLang="en-US" sz="1600" dirty="0">
                <a:solidFill>
                  <a:schemeClr val="bg1"/>
                </a:solidFill>
                <a:latin typeface="Calibri" panose="020F0502020204030204" pitchFamily="34" charset="0"/>
                <a:cs typeface="Calibri" panose="020F0502020204030204" pitchFamily="34" charset="0"/>
              </a:rPr>
              <a:t>Andy Avins</a:t>
            </a:r>
          </a:p>
          <a:p>
            <a:pPr eaLnBrk="1" hangingPunct="1">
              <a:lnSpc>
                <a:spcPct val="100000"/>
              </a:lnSpc>
              <a:spcAft>
                <a:spcPct val="0"/>
              </a:spcAft>
              <a:buClrTx/>
              <a:buSzTx/>
              <a:buFontTx/>
              <a:buNone/>
            </a:pPr>
            <a:r>
              <a:rPr lang="en-US" altLang="en-US" sz="1600" dirty="0">
                <a:solidFill>
                  <a:schemeClr val="bg1"/>
                </a:solidFill>
                <a:latin typeface="Calibri" panose="020F0502020204030204" pitchFamily="34" charset="0"/>
                <a:cs typeface="Calibri" panose="020F0502020204030204" pitchFamily="34" charset="0"/>
              </a:rPr>
              <a:t>Mahesh </a:t>
            </a:r>
            <a:r>
              <a:rPr lang="en-US" altLang="en-US" sz="1600" dirty="0" err="1">
                <a:solidFill>
                  <a:schemeClr val="bg1"/>
                </a:solidFill>
                <a:latin typeface="Calibri" panose="020F0502020204030204" pitchFamily="34" charset="0"/>
                <a:cs typeface="Calibri" panose="020F0502020204030204" pitchFamily="34" charset="0"/>
              </a:rPr>
              <a:t>Bulbule</a:t>
            </a:r>
            <a:endParaRPr lang="en-US" altLang="en-US" sz="1600" dirty="0">
              <a:solidFill>
                <a:schemeClr val="bg1"/>
              </a:solidFill>
              <a:latin typeface="Calibri" panose="020F0502020204030204" pitchFamily="34" charset="0"/>
              <a:cs typeface="Calibri" panose="020F0502020204030204" pitchFamily="34" charset="0"/>
            </a:endParaRPr>
          </a:p>
          <a:p>
            <a:pPr eaLnBrk="1" hangingPunct="1">
              <a:lnSpc>
                <a:spcPct val="100000"/>
              </a:lnSpc>
              <a:spcAft>
                <a:spcPct val="0"/>
              </a:spcAft>
              <a:buClrTx/>
              <a:buSzTx/>
              <a:buFontTx/>
              <a:buNone/>
            </a:pPr>
            <a:r>
              <a:rPr lang="en-US" altLang="en-US" sz="1600" dirty="0">
                <a:solidFill>
                  <a:schemeClr val="bg1"/>
                </a:solidFill>
                <a:latin typeface="Calibri" panose="020F0502020204030204" pitchFamily="34" charset="0"/>
                <a:cs typeface="Calibri" panose="020F0502020204030204" pitchFamily="34" charset="0"/>
              </a:rPr>
              <a:t>Gabriela Sanchez</a:t>
            </a:r>
          </a:p>
        </p:txBody>
      </p:sp>
      <p:sp>
        <p:nvSpPr>
          <p:cNvPr id="10" name="TextBox 9">
            <a:extLst>
              <a:ext uri="{FF2B5EF4-FFF2-40B4-BE49-F238E27FC236}">
                <a16:creationId xmlns:a16="http://schemas.microsoft.com/office/drawing/2014/main" id="{5C8228E5-948B-B768-8DB1-8C6B1262FD81}"/>
              </a:ext>
            </a:extLst>
          </p:cNvPr>
          <p:cNvSpPr txBox="1"/>
          <p:nvPr/>
        </p:nvSpPr>
        <p:spPr>
          <a:xfrm>
            <a:off x="4668242" y="2719973"/>
            <a:ext cx="2505173" cy="2062103"/>
          </a:xfrm>
          <a:prstGeom prst="rect">
            <a:avLst/>
          </a:prstGeom>
          <a:noFill/>
        </p:spPr>
        <p:txBody>
          <a:bodyPr wrap="square">
            <a:spAutoFit/>
          </a:bodyPr>
          <a:lstStyle/>
          <a:p>
            <a:pPr eaLnBrk="1" hangingPunct="1">
              <a:lnSpc>
                <a:spcPct val="100000"/>
              </a:lnSpc>
              <a:spcAft>
                <a:spcPct val="0"/>
              </a:spcAft>
              <a:buClrTx/>
              <a:buSzTx/>
              <a:buFontTx/>
              <a:buNone/>
            </a:pPr>
            <a:r>
              <a:rPr lang="en-US" altLang="en-US" sz="1600" b="1" u="sng" dirty="0">
                <a:solidFill>
                  <a:schemeClr val="bg1"/>
                </a:solidFill>
                <a:latin typeface="Calibri" panose="020F0502020204030204" pitchFamily="34" charset="0"/>
                <a:cs typeface="Calibri" panose="020F0502020204030204" pitchFamily="34" charset="0"/>
              </a:rPr>
              <a:t>Institute for Family Health</a:t>
            </a:r>
          </a:p>
          <a:p>
            <a:pPr>
              <a:lnSpc>
                <a:spcPct val="100000"/>
              </a:lnSpc>
              <a:spcAft>
                <a:spcPct val="0"/>
              </a:spcAft>
              <a:buClrTx/>
              <a:buSzTx/>
              <a:buNone/>
            </a:pPr>
            <a:r>
              <a:rPr lang="en-US" altLang="en-US" sz="1600" dirty="0">
                <a:solidFill>
                  <a:schemeClr val="bg1"/>
                </a:solidFill>
                <a:latin typeface="Calibri" panose="020F0502020204030204" pitchFamily="34" charset="0"/>
                <a:cs typeface="Calibri" panose="020F0502020204030204" pitchFamily="34" charset="0"/>
              </a:rPr>
              <a:t>Matt Beyrouty</a:t>
            </a:r>
          </a:p>
          <a:p>
            <a:pPr>
              <a:lnSpc>
                <a:spcPct val="100000"/>
              </a:lnSpc>
              <a:spcAft>
                <a:spcPct val="0"/>
              </a:spcAft>
              <a:buClrTx/>
              <a:buSzTx/>
              <a:buNone/>
            </a:pPr>
            <a:r>
              <a:rPr lang="en-US" altLang="en-US" sz="1600" dirty="0">
                <a:solidFill>
                  <a:schemeClr val="bg1"/>
                </a:solidFill>
                <a:latin typeface="Calibri" panose="020F0502020204030204" pitchFamily="34" charset="0"/>
                <a:cs typeface="Calibri" panose="020F0502020204030204" pitchFamily="34" charset="0"/>
              </a:rPr>
              <a:t>Ariel Jacobs</a:t>
            </a:r>
          </a:p>
          <a:p>
            <a:pPr eaLnBrk="1" hangingPunct="1">
              <a:lnSpc>
                <a:spcPct val="100000"/>
              </a:lnSpc>
              <a:spcAft>
                <a:spcPct val="0"/>
              </a:spcAft>
              <a:buClrTx/>
              <a:buSzTx/>
              <a:buFontTx/>
              <a:buNone/>
            </a:pPr>
            <a:r>
              <a:rPr lang="en-US" sz="1600" b="0" i="0" u="none" strike="noStrike" dirty="0" err="1">
                <a:solidFill>
                  <a:schemeClr val="bg1"/>
                </a:solidFill>
                <a:effectLst/>
                <a:latin typeface="Calibri" panose="020F0502020204030204" pitchFamily="34" charset="0"/>
                <a:cs typeface="Calibri" panose="020F0502020204030204" pitchFamily="34" charset="0"/>
              </a:rPr>
              <a:t>Estefhany</a:t>
            </a:r>
            <a:r>
              <a:rPr lang="en-US" sz="1600" b="0" i="0" u="none" strike="noStrike" dirty="0">
                <a:solidFill>
                  <a:schemeClr val="bg1"/>
                </a:solidFill>
                <a:effectLst/>
                <a:latin typeface="Calibri" panose="020F0502020204030204" pitchFamily="34" charset="0"/>
                <a:cs typeface="Calibri" panose="020F0502020204030204" pitchFamily="34" charset="0"/>
              </a:rPr>
              <a:t> Luz Soto Cossio</a:t>
            </a:r>
            <a:r>
              <a:rPr lang="en-US" sz="1600" dirty="0">
                <a:solidFill>
                  <a:schemeClr val="bg1"/>
                </a:solidFill>
                <a:latin typeface="Calibri" panose="020F0502020204030204" pitchFamily="34" charset="0"/>
                <a:cs typeface="Calibri" panose="020F0502020204030204" pitchFamily="34" charset="0"/>
              </a:rPr>
              <a:t> </a:t>
            </a:r>
            <a:endParaRPr lang="en-US" altLang="en-US" sz="1600" dirty="0">
              <a:solidFill>
                <a:schemeClr val="bg1"/>
              </a:solidFill>
              <a:latin typeface="Calibri" panose="020F0502020204030204" pitchFamily="34" charset="0"/>
              <a:cs typeface="Calibri" panose="020F0502020204030204" pitchFamily="34" charset="0"/>
            </a:endParaRPr>
          </a:p>
          <a:p>
            <a:pPr eaLnBrk="1" hangingPunct="1">
              <a:lnSpc>
                <a:spcPct val="100000"/>
              </a:lnSpc>
              <a:spcAft>
                <a:spcPct val="0"/>
              </a:spcAft>
              <a:buClrTx/>
              <a:buSzTx/>
              <a:buFontTx/>
              <a:buNone/>
            </a:pPr>
            <a:r>
              <a:rPr lang="en-US" altLang="en-US" sz="1600" dirty="0">
                <a:solidFill>
                  <a:schemeClr val="bg1"/>
                </a:solidFill>
                <a:latin typeface="Calibri" panose="020F0502020204030204" pitchFamily="34" charset="0"/>
                <a:cs typeface="Calibri" panose="020F0502020204030204" pitchFamily="34" charset="0"/>
              </a:rPr>
              <a:t>Donna Mah</a:t>
            </a:r>
          </a:p>
          <a:p>
            <a:pPr eaLnBrk="1" hangingPunct="1">
              <a:lnSpc>
                <a:spcPct val="100000"/>
              </a:lnSpc>
              <a:spcAft>
                <a:spcPct val="0"/>
              </a:spcAft>
              <a:buClrTx/>
              <a:buSzTx/>
              <a:buFontTx/>
              <a:buNone/>
            </a:pPr>
            <a:r>
              <a:rPr lang="en-US" altLang="en-US" sz="1600" b="1" dirty="0">
                <a:solidFill>
                  <a:schemeClr val="bg1"/>
                </a:solidFill>
                <a:latin typeface="Calibri" panose="020F0502020204030204" pitchFamily="34" charset="0"/>
                <a:cs typeface="Calibri" panose="020F0502020204030204" pitchFamily="34" charset="0"/>
              </a:rPr>
              <a:t>Arya Nielsen</a:t>
            </a:r>
          </a:p>
          <a:p>
            <a:pPr eaLnBrk="1" hangingPunct="1">
              <a:lnSpc>
                <a:spcPct val="100000"/>
              </a:lnSpc>
              <a:spcAft>
                <a:spcPct val="0"/>
              </a:spcAft>
              <a:buClrTx/>
              <a:buSzTx/>
              <a:buFontTx/>
              <a:buNone/>
            </a:pPr>
            <a:r>
              <a:rPr lang="en-US" altLang="en-US" sz="1600" dirty="0">
                <a:solidFill>
                  <a:schemeClr val="bg1"/>
                </a:solidFill>
                <a:latin typeface="Calibri" panose="020F0502020204030204" pitchFamily="34" charset="0"/>
                <a:cs typeface="Calibri" panose="020F0502020204030204" pitchFamily="34" charset="0"/>
              </a:rPr>
              <a:t>Phoebe Rosenheim</a:t>
            </a:r>
          </a:p>
          <a:p>
            <a:pPr>
              <a:lnSpc>
                <a:spcPct val="100000"/>
              </a:lnSpc>
              <a:spcAft>
                <a:spcPct val="0"/>
              </a:spcAft>
              <a:buClrTx/>
              <a:buSzTx/>
              <a:buNone/>
            </a:pPr>
            <a:r>
              <a:rPr lang="en-US" altLang="en-US" sz="1600" b="1" dirty="0">
                <a:solidFill>
                  <a:schemeClr val="bg1"/>
                </a:solidFill>
                <a:latin typeface="Calibri" panose="020F0502020204030204" pitchFamily="34" charset="0"/>
                <a:cs typeface="Calibri" panose="020F0502020204030204" pitchFamily="34" charset="0"/>
              </a:rPr>
              <a:t>Ray Teets</a:t>
            </a:r>
          </a:p>
        </p:txBody>
      </p:sp>
      <p:sp>
        <p:nvSpPr>
          <p:cNvPr id="12" name="TextBox 11">
            <a:extLst>
              <a:ext uri="{FF2B5EF4-FFF2-40B4-BE49-F238E27FC236}">
                <a16:creationId xmlns:a16="http://schemas.microsoft.com/office/drawing/2014/main" id="{ACB122E8-A35F-BD9D-AFEA-7CB877A02485}"/>
              </a:ext>
            </a:extLst>
          </p:cNvPr>
          <p:cNvSpPr txBox="1"/>
          <p:nvPr/>
        </p:nvSpPr>
        <p:spPr>
          <a:xfrm>
            <a:off x="784406" y="4746101"/>
            <a:ext cx="3059783" cy="1077218"/>
          </a:xfrm>
          <a:prstGeom prst="rect">
            <a:avLst/>
          </a:prstGeom>
          <a:solidFill>
            <a:schemeClr val="bg1"/>
          </a:solidFill>
        </p:spPr>
        <p:txBody>
          <a:bodyPr wrap="square">
            <a:spAutoFit/>
          </a:bodyPr>
          <a:lstStyle/>
          <a:p>
            <a:pPr eaLnBrk="1" hangingPunct="1">
              <a:lnSpc>
                <a:spcPct val="100000"/>
              </a:lnSpc>
              <a:spcAft>
                <a:spcPct val="0"/>
              </a:spcAft>
              <a:buClrTx/>
              <a:buSzTx/>
              <a:buFontTx/>
              <a:buNone/>
            </a:pPr>
            <a:r>
              <a:rPr lang="en-US" altLang="en-US" sz="1600" b="1" i="1" dirty="0">
                <a:solidFill>
                  <a:srgbClr val="C00000"/>
                </a:solidFill>
                <a:latin typeface="Calibri" panose="020F0502020204030204" pitchFamily="34" charset="0"/>
                <a:cs typeface="Calibri" panose="020F0502020204030204" pitchFamily="34" charset="0"/>
              </a:rPr>
              <a:t>The many (50+) licensed acupuncturists who treated study participants and the 800 older adult participants!!</a:t>
            </a:r>
            <a:endParaRPr lang="en-US" altLang="en-US" sz="1600" i="1" dirty="0">
              <a:solidFill>
                <a:srgbClr val="C00000"/>
              </a:solidFill>
              <a:latin typeface="Calibri" panose="020F0502020204030204" pitchFamily="34" charset="0"/>
              <a:cs typeface="Calibri" panose="020F0502020204030204" pitchFamily="34" charset="0"/>
            </a:endParaRPr>
          </a:p>
        </p:txBody>
      </p:sp>
      <p:sp>
        <p:nvSpPr>
          <p:cNvPr id="13" name="Star: 5 Points 12">
            <a:extLst>
              <a:ext uri="{FF2B5EF4-FFF2-40B4-BE49-F238E27FC236}">
                <a16:creationId xmlns:a16="http://schemas.microsoft.com/office/drawing/2014/main" id="{A3F50A3E-2411-0443-3AC5-9E3EEFE5EBA8}"/>
              </a:ext>
            </a:extLst>
          </p:cNvPr>
          <p:cNvSpPr/>
          <p:nvPr/>
        </p:nvSpPr>
        <p:spPr>
          <a:xfrm>
            <a:off x="3844189" y="2672996"/>
            <a:ext cx="303253" cy="33936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CEA07D3-EC82-6EC0-88D4-335EDEB0FD5E}"/>
              </a:ext>
            </a:extLst>
          </p:cNvPr>
          <p:cNvSpPr txBox="1"/>
          <p:nvPr/>
        </p:nvSpPr>
        <p:spPr>
          <a:xfrm>
            <a:off x="7291758" y="1191708"/>
            <a:ext cx="3211300" cy="2800767"/>
          </a:xfrm>
          <a:prstGeom prst="rect">
            <a:avLst/>
          </a:prstGeom>
          <a:noFill/>
        </p:spPr>
        <p:txBody>
          <a:bodyPr wrap="square">
            <a:spAutoFit/>
          </a:bodyPr>
          <a:lstStyle/>
          <a:p>
            <a:pPr eaLnBrk="1" hangingPunct="1">
              <a:lnSpc>
                <a:spcPct val="100000"/>
              </a:lnSpc>
              <a:spcAft>
                <a:spcPct val="0"/>
              </a:spcAft>
              <a:buClrTx/>
              <a:buSzTx/>
              <a:buFontTx/>
              <a:buNone/>
            </a:pPr>
            <a:r>
              <a:rPr lang="en-US" altLang="en-US" sz="1600" b="1" u="sng" dirty="0">
                <a:solidFill>
                  <a:schemeClr val="bg1"/>
                </a:solidFill>
                <a:latin typeface="Calibri" panose="020F0502020204030204" pitchFamily="34" charset="0"/>
                <a:cs typeface="Calibri" panose="020F0502020204030204" pitchFamily="34" charset="0"/>
              </a:rPr>
              <a:t>Sutter Health</a:t>
            </a:r>
          </a:p>
          <a:p>
            <a:pPr>
              <a:lnSpc>
                <a:spcPct val="100000"/>
              </a:lnSpc>
              <a:spcAft>
                <a:spcPct val="0"/>
              </a:spcAft>
              <a:buClrTx/>
              <a:buSzTx/>
              <a:buNone/>
            </a:pPr>
            <a:r>
              <a:rPr lang="en-US" altLang="en-US" sz="1600" dirty="0">
                <a:solidFill>
                  <a:schemeClr val="bg1"/>
                </a:solidFill>
                <a:latin typeface="Calibri" panose="020F0502020204030204" pitchFamily="34" charset="0"/>
                <a:cs typeface="Calibri" panose="020F0502020204030204" pitchFamily="34" charset="0"/>
              </a:rPr>
              <a:t>Crystal Baggott</a:t>
            </a:r>
          </a:p>
          <a:p>
            <a:pPr>
              <a:lnSpc>
                <a:spcPct val="100000"/>
              </a:lnSpc>
              <a:spcAft>
                <a:spcPct val="0"/>
              </a:spcAft>
              <a:buClrTx/>
              <a:buSzTx/>
              <a:buNone/>
            </a:pPr>
            <a:r>
              <a:rPr lang="en-US" altLang="en-US" sz="1600" dirty="0">
                <a:solidFill>
                  <a:schemeClr val="bg1"/>
                </a:solidFill>
                <a:latin typeface="Calibri" panose="020F0502020204030204" pitchFamily="34" charset="0"/>
                <a:cs typeface="Calibri" panose="020F0502020204030204" pitchFamily="34" charset="0"/>
              </a:rPr>
              <a:t>Lisa Dean</a:t>
            </a:r>
          </a:p>
          <a:p>
            <a:pPr>
              <a:lnSpc>
                <a:spcPct val="100000"/>
              </a:lnSpc>
              <a:spcAft>
                <a:spcPct val="0"/>
              </a:spcAft>
              <a:buClrTx/>
              <a:buSzTx/>
              <a:buNone/>
            </a:pPr>
            <a:r>
              <a:rPr lang="en-US" altLang="en-US" sz="1600" dirty="0">
                <a:solidFill>
                  <a:schemeClr val="bg1"/>
                </a:solidFill>
                <a:latin typeface="Calibri" panose="020F0502020204030204" pitchFamily="34" charset="0"/>
                <a:cs typeface="Calibri" panose="020F0502020204030204" pitchFamily="34" charset="0"/>
              </a:rPr>
              <a:t>Alyssa Hernandez</a:t>
            </a:r>
          </a:p>
          <a:p>
            <a:pPr>
              <a:lnSpc>
                <a:spcPct val="100000"/>
              </a:lnSpc>
              <a:spcAft>
                <a:spcPct val="0"/>
              </a:spcAft>
              <a:buClrTx/>
              <a:buSzTx/>
              <a:buNone/>
            </a:pPr>
            <a:r>
              <a:rPr lang="en-US" altLang="en-US" sz="1600" dirty="0">
                <a:solidFill>
                  <a:schemeClr val="bg1"/>
                </a:solidFill>
                <a:latin typeface="Calibri" panose="020F0502020204030204" pitchFamily="34" charset="0"/>
                <a:cs typeface="Calibri" panose="020F0502020204030204" pitchFamily="34" charset="0"/>
              </a:rPr>
              <a:t>Heather Law</a:t>
            </a:r>
          </a:p>
          <a:p>
            <a:pPr>
              <a:lnSpc>
                <a:spcPct val="100000"/>
              </a:lnSpc>
              <a:spcAft>
                <a:spcPct val="0"/>
              </a:spcAft>
              <a:buClrTx/>
              <a:buSzTx/>
              <a:buNone/>
            </a:pPr>
            <a:r>
              <a:rPr lang="en-US" altLang="en-US" sz="1600" dirty="0">
                <a:solidFill>
                  <a:schemeClr val="bg1"/>
                </a:solidFill>
                <a:latin typeface="Calibri" panose="020F0502020204030204" pitchFamily="34" charset="0"/>
                <a:cs typeface="Calibri" panose="020F0502020204030204" pitchFamily="34" charset="0"/>
              </a:rPr>
              <a:t>Vicki Li</a:t>
            </a:r>
          </a:p>
          <a:p>
            <a:pPr>
              <a:lnSpc>
                <a:spcPct val="100000"/>
              </a:lnSpc>
              <a:spcAft>
                <a:spcPct val="0"/>
              </a:spcAft>
              <a:buClrTx/>
              <a:buSzTx/>
              <a:buNone/>
            </a:pPr>
            <a:r>
              <a:rPr lang="en-US" altLang="en-US" sz="1600" dirty="0">
                <a:solidFill>
                  <a:schemeClr val="bg1"/>
                </a:solidFill>
                <a:latin typeface="Calibri" panose="020F0502020204030204" pitchFamily="34" charset="0"/>
                <a:cs typeface="Calibri" panose="020F0502020204030204" pitchFamily="34" charset="0"/>
              </a:rPr>
              <a:t>Ridhima </a:t>
            </a:r>
            <a:r>
              <a:rPr lang="en-US" altLang="en-US" sz="1600" dirty="0" err="1">
                <a:solidFill>
                  <a:schemeClr val="bg1"/>
                </a:solidFill>
                <a:latin typeface="Calibri" panose="020F0502020204030204" pitchFamily="34" charset="0"/>
                <a:cs typeface="Calibri" panose="020F0502020204030204" pitchFamily="34" charset="0"/>
              </a:rPr>
              <a:t>Nerlekar</a:t>
            </a:r>
            <a:endParaRPr lang="en-US" altLang="en-US" sz="1600" dirty="0">
              <a:solidFill>
                <a:schemeClr val="bg1"/>
              </a:solidFill>
              <a:latin typeface="Calibri" panose="020F0502020204030204" pitchFamily="34" charset="0"/>
              <a:cs typeface="Calibri" panose="020F0502020204030204" pitchFamily="34" charset="0"/>
            </a:endParaRPr>
          </a:p>
          <a:p>
            <a:pPr eaLnBrk="1" hangingPunct="1">
              <a:lnSpc>
                <a:spcPct val="100000"/>
              </a:lnSpc>
              <a:spcAft>
                <a:spcPct val="0"/>
              </a:spcAft>
              <a:buClrTx/>
              <a:buSzTx/>
              <a:buFontTx/>
              <a:buNone/>
            </a:pPr>
            <a:r>
              <a:rPr lang="en-US" altLang="en-US" sz="1600" dirty="0">
                <a:solidFill>
                  <a:schemeClr val="bg1"/>
                </a:solidFill>
                <a:latin typeface="Calibri" panose="020F0502020204030204" pitchFamily="34" charset="0"/>
                <a:cs typeface="Calibri" panose="020F0502020204030204" pitchFamily="34" charset="0"/>
              </a:rPr>
              <a:t>Alice Pressman (currently KPSOM)</a:t>
            </a:r>
          </a:p>
          <a:p>
            <a:pPr eaLnBrk="1" hangingPunct="1">
              <a:lnSpc>
                <a:spcPct val="100000"/>
              </a:lnSpc>
              <a:spcAft>
                <a:spcPct val="0"/>
              </a:spcAft>
              <a:buClrTx/>
              <a:buSzTx/>
              <a:buFontTx/>
              <a:buNone/>
            </a:pPr>
            <a:r>
              <a:rPr lang="en-US" altLang="en-US" sz="1600" dirty="0">
                <a:solidFill>
                  <a:schemeClr val="bg1"/>
                </a:solidFill>
                <a:latin typeface="Calibri" panose="020F0502020204030204" pitchFamily="34" charset="0"/>
                <a:cs typeface="Calibri" panose="020F0502020204030204" pitchFamily="34" charset="0"/>
              </a:rPr>
              <a:t>Alex Scott</a:t>
            </a:r>
          </a:p>
          <a:p>
            <a:pPr>
              <a:lnSpc>
                <a:spcPct val="100000"/>
              </a:lnSpc>
              <a:spcAft>
                <a:spcPct val="0"/>
              </a:spcAft>
              <a:buClrTx/>
              <a:buSzTx/>
              <a:buNone/>
            </a:pPr>
            <a:r>
              <a:rPr lang="en-US" altLang="en-US" sz="1600" dirty="0">
                <a:solidFill>
                  <a:schemeClr val="bg1"/>
                </a:solidFill>
                <a:latin typeface="Calibri" panose="020F0502020204030204" pitchFamily="34" charset="0"/>
                <a:cs typeface="Calibri" panose="020F0502020204030204" pitchFamily="34" charset="0"/>
              </a:rPr>
              <a:t>Katie Stone </a:t>
            </a:r>
          </a:p>
          <a:p>
            <a:pPr eaLnBrk="1" hangingPunct="1">
              <a:lnSpc>
                <a:spcPct val="100000"/>
              </a:lnSpc>
              <a:spcAft>
                <a:spcPct val="0"/>
              </a:spcAft>
              <a:buClrTx/>
              <a:buSzTx/>
              <a:buFontTx/>
              <a:buNone/>
            </a:pPr>
            <a:r>
              <a:rPr lang="en-US" altLang="en-US" sz="1600" dirty="0">
                <a:solidFill>
                  <a:schemeClr val="bg1"/>
                </a:solidFill>
                <a:latin typeface="Calibri" panose="020F0502020204030204" pitchFamily="34" charset="0"/>
                <a:cs typeface="Calibri" panose="020F0502020204030204" pitchFamily="34" charset="0"/>
              </a:rPr>
              <a:t>Sylvia Sudat</a:t>
            </a:r>
            <a:endParaRPr lang="en-US" sz="1600" dirty="0">
              <a:solidFill>
                <a:schemeClr val="bg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CD45843-A157-AA7A-F431-6E0CD2A70880}"/>
              </a:ext>
            </a:extLst>
          </p:cNvPr>
          <p:cNvSpPr txBox="1"/>
          <p:nvPr/>
        </p:nvSpPr>
        <p:spPr>
          <a:xfrm>
            <a:off x="7291758" y="4026690"/>
            <a:ext cx="4765224" cy="1815882"/>
          </a:xfrm>
          <a:prstGeom prst="rect">
            <a:avLst/>
          </a:prstGeom>
          <a:noFill/>
        </p:spPr>
        <p:txBody>
          <a:bodyPr wrap="square">
            <a:spAutoFit/>
          </a:bodyPr>
          <a:lstStyle/>
          <a:p>
            <a:pPr eaLnBrk="1" hangingPunct="1">
              <a:lnSpc>
                <a:spcPct val="100000"/>
              </a:lnSpc>
              <a:spcAft>
                <a:spcPct val="0"/>
              </a:spcAft>
              <a:buClrTx/>
              <a:buSzTx/>
              <a:buFontTx/>
              <a:buNone/>
            </a:pPr>
            <a:r>
              <a:rPr lang="en-US" altLang="en-US" sz="1600" b="1" u="sng" dirty="0">
                <a:solidFill>
                  <a:schemeClr val="bg1"/>
                </a:solidFill>
                <a:latin typeface="Calibri" panose="020F0502020204030204" pitchFamily="34" charset="0"/>
                <a:cs typeface="Calibri" panose="020F0502020204030204" pitchFamily="34" charset="0"/>
              </a:rPr>
              <a:t>Other Study Collaborators</a:t>
            </a:r>
          </a:p>
          <a:p>
            <a:pPr>
              <a:lnSpc>
                <a:spcPct val="100000"/>
              </a:lnSpc>
              <a:spcAft>
                <a:spcPct val="0"/>
              </a:spcAft>
              <a:buClrTx/>
              <a:buSzTx/>
              <a:buNone/>
            </a:pPr>
            <a:r>
              <a:rPr lang="en-US" altLang="en-US" sz="1600" dirty="0">
                <a:solidFill>
                  <a:schemeClr val="bg1"/>
                </a:solidFill>
                <a:latin typeface="Calibri" panose="020F0502020204030204" pitchFamily="34" charset="0"/>
                <a:cs typeface="Calibri" panose="020F0502020204030204" pitchFamily="34" charset="0"/>
              </a:rPr>
              <a:t>Basil Eldadah– NIA (Project Scientist)</a:t>
            </a:r>
          </a:p>
          <a:p>
            <a:pPr eaLnBrk="1" hangingPunct="1">
              <a:lnSpc>
                <a:spcPct val="100000"/>
              </a:lnSpc>
              <a:spcAft>
                <a:spcPct val="0"/>
              </a:spcAft>
              <a:buClrTx/>
              <a:buSzTx/>
              <a:buFontTx/>
              <a:buNone/>
            </a:pPr>
            <a:r>
              <a:rPr lang="en-US" altLang="en-US" sz="1600" b="1" dirty="0">
                <a:solidFill>
                  <a:schemeClr val="bg1"/>
                </a:solidFill>
                <a:latin typeface="Calibri" panose="020F0502020204030204" pitchFamily="34" charset="0"/>
                <a:cs typeface="Calibri" panose="020F0502020204030204" pitchFamily="34" charset="0"/>
              </a:rPr>
              <a:t>Patricia Herman </a:t>
            </a:r>
            <a:r>
              <a:rPr lang="en-US" altLang="en-US" sz="1600" dirty="0">
                <a:solidFill>
                  <a:schemeClr val="bg1"/>
                </a:solidFill>
                <a:latin typeface="Calibri" panose="020F0502020204030204" pitchFamily="34" charset="0"/>
                <a:cs typeface="Calibri" panose="020F0502020204030204" pitchFamily="34" charset="0"/>
              </a:rPr>
              <a:t>– RAND</a:t>
            </a:r>
          </a:p>
          <a:p>
            <a:pPr eaLnBrk="1" hangingPunct="1">
              <a:lnSpc>
                <a:spcPct val="100000"/>
              </a:lnSpc>
              <a:spcAft>
                <a:spcPct val="0"/>
              </a:spcAft>
              <a:buClrTx/>
              <a:buSzTx/>
              <a:buFontTx/>
              <a:buNone/>
            </a:pPr>
            <a:r>
              <a:rPr lang="en-US" altLang="en-US" sz="1600" dirty="0">
                <a:solidFill>
                  <a:schemeClr val="bg1"/>
                </a:solidFill>
                <a:latin typeface="Calibri" panose="020F0502020204030204" pitchFamily="34" charset="0"/>
                <a:cs typeface="Calibri" panose="020F0502020204030204" pitchFamily="34" charset="0"/>
              </a:rPr>
              <a:t>Sam Mann - RAND</a:t>
            </a:r>
          </a:p>
          <a:p>
            <a:pPr eaLnBrk="1" hangingPunct="1">
              <a:lnSpc>
                <a:spcPct val="100000"/>
              </a:lnSpc>
              <a:spcAft>
                <a:spcPct val="0"/>
              </a:spcAft>
              <a:buClrTx/>
              <a:buSzTx/>
              <a:buFontTx/>
              <a:buNone/>
            </a:pPr>
            <a:r>
              <a:rPr lang="en-US" altLang="en-US" sz="1600" dirty="0">
                <a:solidFill>
                  <a:schemeClr val="bg1"/>
                </a:solidFill>
                <a:latin typeface="Calibri" panose="020F0502020204030204" pitchFamily="34" charset="0"/>
                <a:cs typeface="Calibri" panose="020F0502020204030204" pitchFamily="34" charset="0"/>
              </a:rPr>
              <a:t>Lanay Mudd / Robin Boineau– NCCIH (Project Officers </a:t>
            </a:r>
          </a:p>
          <a:p>
            <a:pPr eaLnBrk="1" hangingPunct="1">
              <a:lnSpc>
                <a:spcPct val="100000"/>
              </a:lnSpc>
              <a:spcAft>
                <a:spcPct val="0"/>
              </a:spcAft>
              <a:buClrTx/>
              <a:buSzTx/>
              <a:buFontTx/>
              <a:buNone/>
            </a:pPr>
            <a:r>
              <a:rPr lang="en-US" altLang="en-US" sz="1600" dirty="0">
                <a:solidFill>
                  <a:schemeClr val="bg1"/>
                </a:solidFill>
                <a:latin typeface="Calibri" panose="020F0502020204030204" pitchFamily="34" charset="0"/>
                <a:cs typeface="Calibri" panose="020F0502020204030204" pitchFamily="34" charset="0"/>
              </a:rPr>
              <a:t>[present/past])</a:t>
            </a:r>
          </a:p>
          <a:p>
            <a:pPr eaLnBrk="1" hangingPunct="1">
              <a:lnSpc>
                <a:spcPct val="100000"/>
              </a:lnSpc>
              <a:spcAft>
                <a:spcPct val="0"/>
              </a:spcAft>
              <a:buClrTx/>
              <a:buSzTx/>
              <a:buFontTx/>
              <a:buNone/>
            </a:pPr>
            <a:r>
              <a:rPr lang="en-US" altLang="en-US" sz="1600" dirty="0">
                <a:solidFill>
                  <a:schemeClr val="bg1"/>
                </a:solidFill>
                <a:latin typeface="Calibri" panose="020F0502020204030204" pitchFamily="34" charset="0"/>
                <a:cs typeface="Calibri" panose="020F0502020204030204" pitchFamily="34" charset="0"/>
              </a:rPr>
              <a:t>Qilu Yu – NCCIH biostatistical advisor</a:t>
            </a:r>
            <a:endParaRPr lang="en-US" sz="1600" dirty="0">
              <a:solidFill>
                <a:schemeClr val="bg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6F281C7-0575-8D21-B9DA-5F2A2F577919}"/>
              </a:ext>
            </a:extLst>
          </p:cNvPr>
          <p:cNvSpPr txBox="1"/>
          <p:nvPr/>
        </p:nvSpPr>
        <p:spPr>
          <a:xfrm>
            <a:off x="2420184" y="1222728"/>
            <a:ext cx="2124563" cy="3323859"/>
          </a:xfrm>
          <a:prstGeom prst="rect">
            <a:avLst/>
          </a:prstGeom>
          <a:noFill/>
        </p:spPr>
        <p:txBody>
          <a:bodyPr wrap="square" rtlCol="0">
            <a:spAutoFit/>
          </a:bodyPr>
          <a:lstStyle/>
          <a:p>
            <a:pPr>
              <a:spcAft>
                <a:spcPct val="0"/>
              </a:spcAft>
              <a:defRPr/>
            </a:pPr>
            <a:r>
              <a:rPr lang="en-US" altLang="en-US" sz="1600" b="1" u="sng" dirty="0">
                <a:solidFill>
                  <a:schemeClr val="bg1"/>
                </a:solidFill>
                <a:latin typeface="Calibri" panose="020F0502020204030204" pitchFamily="34" charset="0"/>
                <a:cs typeface="Calibri" panose="020F0502020204030204" pitchFamily="34" charset="0"/>
              </a:rPr>
              <a:t>KP Washington</a:t>
            </a:r>
          </a:p>
          <a:p>
            <a:pPr marL="0" indent="0">
              <a:lnSpc>
                <a:spcPct val="100000"/>
              </a:lnSpc>
              <a:spcBef>
                <a:spcPts val="0"/>
              </a:spcBef>
              <a:spcAft>
                <a:spcPct val="0"/>
              </a:spcAft>
              <a:buNone/>
              <a:defRPr/>
            </a:pPr>
            <a:r>
              <a:rPr lang="en-US" altLang="en-US" sz="1600" b="1" dirty="0">
                <a:solidFill>
                  <a:schemeClr val="bg1"/>
                </a:solidFill>
                <a:latin typeface="Calibri" panose="020F0502020204030204" pitchFamily="34" charset="0"/>
                <a:cs typeface="Calibri" panose="020F0502020204030204" pitchFamily="34" charset="0"/>
              </a:rPr>
              <a:t>Morgan Justice</a:t>
            </a:r>
          </a:p>
          <a:p>
            <a:pPr marL="0" indent="0">
              <a:lnSpc>
                <a:spcPct val="100000"/>
              </a:lnSpc>
              <a:spcBef>
                <a:spcPts val="0"/>
              </a:spcBef>
              <a:spcAft>
                <a:spcPct val="0"/>
              </a:spcAft>
              <a:buNone/>
              <a:defRPr/>
            </a:pPr>
            <a:r>
              <a:rPr lang="en-US" altLang="en-US" sz="1600" dirty="0">
                <a:solidFill>
                  <a:schemeClr val="bg1"/>
                </a:solidFill>
                <a:latin typeface="Calibri" panose="020F0502020204030204" pitchFamily="34" charset="0"/>
                <a:cs typeface="Calibri" panose="020F0502020204030204" pitchFamily="34" charset="0"/>
              </a:rPr>
              <a:t>Doug Kane</a:t>
            </a:r>
          </a:p>
          <a:p>
            <a:pPr marL="0" indent="0">
              <a:lnSpc>
                <a:spcPct val="100000"/>
              </a:lnSpc>
              <a:spcBef>
                <a:spcPts val="0"/>
              </a:spcBef>
              <a:spcAft>
                <a:spcPct val="0"/>
              </a:spcAft>
              <a:buNone/>
              <a:defRPr/>
            </a:pPr>
            <a:r>
              <a:rPr lang="en-US" altLang="en-US" sz="1600" dirty="0">
                <a:solidFill>
                  <a:schemeClr val="bg1"/>
                </a:solidFill>
                <a:latin typeface="Calibri" panose="020F0502020204030204" pitchFamily="34" charset="0"/>
                <a:cs typeface="Calibri" panose="020F0502020204030204" pitchFamily="34" charset="0"/>
              </a:rPr>
              <a:t>Sherry </a:t>
            </a:r>
            <a:r>
              <a:rPr lang="en-US" altLang="en-US" sz="1600" dirty="0" err="1">
                <a:solidFill>
                  <a:schemeClr val="bg1"/>
                </a:solidFill>
                <a:latin typeface="Calibri" panose="020F0502020204030204" pitchFamily="34" charset="0"/>
                <a:cs typeface="Calibri" panose="020F0502020204030204" pitchFamily="34" charset="0"/>
              </a:rPr>
              <a:t>Kubitz</a:t>
            </a:r>
            <a:endParaRPr lang="en-US" altLang="en-US" sz="1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spcAft>
                <a:spcPct val="0"/>
              </a:spcAft>
              <a:buNone/>
              <a:defRPr/>
            </a:pPr>
            <a:r>
              <a:rPr lang="en-US" altLang="en-US" sz="1600" dirty="0">
                <a:solidFill>
                  <a:schemeClr val="bg1"/>
                </a:solidFill>
                <a:latin typeface="Calibri" panose="020F0502020204030204" pitchFamily="34" charset="0"/>
                <a:ea typeface="MS Mincho" panose="02020609040205080304" pitchFamily="49" charset="-128"/>
                <a:cs typeface="Calibri" panose="020F0502020204030204" pitchFamily="34" charset="0"/>
              </a:rPr>
              <a:t>Aidan Nguyen</a:t>
            </a:r>
          </a:p>
          <a:p>
            <a:pPr marL="0" indent="0">
              <a:lnSpc>
                <a:spcPct val="100000"/>
              </a:lnSpc>
              <a:spcBef>
                <a:spcPts val="0"/>
              </a:spcBef>
              <a:spcAft>
                <a:spcPct val="0"/>
              </a:spcAft>
              <a:buNone/>
              <a:defRPr/>
            </a:pPr>
            <a:r>
              <a:rPr lang="en-US" altLang="en-US" sz="1600" dirty="0">
                <a:solidFill>
                  <a:schemeClr val="bg1"/>
                </a:solidFill>
                <a:latin typeface="Calibri" panose="020F0502020204030204" pitchFamily="34" charset="0"/>
                <a:ea typeface="MS Mincho" panose="02020609040205080304" pitchFamily="49" charset="-128"/>
                <a:cs typeface="Calibri" panose="020F0502020204030204" pitchFamily="34" charset="0"/>
              </a:rPr>
              <a:t>Annie Piccorelli</a:t>
            </a:r>
            <a:br>
              <a:rPr lang="en-US" altLang="en-US" sz="1600" dirty="0">
                <a:solidFill>
                  <a:schemeClr val="bg1"/>
                </a:solidFill>
                <a:latin typeface="Calibri" panose="020F0502020204030204" pitchFamily="34" charset="0"/>
                <a:ea typeface="MS Mincho" panose="02020609040205080304" pitchFamily="49" charset="-128"/>
                <a:cs typeface="Calibri" panose="020F0502020204030204" pitchFamily="34" charset="0"/>
              </a:rPr>
            </a:br>
            <a:r>
              <a:rPr lang="en-US" altLang="en-US" sz="1600" b="1" dirty="0">
                <a:solidFill>
                  <a:schemeClr val="bg1"/>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Calibri" panose="020F0502020204030204" pitchFamily="34" charset="0"/>
              </a:rPr>
              <a:t>Karen Sherman</a:t>
            </a:r>
          </a:p>
          <a:p>
            <a:pPr marL="0" indent="0">
              <a:lnSpc>
                <a:spcPct val="100000"/>
              </a:lnSpc>
              <a:spcBef>
                <a:spcPts val="0"/>
              </a:spcBef>
              <a:spcAft>
                <a:spcPct val="0"/>
              </a:spcAft>
              <a:buNone/>
              <a:defRPr/>
            </a:pPr>
            <a:r>
              <a:rPr lang="en-US" altLang="en-US" sz="1600" dirty="0">
                <a:solidFill>
                  <a:schemeClr val="bg1"/>
                </a:solidFill>
                <a:latin typeface="Calibri" panose="020F0502020204030204" pitchFamily="34" charset="0"/>
                <a:cs typeface="Calibri" panose="020F0502020204030204" pitchFamily="34" charset="0"/>
              </a:rPr>
              <a:t>Chi Tran</a:t>
            </a:r>
          </a:p>
          <a:p>
            <a:pPr marL="0" indent="0">
              <a:lnSpc>
                <a:spcPct val="100000"/>
              </a:lnSpc>
              <a:spcBef>
                <a:spcPts val="0"/>
              </a:spcBef>
              <a:spcAft>
                <a:spcPct val="0"/>
              </a:spcAft>
              <a:buNone/>
              <a:defRPr/>
            </a:pPr>
            <a:r>
              <a:rPr lang="en-US" altLang="en-US" sz="1600" dirty="0">
                <a:solidFill>
                  <a:schemeClr val="bg1"/>
                </a:solidFill>
                <a:latin typeface="Calibri" panose="020F0502020204030204" pitchFamily="34" charset="0"/>
                <a:cs typeface="Calibri" panose="020F0502020204030204" pitchFamily="34" charset="0"/>
              </a:rPr>
              <a:t>Juanita Trejo</a:t>
            </a:r>
          </a:p>
          <a:p>
            <a:pPr marL="0" indent="0">
              <a:lnSpc>
                <a:spcPct val="100000"/>
              </a:lnSpc>
              <a:spcBef>
                <a:spcPts val="0"/>
              </a:spcBef>
              <a:spcAft>
                <a:spcPct val="0"/>
              </a:spcAft>
              <a:buNone/>
              <a:defRPr/>
            </a:pPr>
            <a:r>
              <a:rPr lang="en-US" altLang="en-US" sz="1600" dirty="0">
                <a:solidFill>
                  <a:schemeClr val="bg1"/>
                </a:solidFill>
                <a:latin typeface="Calibri" panose="020F0502020204030204" pitchFamily="34" charset="0"/>
                <a:cs typeface="Calibri" panose="020F0502020204030204" pitchFamily="34" charset="0"/>
              </a:rPr>
              <a:t>Rob Wellman</a:t>
            </a:r>
          </a:p>
          <a:p>
            <a:pPr marL="0" indent="0">
              <a:lnSpc>
                <a:spcPct val="100000"/>
              </a:lnSpc>
              <a:spcBef>
                <a:spcPts val="0"/>
              </a:spcBef>
              <a:spcAft>
                <a:spcPct val="0"/>
              </a:spcAft>
              <a:buNone/>
              <a:defRPr/>
            </a:pPr>
            <a:r>
              <a:rPr lang="en-US" altLang="en-US" sz="1600" dirty="0">
                <a:solidFill>
                  <a:schemeClr val="bg1"/>
                </a:solidFill>
                <a:latin typeface="Calibri" panose="020F0502020204030204" pitchFamily="34" charset="0"/>
                <a:cs typeface="Calibri" panose="020F0502020204030204" pitchFamily="34" charset="0"/>
              </a:rPr>
              <a:t>Nora Wheat</a:t>
            </a:r>
          </a:p>
          <a:p>
            <a:pPr marL="0" indent="0">
              <a:lnSpc>
                <a:spcPct val="100000"/>
              </a:lnSpc>
              <a:spcBef>
                <a:spcPts val="0"/>
              </a:spcBef>
              <a:spcAft>
                <a:spcPct val="0"/>
              </a:spcAft>
              <a:buNone/>
              <a:defRPr/>
            </a:pPr>
            <a:r>
              <a:rPr lang="en-US" altLang="en-US" sz="1600" dirty="0">
                <a:solidFill>
                  <a:schemeClr val="bg1"/>
                </a:solidFill>
                <a:latin typeface="Calibri" panose="020F0502020204030204" pitchFamily="34" charset="0"/>
                <a:cs typeface="Calibri" panose="020F0502020204030204" pitchFamily="34" charset="0"/>
              </a:rPr>
              <a:t>Yishi Xian</a:t>
            </a:r>
          </a:p>
          <a:p>
            <a:endParaRPr lang="en-US" dirty="0"/>
          </a:p>
        </p:txBody>
      </p:sp>
    </p:spTree>
    <p:extLst>
      <p:ext uri="{BB962C8B-B14F-4D97-AF65-F5344CB8AC3E}">
        <p14:creationId xmlns:p14="http://schemas.microsoft.com/office/powerpoint/2010/main" val="2158133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226BB0-596E-9B58-AE78-3842381EEFD1}"/>
              </a:ext>
            </a:extLst>
          </p:cNvPr>
          <p:cNvSpPr>
            <a:spLocks noGrp="1"/>
          </p:cNvSpPr>
          <p:nvPr>
            <p:ph type="title"/>
          </p:nvPr>
        </p:nvSpPr>
        <p:spPr>
          <a:xfrm>
            <a:off x="565241" y="245895"/>
            <a:ext cx="10150187" cy="1107867"/>
          </a:xfrm>
        </p:spPr>
        <p:txBody>
          <a:bodyPr/>
          <a:lstStyle/>
          <a:p>
            <a:r>
              <a:rPr lang="en-US" sz="3600" b="1" dirty="0">
                <a:latin typeface="Calibri" panose="020F0502020204030204" pitchFamily="34" charset="0"/>
                <a:ea typeface="Calibri" panose="020F0502020204030204" pitchFamily="34" charset="0"/>
                <a:cs typeface="Calibri" panose="020F0502020204030204" pitchFamily="34" charset="0"/>
              </a:rPr>
              <a:t>Panel Learning Objectives and Key Questions</a:t>
            </a:r>
            <a:br>
              <a:rPr lang="en-US" sz="3600" dirty="0">
                <a:latin typeface="Arial" panose="020B0604020202020204" pitchFamily="34" charset="0"/>
                <a:cs typeface="Arial" panose="020B0604020202020204" pitchFamily="34" charset="0"/>
              </a:rPr>
            </a:br>
            <a:endParaRPr lang="en-US" dirty="0"/>
          </a:p>
        </p:txBody>
      </p:sp>
      <p:sp>
        <p:nvSpPr>
          <p:cNvPr id="5" name="TextBox 4">
            <a:extLst>
              <a:ext uri="{FF2B5EF4-FFF2-40B4-BE49-F238E27FC236}">
                <a16:creationId xmlns:a16="http://schemas.microsoft.com/office/drawing/2014/main" id="{58DF4726-402C-27DB-97F6-76DCA010AE85}"/>
              </a:ext>
            </a:extLst>
          </p:cNvPr>
          <p:cNvSpPr txBox="1"/>
          <p:nvPr/>
        </p:nvSpPr>
        <p:spPr>
          <a:xfrm>
            <a:off x="0" y="546289"/>
            <a:ext cx="10715428" cy="5998565"/>
          </a:xfrm>
          <a:prstGeom prst="rect">
            <a:avLst/>
          </a:prstGeom>
          <a:noFill/>
        </p:spPr>
        <p:txBody>
          <a:bodyPr wrap="square">
            <a:spAutoFit/>
          </a:bodyPr>
          <a:lstStyle/>
          <a:p>
            <a:pPr lvl="1">
              <a:lnSpc>
                <a:spcPct val="110000"/>
              </a:lnSpc>
              <a:spcBef>
                <a:spcPts val="300"/>
              </a:spcBef>
              <a:spcAft>
                <a:spcPts val="600"/>
              </a:spcAft>
              <a:defRPr/>
            </a:pPr>
            <a:endParaRPr lang="en-US" altLang="en-US" sz="1000" dirty="0">
              <a:solidFill>
                <a:schemeClr val="bg1"/>
              </a:solidFill>
              <a:latin typeface="Calibri" panose="020F0502020204030204" pitchFamily="34" charset="0"/>
              <a:cs typeface="Calibri" panose="020F0502020204030204" pitchFamily="34" charset="0"/>
            </a:endParaRPr>
          </a:p>
          <a:p>
            <a:pPr lvl="1">
              <a:lnSpc>
                <a:spcPct val="110000"/>
              </a:lnSpc>
              <a:spcBef>
                <a:spcPts val="300"/>
              </a:spcBef>
              <a:spcAft>
                <a:spcPts val="600"/>
              </a:spcAft>
              <a:defRPr/>
            </a:pPr>
            <a:r>
              <a:rPr lang="en-US" altLang="en-US" sz="2400" b="1" dirty="0">
                <a:solidFill>
                  <a:schemeClr val="bg1"/>
                </a:solidFill>
                <a:latin typeface="Calibri" panose="020F0502020204030204" pitchFamily="34" charset="0"/>
                <a:cs typeface="Calibri" panose="020F0502020204030204" pitchFamily="34" charset="0"/>
              </a:rPr>
              <a:t>Learning Objectives</a:t>
            </a:r>
          </a:p>
          <a:p>
            <a:pPr marL="1298216" lvl="2" indent="-457200">
              <a:buFont typeface="+mj-lt"/>
              <a:buAutoNum type="arabicPeriod"/>
              <a:defRPr/>
            </a:pPr>
            <a:r>
              <a:rPr lang="en-US" altLang="en-US" sz="2000" dirty="0">
                <a:solidFill>
                  <a:schemeClr val="bg1"/>
                </a:solidFill>
                <a:latin typeface="Calibri" panose="020F0502020204030204" pitchFamily="34" charset="0"/>
                <a:cs typeface="Calibri" panose="020F0502020204030204" pitchFamily="34" charset="0"/>
              </a:rPr>
              <a:t>To understand elements to conduct pragmatic clinical trials on effectiveness / cost-effectiveness of acupuncture in everyday clinical care settings.</a:t>
            </a:r>
          </a:p>
          <a:p>
            <a:pPr marL="1298216" lvl="2" indent="-457200">
              <a:buFont typeface="+mj-lt"/>
              <a:buAutoNum type="arabicPeriod"/>
              <a:defRPr/>
            </a:pPr>
            <a:r>
              <a:rPr lang="en-US" altLang="en-US" sz="2000" dirty="0">
                <a:solidFill>
                  <a:schemeClr val="bg1"/>
                </a:solidFill>
                <a:latin typeface="Calibri" panose="020F0502020204030204" pitchFamily="34" charset="0"/>
                <a:cs typeface="Calibri" panose="020F0502020204030204" pitchFamily="34" charset="0"/>
              </a:rPr>
              <a:t>To appreciate the contextual factors in potentially adopting and sustaining acupuncture care within a variety of healthcare settings.</a:t>
            </a:r>
          </a:p>
          <a:p>
            <a:pPr marL="1298216" lvl="2" indent="-457200">
              <a:buFont typeface="+mj-lt"/>
              <a:buAutoNum type="arabicPeriod"/>
              <a:defRPr/>
            </a:pPr>
            <a:r>
              <a:rPr lang="en-US" altLang="en-US" sz="2000" dirty="0">
                <a:solidFill>
                  <a:schemeClr val="bg1"/>
                </a:solidFill>
                <a:latin typeface="Calibri" panose="020F0502020204030204" pitchFamily="34" charset="0"/>
                <a:cs typeface="Calibri" panose="020F0502020204030204" pitchFamily="34" charset="0"/>
              </a:rPr>
              <a:t>To consider adaptations to mitigate barriers to acupuncture access for diverse populations cared for in under-resourced community health centers. </a:t>
            </a:r>
          </a:p>
          <a:p>
            <a:pPr marL="841016" lvl="2">
              <a:defRPr/>
            </a:pPr>
            <a:endParaRPr lang="en-US" altLang="en-US" sz="2000" dirty="0">
              <a:solidFill>
                <a:schemeClr val="bg1"/>
              </a:solidFill>
              <a:latin typeface="Calibri" panose="020F0502020204030204" pitchFamily="34" charset="0"/>
              <a:cs typeface="Calibri" panose="020F0502020204030204" pitchFamily="34" charset="0"/>
            </a:endParaRPr>
          </a:p>
          <a:p>
            <a:pPr lvl="1">
              <a:lnSpc>
                <a:spcPct val="110000"/>
              </a:lnSpc>
              <a:spcBef>
                <a:spcPts val="300"/>
              </a:spcBef>
              <a:spcAft>
                <a:spcPts val="600"/>
              </a:spcAft>
              <a:defRPr/>
            </a:pPr>
            <a:r>
              <a:rPr lang="en-US" altLang="en-US" sz="2400" b="1" dirty="0">
                <a:solidFill>
                  <a:schemeClr val="bg1"/>
                </a:solidFill>
                <a:latin typeface="Calibri" panose="020F0502020204030204" pitchFamily="34" charset="0"/>
                <a:cs typeface="Calibri" panose="020F0502020204030204" pitchFamily="34" charset="0"/>
              </a:rPr>
              <a:t>Key Questions</a:t>
            </a:r>
          </a:p>
          <a:p>
            <a:pPr marL="1298216" lvl="2" indent="-457200">
              <a:buFont typeface="+mj-lt"/>
              <a:buAutoNum type="arabicPeriod"/>
              <a:defRPr/>
            </a:pPr>
            <a:r>
              <a:rPr lang="en-US" altLang="en-US" sz="2000" dirty="0">
                <a:solidFill>
                  <a:schemeClr val="bg1"/>
                </a:solidFill>
                <a:latin typeface="Calibri" panose="020F0502020204030204" pitchFamily="34" charset="0"/>
                <a:cs typeface="Calibri" panose="020F0502020204030204" pitchFamily="34" charset="0"/>
              </a:rPr>
              <a:t>What are the implications of the study being limited to use of needling rather than broader inclusion of other modalities/approaches often used by acupuncturists?</a:t>
            </a:r>
          </a:p>
          <a:p>
            <a:pPr marL="1298216" lvl="2" indent="-457200">
              <a:buFont typeface="+mj-lt"/>
              <a:buAutoNum type="arabicPeriod"/>
              <a:defRPr/>
            </a:pPr>
            <a:r>
              <a:rPr lang="en-US" altLang="en-US" sz="2000" dirty="0">
                <a:solidFill>
                  <a:schemeClr val="bg1"/>
                </a:solidFill>
                <a:latin typeface="Calibri" panose="020F0502020204030204" pitchFamily="34" charset="0"/>
                <a:cs typeface="Calibri" panose="020F0502020204030204" pitchFamily="34" charset="0"/>
              </a:rPr>
              <a:t>What is the potential for findings to improve access of acupuncture services for older adults with back pain given that CMS Medicare reimbursement restrictions currently don’t allow for licensed acupuncturists to be recognized as independent practitioners able to directly bill for services?</a:t>
            </a:r>
          </a:p>
          <a:p>
            <a:pPr marL="1298216" lvl="2" indent="-457200">
              <a:buFont typeface="+mj-lt"/>
              <a:buAutoNum type="arabicPeriod"/>
              <a:defRPr/>
            </a:pPr>
            <a:r>
              <a:rPr lang="en-US" altLang="en-US" sz="2000" dirty="0">
                <a:solidFill>
                  <a:schemeClr val="bg1"/>
                </a:solidFill>
                <a:latin typeface="Calibri" panose="020F0502020204030204" pitchFamily="34" charset="0"/>
                <a:cs typeface="Calibri" panose="020F0502020204030204" pitchFamily="34" charset="0"/>
              </a:rPr>
              <a:t>How do we understand potential differences in significance of maintenance sessions                     in patient reported outcomes and cost-benefit analyses? </a:t>
            </a:r>
          </a:p>
        </p:txBody>
      </p:sp>
    </p:spTree>
    <p:extLst>
      <p:ext uri="{BB962C8B-B14F-4D97-AF65-F5344CB8AC3E}">
        <p14:creationId xmlns:p14="http://schemas.microsoft.com/office/powerpoint/2010/main" val="62647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HEAL-Funded NIH Collaboratory Trials </a:t>
            </a:r>
          </a:p>
        </p:txBody>
      </p:sp>
      <p:pic>
        <p:nvPicPr>
          <p:cNvPr id="1026" name="Picture 2" descr="The Helping to End Addiction Long-term® Initiative | NIH HEAL Initiativ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960849" y="1726902"/>
            <a:ext cx="4596463" cy="229823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311217" y="1527706"/>
            <a:ext cx="6114983" cy="3260132"/>
          </a:xfrm>
        </p:spPr>
        <p:txBody>
          <a:bodyPr>
            <a:normAutofit fontScale="92500"/>
          </a:bodyPr>
          <a:lstStyle/>
          <a:p>
            <a:pPr>
              <a:spcAft>
                <a:spcPts val="600"/>
              </a:spcAft>
            </a:pPr>
            <a:r>
              <a:rPr lang="en-US" sz="2800" dirty="0"/>
              <a:t>NIH HEAL Initiative</a:t>
            </a:r>
            <a:r>
              <a:rPr lang="en-US" sz="2800" baseline="30000" dirty="0"/>
              <a:t>® </a:t>
            </a:r>
            <a:r>
              <a:rPr lang="en-US" sz="2800" dirty="0"/>
              <a:t>funding since 2019</a:t>
            </a:r>
          </a:p>
          <a:p>
            <a:pPr>
              <a:spcAft>
                <a:spcPts val="600"/>
              </a:spcAft>
            </a:pPr>
            <a:r>
              <a:rPr lang="en-US" sz="2800" dirty="0"/>
              <a:t>Supports ePCTs of non-opioid interventions for:</a:t>
            </a:r>
          </a:p>
          <a:p>
            <a:pPr lvl="1">
              <a:spcAft>
                <a:spcPts val="600"/>
              </a:spcAft>
            </a:pPr>
            <a:r>
              <a:rPr lang="en-US" sz="2600" dirty="0"/>
              <a:t>Treating pain</a:t>
            </a:r>
          </a:p>
          <a:p>
            <a:pPr lvl="1">
              <a:spcAft>
                <a:spcPts val="600"/>
              </a:spcAft>
            </a:pPr>
            <a:r>
              <a:rPr lang="en-US" sz="2600" dirty="0"/>
              <a:t>Improving pain management</a:t>
            </a:r>
          </a:p>
          <a:p>
            <a:pPr lvl="1">
              <a:spcAft>
                <a:spcPts val="600"/>
              </a:spcAft>
            </a:pPr>
            <a:r>
              <a:rPr lang="en-US" sz="2600" dirty="0"/>
              <a:t>Reducing reliance on opioids</a:t>
            </a:r>
          </a:p>
        </p:txBody>
      </p:sp>
      <p:grpSp>
        <p:nvGrpSpPr>
          <p:cNvPr id="7" name="Group 6">
            <a:extLst>
              <a:ext uri="{FF2B5EF4-FFF2-40B4-BE49-F238E27FC236}">
                <a16:creationId xmlns:a16="http://schemas.microsoft.com/office/drawing/2014/main" id="{4C254317-FA66-4CB9-35F5-45455317F193}"/>
              </a:ext>
            </a:extLst>
          </p:cNvPr>
          <p:cNvGrpSpPr/>
          <p:nvPr/>
        </p:nvGrpSpPr>
        <p:grpSpPr>
          <a:xfrm>
            <a:off x="311217" y="4897906"/>
            <a:ext cx="5975284" cy="1350818"/>
            <a:chOff x="311217" y="4572000"/>
            <a:chExt cx="5975284" cy="1350818"/>
          </a:xfrm>
        </p:grpSpPr>
        <p:sp>
          <p:nvSpPr>
            <p:cNvPr id="3" name="Rounded Rectangle 2">
              <a:extLst>
                <a:ext uri="{FF2B5EF4-FFF2-40B4-BE49-F238E27FC236}">
                  <a16:creationId xmlns:a16="http://schemas.microsoft.com/office/drawing/2014/main" id="{702C626E-DD76-0F3B-16B2-006442D79B44}"/>
                </a:ext>
              </a:extLst>
            </p:cNvPr>
            <p:cNvSpPr/>
            <p:nvPr/>
          </p:nvSpPr>
          <p:spPr>
            <a:xfrm>
              <a:off x="311217" y="4572000"/>
              <a:ext cx="5975284" cy="1350818"/>
            </a:xfrm>
            <a:prstGeom prst="roundRect">
              <a:avLst>
                <a:gd name="adj" fmla="val 1205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A71DD394-C562-0A1E-8408-6F6A4F3B49F3}"/>
                </a:ext>
              </a:extLst>
            </p:cNvPr>
            <p:cNvSpPr txBox="1"/>
            <p:nvPr/>
          </p:nvSpPr>
          <p:spPr>
            <a:xfrm>
              <a:off x="509153" y="4704953"/>
              <a:ext cx="5777347" cy="1084912"/>
            </a:xfrm>
            <a:prstGeom prst="rect">
              <a:avLst/>
            </a:prstGeom>
            <a:noFill/>
          </p:spPr>
          <p:txBody>
            <a:bodyPr wrap="square">
              <a:spAutoFit/>
            </a:bodyPr>
            <a:lstStyle/>
            <a:p>
              <a:pPr marL="0" marR="0" lvl="0" indent="0" algn="l" defTabSz="544183" rtl="0" eaLnBrk="1" fontAlgn="auto" latinLnBrk="0" hangingPunct="1">
                <a:lnSpc>
                  <a:spcPct val="100000"/>
                </a:lnSpc>
                <a:spcBef>
                  <a:spcPts val="1200"/>
                </a:spcBef>
                <a:spcAft>
                  <a:spcPts val="600"/>
                </a:spcAft>
                <a:buClrTx/>
                <a:buSzTx/>
                <a:buFontTx/>
                <a:buNone/>
                <a:tabLst/>
                <a:defRPr/>
              </a:pPr>
              <a:r>
                <a:rPr kumimoji="0" lang="en-US" sz="2150" b="1" i="0" u="none" strike="noStrike" kern="1200" cap="none" spc="0" normalizeH="0" baseline="0" noProof="0" dirty="0">
                  <a:ln>
                    <a:noFill/>
                  </a:ln>
                  <a:solidFill>
                    <a:srgbClr val="FFFFFF"/>
                  </a:solidFill>
                  <a:effectLst/>
                  <a:uLnTx/>
                  <a:uFillTx/>
                  <a:latin typeface="Arial"/>
                  <a:ea typeface="+mn-ea"/>
                  <a:cs typeface="+mn-cs"/>
                </a:rPr>
                <a:t>Aim: </a:t>
              </a:r>
              <a:r>
                <a:rPr kumimoji="0" lang="en-US" sz="2150" b="0" i="0" u="none" strike="noStrike" kern="1200" cap="none" spc="0" normalizeH="0" baseline="0" noProof="0" dirty="0">
                  <a:ln>
                    <a:noFill/>
                  </a:ln>
                  <a:solidFill>
                    <a:srgbClr val="FFFFFF"/>
                  </a:solidFill>
                  <a:effectLst/>
                  <a:uLnTx/>
                  <a:uFillTx/>
                  <a:latin typeface="Arial"/>
                  <a:ea typeface="+mn-ea"/>
                  <a:cs typeface="+mn-cs"/>
                </a:rPr>
                <a:t>Improve availability of, effectiveness of, and adherence to evidence-based, nonpharmacologic pain management</a:t>
              </a:r>
            </a:p>
          </p:txBody>
        </p:sp>
      </p:grpSp>
    </p:spTree>
    <p:extLst>
      <p:ext uri="{BB962C8B-B14F-4D97-AF65-F5344CB8AC3E}">
        <p14:creationId xmlns:p14="http://schemas.microsoft.com/office/powerpoint/2010/main" val="1780503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19" y="569503"/>
            <a:ext cx="10150573" cy="2782614"/>
          </a:xfrm>
        </p:spPr>
        <p:txBody>
          <a:bodyPr/>
          <a:lstStyle/>
          <a:p>
            <a:r>
              <a:rPr lang="en-US" sz="4000" b="1" dirty="0">
                <a:solidFill>
                  <a:schemeClr val="bg1"/>
                </a:solidFill>
              </a:rPr>
              <a:t>Study Design, methods, and main findings</a:t>
            </a:r>
          </a:p>
        </p:txBody>
      </p:sp>
      <p:pic>
        <p:nvPicPr>
          <p:cNvPr id="11" name="Picture 10">
            <a:extLst>
              <a:ext uri="{FF2B5EF4-FFF2-40B4-BE49-F238E27FC236}">
                <a16:creationId xmlns:a16="http://schemas.microsoft.com/office/drawing/2014/main" id="{E805CE67-71C9-3F4E-A7D5-7B74B8EB65A5}"/>
              </a:ext>
            </a:extLst>
          </p:cNvPr>
          <p:cNvPicPr>
            <a:picLocks noChangeAspect="1"/>
          </p:cNvPicPr>
          <p:nvPr/>
        </p:nvPicPr>
        <p:blipFill>
          <a:blip r:embed="rId3"/>
          <a:stretch>
            <a:fillRect/>
          </a:stretch>
        </p:blipFill>
        <p:spPr>
          <a:xfrm>
            <a:off x="8590722" y="4283100"/>
            <a:ext cx="3200400" cy="1828800"/>
          </a:xfrm>
          <a:prstGeom prst="rect">
            <a:avLst/>
          </a:prstGeom>
        </p:spPr>
      </p:pic>
      <p:sp>
        <p:nvSpPr>
          <p:cNvPr id="3" name="TextBox 2">
            <a:extLst>
              <a:ext uri="{FF2B5EF4-FFF2-40B4-BE49-F238E27FC236}">
                <a16:creationId xmlns:a16="http://schemas.microsoft.com/office/drawing/2014/main" id="{82314EEA-1BEC-B77F-5601-708CE53C73B4}"/>
              </a:ext>
            </a:extLst>
          </p:cNvPr>
          <p:cNvSpPr txBox="1"/>
          <p:nvPr/>
        </p:nvSpPr>
        <p:spPr>
          <a:xfrm>
            <a:off x="80759" y="4265418"/>
            <a:ext cx="10587241" cy="1200329"/>
          </a:xfrm>
          <a:prstGeom prst="rect">
            <a:avLst/>
          </a:prstGeom>
          <a:noFill/>
        </p:spPr>
        <p:txBody>
          <a:bodyPr wrap="square" rtlCol="0">
            <a:spAutoFit/>
          </a:bodyPr>
          <a:lstStyle/>
          <a:p>
            <a:pPr marL="0" marR="0" lvl="0" indent="0" algn="l" defTabSz="76795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Lynn L DeBar – Kaiser Permanente Center for Health Research  </a:t>
            </a:r>
          </a:p>
          <a:p>
            <a:pPr marL="0" marR="0" lvl="0" indent="0" algn="l" defTabSz="76795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Andrea J Cook – Kaiser Permanente Washington Health Research Institute</a:t>
            </a:r>
          </a:p>
          <a:p>
            <a:pPr>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Robert D. Wellman – Kaiser Permanente Washington Health Research Institute </a:t>
            </a:r>
          </a:p>
          <a:p>
            <a:pPr marL="0" marR="0" lvl="0" indent="0" algn="l" defTabSz="76795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4" name="TextBox 3">
            <a:extLst>
              <a:ext uri="{FF2B5EF4-FFF2-40B4-BE49-F238E27FC236}">
                <a16:creationId xmlns:a16="http://schemas.microsoft.com/office/drawing/2014/main" id="{F5853B65-7150-51E9-BC87-5354CC901085}"/>
              </a:ext>
            </a:extLst>
          </p:cNvPr>
          <p:cNvSpPr txBox="1"/>
          <p:nvPr/>
        </p:nvSpPr>
        <p:spPr>
          <a:xfrm>
            <a:off x="693019" y="6420051"/>
            <a:ext cx="4081112" cy="437949"/>
          </a:xfrm>
          <a:prstGeom prst="rect">
            <a:avLst/>
          </a:prstGeom>
          <a:solidFill>
            <a:schemeClr val="bg1"/>
          </a:solidFill>
        </p:spPr>
        <p:txBody>
          <a:bodyPr wrap="square" rtlCol="0">
            <a:spAutoFit/>
          </a:bodyPr>
          <a:lstStyle/>
          <a:p>
            <a:pPr marL="0" marR="0" lvl="0" indent="0" algn="l" defTabSz="767951"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517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1">
            <a:extLst>
              <a:ext uri="{FF2B5EF4-FFF2-40B4-BE49-F238E27FC236}">
                <a16:creationId xmlns:a16="http://schemas.microsoft.com/office/drawing/2014/main" id="{D796A3B8-5A77-66C3-9A09-CC79AF9A703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411038" y="5237477"/>
            <a:ext cx="2617447" cy="14920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9635" name="Title 3">
            <a:extLst>
              <a:ext uri="{FF2B5EF4-FFF2-40B4-BE49-F238E27FC236}">
                <a16:creationId xmlns:a16="http://schemas.microsoft.com/office/drawing/2014/main" id="{7A24ABF5-D207-82D6-161C-4CF008D71BAD}"/>
              </a:ext>
            </a:extLst>
          </p:cNvPr>
          <p:cNvSpPr>
            <a:spLocks noGrp="1"/>
          </p:cNvSpPr>
          <p:nvPr>
            <p:ph type="title"/>
          </p:nvPr>
        </p:nvSpPr>
        <p:spPr>
          <a:xfrm>
            <a:off x="458821" y="413426"/>
            <a:ext cx="11274358" cy="504759"/>
          </a:xfrm>
        </p:spPr>
        <p:txBody>
          <a:bodyPr>
            <a:noAutofit/>
          </a:bodyPr>
          <a:lstStyle/>
          <a:p>
            <a:pPr algn="ctr"/>
            <a:r>
              <a:rPr lang="en-US" altLang="en-US" b="1" dirty="0">
                <a:solidFill>
                  <a:schemeClr val="accent1"/>
                </a:solidFill>
                <a:cs typeface="Calibri Light" panose="020F0302020204030204" pitchFamily="34" charset="0"/>
              </a:rPr>
              <a:t>Low Back Pain In Older Adults (the What &amp; Why)</a:t>
            </a:r>
          </a:p>
        </p:txBody>
      </p:sp>
      <p:sp>
        <p:nvSpPr>
          <p:cNvPr id="7" name="Content Placeholder 6">
            <a:extLst>
              <a:ext uri="{FF2B5EF4-FFF2-40B4-BE49-F238E27FC236}">
                <a16:creationId xmlns:a16="http://schemas.microsoft.com/office/drawing/2014/main" id="{A14D68EF-2112-A93B-CCDA-2D81907431F2}"/>
              </a:ext>
            </a:extLst>
          </p:cNvPr>
          <p:cNvSpPr>
            <a:spLocks noGrp="1"/>
          </p:cNvSpPr>
          <p:nvPr>
            <p:ph sz="quarter" idx="19"/>
          </p:nvPr>
        </p:nvSpPr>
        <p:spPr>
          <a:xfrm>
            <a:off x="0" y="1404026"/>
            <a:ext cx="7010400" cy="3200400"/>
          </a:xfrm>
        </p:spPr>
        <p:txBody>
          <a:bodyPr>
            <a:normAutofit/>
          </a:bodyPr>
          <a:lstStyle/>
          <a:p>
            <a:pPr>
              <a:lnSpc>
                <a:spcPct val="110000"/>
              </a:lnSpc>
              <a:spcAft>
                <a:spcPts val="900"/>
              </a:spcAft>
              <a:defRPr/>
            </a:pPr>
            <a:r>
              <a:rPr lang="en-US" sz="2400" dirty="0">
                <a:cs typeface="Arial" panose="020B0604020202020204" pitchFamily="34" charset="0"/>
              </a:rPr>
              <a:t>Leading cause of disability worldwide</a:t>
            </a:r>
          </a:p>
          <a:p>
            <a:pPr>
              <a:lnSpc>
                <a:spcPct val="110000"/>
              </a:lnSpc>
              <a:spcAft>
                <a:spcPts val="900"/>
              </a:spcAft>
              <a:defRPr/>
            </a:pPr>
            <a:r>
              <a:rPr lang="en-US" sz="2400" dirty="0">
                <a:cs typeface="Arial" panose="020B0604020202020204" pitchFamily="34" charset="0"/>
              </a:rPr>
              <a:t>High cost-burden (&gt;$100B/year in the U.S.)</a:t>
            </a:r>
          </a:p>
          <a:p>
            <a:pPr>
              <a:lnSpc>
                <a:spcPct val="110000"/>
              </a:lnSpc>
              <a:spcAft>
                <a:spcPts val="900"/>
              </a:spcAft>
              <a:defRPr/>
            </a:pPr>
            <a:r>
              <a:rPr lang="en-US" sz="2400" dirty="0">
                <a:cs typeface="Arial" panose="020B0604020202020204" pitchFamily="34" charset="0"/>
              </a:rPr>
              <a:t>Older adults at higher risk for complications</a:t>
            </a:r>
          </a:p>
          <a:p>
            <a:pPr marL="520700" lvl="1" indent="-276225">
              <a:lnSpc>
                <a:spcPct val="110000"/>
              </a:lnSpc>
              <a:spcBef>
                <a:spcPts val="0"/>
              </a:spcBef>
              <a:spcAft>
                <a:spcPts val="900"/>
              </a:spcAft>
              <a:defRPr/>
            </a:pPr>
            <a:r>
              <a:rPr lang="en-US" sz="2000" dirty="0">
                <a:cs typeface="Arial" panose="020B0604020202020204" pitchFamily="34" charset="0"/>
              </a:rPr>
              <a:t>Opioids and other pain medications</a:t>
            </a:r>
          </a:p>
          <a:p>
            <a:pPr marL="520700" lvl="1" indent="-276225">
              <a:lnSpc>
                <a:spcPct val="110000"/>
              </a:lnSpc>
              <a:spcBef>
                <a:spcPts val="0"/>
              </a:spcBef>
              <a:spcAft>
                <a:spcPts val="900"/>
              </a:spcAft>
              <a:defRPr/>
            </a:pPr>
            <a:r>
              <a:rPr lang="en-US" sz="2000" dirty="0">
                <a:cs typeface="Arial" panose="020B0604020202020204" pitchFamily="34" charset="0"/>
              </a:rPr>
              <a:t>Back imaging is unreliable</a:t>
            </a:r>
          </a:p>
          <a:p>
            <a:pPr marL="520700" lvl="1" indent="-276225">
              <a:lnSpc>
                <a:spcPct val="110000"/>
              </a:lnSpc>
              <a:spcBef>
                <a:spcPts val="0"/>
              </a:spcBef>
              <a:spcAft>
                <a:spcPts val="900"/>
              </a:spcAft>
              <a:defRPr/>
            </a:pPr>
            <a:r>
              <a:rPr lang="en-US" sz="2000" dirty="0">
                <a:cs typeface="Arial" panose="020B0604020202020204" pitchFamily="34" charset="0"/>
              </a:rPr>
              <a:t>Common co-morbid health conditions</a:t>
            </a:r>
          </a:p>
        </p:txBody>
      </p:sp>
      <p:pic>
        <p:nvPicPr>
          <p:cNvPr id="69637" name="Content Placeholder 4">
            <a:extLst>
              <a:ext uri="{FF2B5EF4-FFF2-40B4-BE49-F238E27FC236}">
                <a16:creationId xmlns:a16="http://schemas.microsoft.com/office/drawing/2014/main" id="{09124C96-FBCA-3FAF-8385-82A230ACC9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673453"/>
            <a:ext cx="1525721" cy="21387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6">
            <a:extLst>
              <a:ext uri="{FF2B5EF4-FFF2-40B4-BE49-F238E27FC236}">
                <a16:creationId xmlns:a16="http://schemas.microsoft.com/office/drawing/2014/main" id="{EA5CC65C-A8D5-1DE2-032D-4B6B6DBB538F}"/>
              </a:ext>
            </a:extLst>
          </p:cNvPr>
          <p:cNvSpPr txBox="1">
            <a:spLocks/>
          </p:cNvSpPr>
          <p:nvPr/>
        </p:nvSpPr>
        <p:spPr>
          <a:xfrm>
            <a:off x="5819503" y="1404026"/>
            <a:ext cx="6372497" cy="4191000"/>
          </a:xfrm>
          <a:prstGeom prst="rect">
            <a:avLst/>
          </a:prstGeom>
        </p:spPr>
        <p:txBody>
          <a:bodyPr lIns="68571" tIns="34286" rIns="68571" bIns="34286"/>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defRPr/>
            </a:pPr>
            <a:r>
              <a:rPr lang="en-US" sz="2400" dirty="0">
                <a:latin typeface="Calibri" panose="020F0502020204030204" pitchFamily="34" charset="0"/>
                <a:cs typeface="Calibri" panose="020F0502020204030204" pitchFamily="34" charset="0"/>
              </a:rPr>
              <a:t>Acupuncture safe and effective</a:t>
            </a:r>
          </a:p>
          <a:p>
            <a:pPr>
              <a:lnSpc>
                <a:spcPct val="100000"/>
              </a:lnSpc>
              <a:spcAft>
                <a:spcPts val="0"/>
              </a:spcAft>
              <a:defRPr/>
            </a:pPr>
            <a:r>
              <a:rPr lang="en-US" sz="2400" b="1" i="1" dirty="0">
                <a:latin typeface="Calibri" panose="020F0502020204030204" pitchFamily="34" charset="0"/>
                <a:cs typeface="Calibri" panose="020F0502020204030204" pitchFamily="34" charset="0"/>
              </a:rPr>
              <a:t>In theory, can </a:t>
            </a:r>
            <a:r>
              <a:rPr lang="en-US" sz="2400" dirty="0">
                <a:latin typeface="Calibri" panose="020F0502020204030204" pitchFamily="34" charset="0"/>
                <a:cs typeface="Calibri" panose="020F0502020204030204" pitchFamily="34" charset="0"/>
              </a:rPr>
              <a:t>treat broader problems</a:t>
            </a:r>
          </a:p>
          <a:p>
            <a:pPr lvl="1">
              <a:lnSpc>
                <a:spcPct val="100000"/>
              </a:lnSpc>
              <a:spcAft>
                <a:spcPts val="0"/>
              </a:spcAft>
              <a:defRPr/>
            </a:pPr>
            <a:r>
              <a:rPr lang="en-US" sz="2000" dirty="0">
                <a:latin typeface="Calibri" panose="020F0502020204030204" pitchFamily="34" charset="0"/>
                <a:cs typeface="Calibri" panose="020F0502020204030204" pitchFamily="34" charset="0"/>
              </a:rPr>
              <a:t>Sleep problems </a:t>
            </a:r>
          </a:p>
          <a:p>
            <a:pPr lvl="1">
              <a:lnSpc>
                <a:spcPct val="100000"/>
              </a:lnSpc>
              <a:spcAft>
                <a:spcPts val="0"/>
              </a:spcAft>
              <a:defRPr/>
            </a:pPr>
            <a:r>
              <a:rPr lang="en-US" sz="2000" dirty="0">
                <a:latin typeface="Calibri" panose="020F0502020204030204" pitchFamily="34" charset="0"/>
                <a:cs typeface="Calibri" panose="020F0502020204030204" pitchFamily="34" charset="0"/>
              </a:rPr>
              <a:t>Fatigue</a:t>
            </a:r>
          </a:p>
          <a:p>
            <a:pPr lvl="1">
              <a:lnSpc>
                <a:spcPct val="100000"/>
              </a:lnSpc>
              <a:spcAft>
                <a:spcPts val="0"/>
              </a:spcAft>
              <a:defRPr/>
            </a:pPr>
            <a:r>
              <a:rPr lang="en-US" sz="2000" dirty="0">
                <a:latin typeface="Calibri" panose="020F0502020204030204" pitchFamily="34" charset="0"/>
                <a:cs typeface="Calibri" panose="020F0502020204030204" pitchFamily="34" charset="0"/>
              </a:rPr>
              <a:t>Emotional well-being</a:t>
            </a:r>
          </a:p>
          <a:p>
            <a:pPr>
              <a:lnSpc>
                <a:spcPct val="100000"/>
              </a:lnSpc>
              <a:spcAft>
                <a:spcPts val="0"/>
              </a:spcAft>
              <a:defRPr/>
            </a:pPr>
            <a:r>
              <a:rPr lang="en-US" sz="2400" dirty="0">
                <a:latin typeface="Calibri" panose="020F0502020204030204" pitchFamily="34" charset="0"/>
                <a:cs typeface="Calibri" panose="020F0502020204030204" pitchFamily="34" charset="0"/>
              </a:rPr>
              <a:t>Personalized treatment</a:t>
            </a:r>
          </a:p>
          <a:p>
            <a:pPr lvl="1">
              <a:lnSpc>
                <a:spcPct val="100000"/>
              </a:lnSpc>
              <a:defRPr/>
            </a:pPr>
            <a:r>
              <a:rPr lang="en-US" dirty="0">
                <a:solidFill>
                  <a:prstClr val="black"/>
                </a:solidFill>
                <a:latin typeface="Calibri" panose="020F0502020204030204" pitchFamily="34" charset="0"/>
                <a:cs typeface="Calibri" panose="020F0502020204030204" pitchFamily="34" charset="0"/>
              </a:rPr>
              <a:t>(but constrained in the study)</a:t>
            </a:r>
            <a:endParaRPr lang="en-US" dirty="0">
              <a:latin typeface="Calibri" panose="020F0502020204030204" pitchFamily="34" charset="0"/>
              <a:cs typeface="Calibri" panose="020F0502020204030204" pitchFamily="34" charset="0"/>
            </a:endParaRPr>
          </a:p>
          <a:p>
            <a:pPr lvl="1">
              <a:lnSpc>
                <a:spcPct val="100000"/>
              </a:lnSpc>
              <a:spcAft>
                <a:spcPts val="0"/>
              </a:spcAft>
              <a:defRPr/>
            </a:pPr>
            <a:r>
              <a:rPr lang="en-US" dirty="0">
                <a:solidFill>
                  <a:prstClr val="black"/>
                </a:solidFill>
                <a:latin typeface="Calibri" panose="020F0502020204030204" pitchFamily="34" charset="0"/>
                <a:cs typeface="Calibri" panose="020F0502020204030204" pitchFamily="34" charset="0"/>
              </a:rPr>
              <a:t>Included evaluating impact of maintenance sessions</a:t>
            </a:r>
          </a:p>
          <a:p>
            <a:pPr>
              <a:lnSpc>
                <a:spcPct val="100000"/>
              </a:lnSpc>
              <a:spcAft>
                <a:spcPts val="0"/>
              </a:spcAft>
              <a:defRPr/>
            </a:pPr>
            <a:r>
              <a:rPr lang="en-US" sz="2400" dirty="0">
                <a:latin typeface="Calibri" panose="020F0502020204030204" pitchFamily="34" charset="0"/>
                <a:cs typeface="Calibri" panose="020F0502020204030204" pitchFamily="34" charset="0"/>
              </a:rPr>
              <a:t>Medicare coverage                                   determination (pending                                          to coverage over course                                                 of study)</a:t>
            </a:r>
          </a:p>
        </p:txBody>
      </p:sp>
    </p:spTree>
    <p:extLst>
      <p:ext uri="{BB962C8B-B14F-4D97-AF65-F5344CB8AC3E}">
        <p14:creationId xmlns:p14="http://schemas.microsoft.com/office/powerpoint/2010/main" val="69629875"/>
      </p:ext>
    </p:extLst>
  </p:cSld>
  <p:clrMapOvr>
    <a:masterClrMapping/>
  </p:clrMapOvr>
</p:sld>
</file>

<file path=ppt/theme/_rels/theme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image" Target="../media/image33.jpeg"/></Relationships>
</file>

<file path=ppt/theme/theme1.xml><?xml version="1.0" encoding="utf-8"?>
<a:theme xmlns:a="http://schemas.openxmlformats.org/drawingml/2006/main" name="Transition">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NCCIHPPTTemplate">
  <a:themeElements>
    <a:clrScheme name="Custom 20">
      <a:dk1>
        <a:srgbClr val="2F2B20"/>
      </a:dk1>
      <a:lt1>
        <a:srgbClr val="FFFFFF"/>
      </a:lt1>
      <a:dk2>
        <a:srgbClr val="555655"/>
      </a:dk2>
      <a:lt2>
        <a:srgbClr val="193570"/>
      </a:lt2>
      <a:accent1>
        <a:srgbClr val="3A7F44"/>
      </a:accent1>
      <a:accent2>
        <a:srgbClr val="881C5E"/>
      </a:accent2>
      <a:accent3>
        <a:srgbClr val="233F7F"/>
      </a:accent3>
      <a:accent4>
        <a:srgbClr val="949493"/>
      </a:accent4>
      <a:accent5>
        <a:srgbClr val="2166AE"/>
      </a:accent5>
      <a:accent6>
        <a:srgbClr val="2E5951"/>
      </a:accent6>
      <a:hlink>
        <a:srgbClr val="193570"/>
      </a:hlink>
      <a:folHlink>
        <a:srgbClr val="1935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1" id="{77B9EAD8-0323-AE4F-B687-A6928DDB502A}" vid="{61303F06-66C7-FF4F-8A4B-967F14D54CF9}"/>
    </a:ext>
  </a:extLst>
</a:theme>
</file>

<file path=ppt/theme/theme7.xml><?xml version="1.0" encoding="utf-8"?>
<a:theme xmlns:a="http://schemas.openxmlformats.org/drawingml/2006/main" name="1_Title - Texture Gradien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DA1ED8EE08414680DC9A84FE9C2D1A" ma:contentTypeVersion="10" ma:contentTypeDescription="Create a new document." ma:contentTypeScope="" ma:versionID="4821ea9ed9556f42facc7f002d9dea08">
  <xsd:schema xmlns:xsd="http://www.w3.org/2001/XMLSchema" xmlns:xs="http://www.w3.org/2001/XMLSchema" xmlns:p="http://schemas.microsoft.com/office/2006/metadata/properties" xmlns:ns2="764c0e47-6d1e-4a4b-a346-75159c4a4bec" targetNamespace="http://schemas.microsoft.com/office/2006/metadata/properties" ma:root="true" ma:fieldsID="09cab562f15d3cba88c73f8448d02736" ns2:_="">
    <xsd:import namespace="764c0e47-6d1e-4a4b-a346-75159c4a4be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4c0e47-6d1e-4a4b-a346-75159c4a4b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8DC0A0-65B2-4935-8067-6CE6137A2990}">
  <ds:schemaRefs>
    <ds:schemaRef ds:uri="http://schemas.microsoft.com/sharepoint/v3/contenttype/forms"/>
  </ds:schemaRefs>
</ds:datastoreItem>
</file>

<file path=customXml/itemProps2.xml><?xml version="1.0" encoding="utf-8"?>
<ds:datastoreItem xmlns:ds="http://schemas.openxmlformats.org/officeDocument/2006/customXml" ds:itemID="{A4008747-E9E1-4E9F-87CC-45F533F5CD71}">
  <ds:schemaRefs>
    <ds:schemaRef ds:uri="764c0e47-6d1e-4a4b-a346-75159c4a4b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6C6D1A-16D0-453F-80E2-B5A2FF510554}">
  <ds:schemaRef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purl.org/dc/elements/1.1/"/>
    <ds:schemaRef ds:uri="http://www.w3.org/XML/1998/namespace"/>
    <ds:schemaRef ds:uri="http://schemas.microsoft.com/office/infopath/2007/PartnerControls"/>
    <ds:schemaRef ds:uri="764c0e47-6d1e-4a4b-a346-75159c4a4bec"/>
    <ds:schemaRef ds:uri="http://purl.org/dc/terms/"/>
  </ds:schemaRefs>
</ds:datastoreItem>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emplate>Office Theme</Template>
  <TotalTime>3286</TotalTime>
  <Words>8145</Words>
  <Application>Microsoft Office PowerPoint</Application>
  <PresentationFormat>Widescreen</PresentationFormat>
  <Paragraphs>1290</Paragraphs>
  <Slides>61</Slides>
  <Notes>36</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61</vt:i4>
      </vt:variant>
    </vt:vector>
  </HeadingPairs>
  <TitlesOfParts>
    <vt:vector size="80" baseType="lpstr">
      <vt:lpstr>Aptos</vt:lpstr>
      <vt:lpstr>Aptos Narrow</vt:lpstr>
      <vt:lpstr>Arial</vt:lpstr>
      <vt:lpstr>Arial Narrow</vt:lpstr>
      <vt:lpstr>BlinkMacSystemFont</vt:lpstr>
      <vt:lpstr>Calibri</vt:lpstr>
      <vt:lpstr>Calibri Light</vt:lpstr>
      <vt:lpstr>Garamond</vt:lpstr>
      <vt:lpstr>Univers</vt:lpstr>
      <vt:lpstr>Wingdings</vt:lpstr>
      <vt:lpstr>Transition</vt:lpstr>
      <vt:lpstr>Title</vt:lpstr>
      <vt:lpstr>Content</vt:lpstr>
      <vt:lpstr>Office 2013 - 2022 Theme</vt:lpstr>
      <vt:lpstr>2_office theme</vt:lpstr>
      <vt:lpstr>7_NCCIHPPTTemplate</vt:lpstr>
      <vt:lpstr>1_Title - Texture Gradient</vt:lpstr>
      <vt:lpstr>Organic</vt:lpstr>
      <vt:lpstr>Document</vt:lpstr>
      <vt:lpstr>Acupuncture Effectiveness for Low Back Pain in Older Adults: Whole Health and Cost-Benefit Outcomes and Navigating the Government Payer Landscape</vt:lpstr>
      <vt:lpstr>The Pain and Overdose Crisis</vt:lpstr>
      <vt:lpstr>NIH Helping to End Addiction Long-term (HEAL) Initiative</vt:lpstr>
      <vt:lpstr>NIH Pragmatic Trials Collaboratory</vt:lpstr>
      <vt:lpstr>Why Do an ePCT? The 5 Rs</vt:lpstr>
      <vt:lpstr>Program Reach</vt:lpstr>
      <vt:lpstr>HEAL-Funded NIH Collaboratory Trials </vt:lpstr>
      <vt:lpstr>Study Design, methods, and main findings</vt:lpstr>
      <vt:lpstr>Low Back Pain In Older Adults (the What &amp; Why)</vt:lpstr>
      <vt:lpstr>PowerPoint Presentation</vt:lpstr>
      <vt:lpstr>PowerPoint Presentation</vt:lpstr>
      <vt:lpstr> ‘Responsive’ acupuncture needling: STRICTA details </vt:lpstr>
      <vt:lpstr>(Session form) with Acupoint Grid </vt:lpstr>
      <vt:lpstr>PowerPoint Presentation</vt:lpstr>
      <vt:lpstr>BackInAction Outcome Measures</vt:lpstr>
      <vt:lpstr>BackInAction  Participant Flow</vt:lpstr>
      <vt:lpstr>Baseline Participant Sociodemographic Characteristics*</vt:lpstr>
      <vt:lpstr>Baseline Participant Clinical Characteristics*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Study Findings &amp; Why They Matter</vt:lpstr>
      <vt:lpstr> Acupuncture for Low Back Pain in Older Adults</vt:lpstr>
      <vt:lpstr>Overview</vt:lpstr>
      <vt:lpstr>Methods</vt:lpstr>
      <vt:lpstr>Analysis</vt:lpstr>
      <vt:lpstr>Participant Flow</vt:lpstr>
      <vt:lpstr>Baseline Characteristics</vt:lpstr>
      <vt:lpstr>Effectiveness Over the One-Year Study</vt:lpstr>
      <vt:lpstr>Results (Back-related costs net of baseline; 2022 USD)</vt:lpstr>
      <vt:lpstr>Health Care Sector Cost / QALY Cost-Effectiveness Plane</vt:lpstr>
      <vt:lpstr>Summary of Results</vt:lpstr>
      <vt:lpstr>FQHC that has lean administration in clinical operations and research: focus  on efficiency and leveraging existing processes  Analogous approach to clinical process</vt:lpstr>
      <vt:lpstr>Common barriers to access  acupuncture</vt:lpstr>
      <vt:lpstr>Outreach / recruitment </vt:lpstr>
      <vt:lpstr>Pop-up clinic</vt:lpstr>
      <vt:lpstr>QI for clinic </vt:lpstr>
      <vt:lpstr>Reached recruitment of n (123)</vt:lpstr>
      <vt:lpstr>Demographics</vt:lpstr>
      <vt:lpstr>Demographics</vt:lpstr>
      <vt:lpstr>Demographics &amp; Clinical Characteristics</vt:lpstr>
      <vt:lpstr>Retention rates</vt:lpstr>
      <vt:lpstr>Adaptations Summary</vt:lpstr>
      <vt:lpstr>Recent CMS Medicare Reimbursement Coverage for Acupuncture Needling among Older Adults with Chronic Low Back Pain: Misalignment with Current Community Acupuncture Services? (outcome and access implications)  </vt:lpstr>
      <vt:lpstr>PowerPoint Presentation</vt:lpstr>
      <vt:lpstr>PowerPoint Presentation</vt:lpstr>
      <vt:lpstr>Congressional Advocacy Efforts Supported by Acupuncture Professional Societies</vt:lpstr>
      <vt:lpstr>PowerPoint Presentation</vt:lpstr>
      <vt:lpstr>Acupuncturist Survey Findings </vt:lpstr>
      <vt:lpstr>Key Interview Findings – “They’ve Created a Pseudo Benefit” </vt:lpstr>
      <vt:lpstr>Key Interview Findings – “They’ve Created a Pseudo Benefit” </vt:lpstr>
      <vt:lpstr>Key Interview Findings – “They’ve Created a Pseudo Benefit” </vt:lpstr>
      <vt:lpstr>Key Interview Findings  “It’s Like Practicing with One Hand Behind Your Back” </vt:lpstr>
      <vt:lpstr>PowerPoint Presentation</vt:lpstr>
      <vt:lpstr>It Takes A Village…</vt:lpstr>
      <vt:lpstr>Panel Learning Objectives and Key 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DeBar, Lynn</dc:creator>
  <cp:keywords/>
  <dc:description/>
  <cp:lastModifiedBy>DeBar, Lynn</cp:lastModifiedBy>
  <cp:revision>32</cp:revision>
  <cp:lastPrinted>2017-08-04T21:26:58Z</cp:lastPrinted>
  <dcterms:created xsi:type="dcterms:W3CDTF">2017-05-09T20:35:20Z</dcterms:created>
  <dcterms:modified xsi:type="dcterms:W3CDTF">2025-03-02T00:10:33Z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0x0101003FDA1ED8EE08414680DC9A84FE9C2D1A</vt:lpwstr>
  </property>
</Properties>
</file>